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1" r:id="rId5"/>
    <p:sldId id="272" r:id="rId6"/>
    <p:sldId id="262" r:id="rId7"/>
    <p:sldId id="273" r:id="rId8"/>
    <p:sldId id="259" r:id="rId9"/>
    <p:sldId id="260" r:id="rId10"/>
    <p:sldId id="263" r:id="rId11"/>
    <p:sldId id="266" r:id="rId12"/>
    <p:sldId id="264" r:id="rId13"/>
    <p:sldId id="267" r:id="rId14"/>
    <p:sldId id="274" r:id="rId15"/>
    <p:sldId id="275" r:id="rId16"/>
    <p:sldId id="268" r:id="rId17"/>
    <p:sldId id="269" r:id="rId18"/>
    <p:sldId id="270"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p:restoredTop sz="94692"/>
  </p:normalViewPr>
  <p:slideViewPr>
    <p:cSldViewPr snapToGrid="0" snapToObjects="1">
      <p:cViewPr varScale="1">
        <p:scale>
          <a:sx n="122" d="100"/>
          <a:sy n="122" d="100"/>
        </p:scale>
        <p:origin x="62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BC7E7-EA8E-4DA7-915E-CC098D9BADCB}" type="datetimeFigureOut">
              <a:rPr lang="en-US" smtClean="0"/>
              <a:t>10/17/2016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en-US" smtClean="0"/>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US" smtClean="0"/>
              <a:t>Drag picture to placeholder or click icon to add</a:t>
            </a:r>
            <a:endParaRPr/>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9BC7E7-EA8E-4DA7-915E-CC098D9BADCB}" type="datetimeFigureOut">
              <a:rPr lang="en-US" smtClean="0"/>
              <a:t>10/17/2016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10/17/2016</a:t>
            </a:fld>
            <a:endParaRPr lang="en-US"/>
          </a:p>
        </p:txBody>
      </p:sp>
      <p:sp>
        <p:nvSpPr>
          <p:cNvPr id="5" name="Footer Placeholder 4"/>
          <p:cNvSpPr>
            <a:spLocks noGrp="1"/>
          </p:cNvSpPr>
          <p:nvPr>
            <p:ph type="ftr" sz="quarter" idx="11"/>
          </p:nvPr>
        </p:nvSpPr>
        <p:spPr>
          <a:xfrm>
            <a:off x="7238999" y="6356350"/>
            <a:ext cx="1446213"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79BC7E7-EA8E-4DA7-915E-CC098D9BADCB}" type="datetimeFigureOut">
              <a:rPr lang="en-US" smtClean="0"/>
              <a:t>10/17/2016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79BC7E7-EA8E-4DA7-915E-CC098D9BADCB}" type="datetimeFigureOut">
              <a:rPr lang="en-US" smtClean="0"/>
              <a:t>10/17/2016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679BC7E7-EA8E-4DA7-915E-CC098D9BADCB}" type="datetimeFigureOut">
              <a:rPr lang="en-US" smtClean="0"/>
              <a:t>10/17/2016</a:t>
            </a:fld>
            <a:endParaRPr lang="en-US"/>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9F2F5E10-5301-4EE6-90D2-A6C4A3F62B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Ontolog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Orientation:</a:t>
            </a:r>
            <a:endParaRPr lang="en-US" dirty="0"/>
          </a:p>
        </p:txBody>
      </p:sp>
      <p:sp>
        <p:nvSpPr>
          <p:cNvPr id="3" name="Subtitle 2"/>
          <p:cNvSpPr>
            <a:spLocks noGrp="1"/>
          </p:cNvSpPr>
          <p:nvPr>
            <p:ph type="subTitle" idx="1"/>
          </p:nvPr>
        </p:nvSpPr>
        <p:spPr/>
        <p:txBody>
          <a:bodyPr>
            <a:normAutofit/>
          </a:bodyPr>
          <a:lstStyle/>
          <a:p>
            <a:r>
              <a:rPr lang="en-US" sz="3200" dirty="0" smtClean="0"/>
              <a:t>Core Concepts and Principles</a:t>
            </a:r>
            <a:endParaRPr lang="en-US" sz="3200" dirty="0"/>
          </a:p>
        </p:txBody>
      </p:sp>
    </p:spTree>
    <p:extLst>
      <p:ext uri="{BB962C8B-B14F-4D97-AF65-F5344CB8AC3E}">
        <p14:creationId xmlns:p14="http://schemas.microsoft.com/office/powerpoint/2010/main" val="3398873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Coupling</a:t>
            </a:r>
            <a:endParaRPr lang="en-US" dirty="0"/>
          </a:p>
        </p:txBody>
      </p:sp>
      <p:sp>
        <p:nvSpPr>
          <p:cNvPr id="3" name="Content Placeholder 2"/>
          <p:cNvSpPr>
            <a:spLocks noGrp="1"/>
          </p:cNvSpPr>
          <p:nvPr>
            <p:ph idx="1"/>
          </p:nvPr>
        </p:nvSpPr>
        <p:spPr/>
        <p:txBody>
          <a:bodyPr>
            <a:normAutofit/>
          </a:bodyPr>
          <a:lstStyle/>
          <a:p>
            <a:pPr>
              <a:spcBef>
                <a:spcPts val="600"/>
              </a:spcBef>
            </a:pPr>
            <a:r>
              <a:rPr lang="en-US" dirty="0" smtClean="0"/>
              <a:t>Coupling is the manner and degree of interdependence between software components</a:t>
            </a:r>
          </a:p>
          <a:p>
            <a:pPr>
              <a:spcBef>
                <a:spcPts val="600"/>
              </a:spcBef>
            </a:pPr>
            <a:r>
              <a:rPr lang="en-US" dirty="0" smtClean="0"/>
              <a:t>When there is high coupling, then a change to a software components causes a ripple changes in other components</a:t>
            </a:r>
          </a:p>
          <a:p>
            <a:pPr>
              <a:spcBef>
                <a:spcPts val="600"/>
              </a:spcBef>
            </a:pPr>
            <a:r>
              <a:rPr lang="en-US" dirty="0" smtClean="0"/>
              <a:t>Where there is low coupling, then a developer can make change or extension with minimal impact on other components</a:t>
            </a:r>
          </a:p>
        </p:txBody>
      </p:sp>
    </p:spTree>
    <p:extLst>
      <p:ext uri="{BB962C8B-B14F-4D97-AF65-F5344CB8AC3E}">
        <p14:creationId xmlns:p14="http://schemas.microsoft.com/office/powerpoint/2010/main" val="423768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Coupling</a:t>
            </a:r>
            <a:endParaRPr lang="en-US" dirty="0"/>
          </a:p>
        </p:txBody>
      </p:sp>
      <p:sp>
        <p:nvSpPr>
          <p:cNvPr id="3" name="Content Placeholder 2"/>
          <p:cNvSpPr>
            <a:spLocks noGrp="1"/>
          </p:cNvSpPr>
          <p:nvPr>
            <p:ph idx="1"/>
          </p:nvPr>
        </p:nvSpPr>
        <p:spPr>
          <a:xfrm>
            <a:off x="739775" y="2306972"/>
            <a:ext cx="7662864" cy="4551028"/>
          </a:xfrm>
        </p:spPr>
        <p:txBody>
          <a:bodyPr>
            <a:normAutofit lnSpcReduction="10000"/>
          </a:bodyPr>
          <a:lstStyle/>
          <a:p>
            <a:r>
              <a:rPr lang="en-US" dirty="0" smtClean="0"/>
              <a:t>Causes of coupling, in an approximate severe-to-moderate order</a:t>
            </a:r>
          </a:p>
          <a:p>
            <a:pPr lvl="1"/>
            <a:r>
              <a:rPr lang="en-US" b="1" dirty="0" smtClean="0"/>
              <a:t>Content coupling </a:t>
            </a:r>
            <a:r>
              <a:rPr lang="en-US" dirty="0" smtClean="0"/>
              <a:t>(as called pathological coupling): one module depends on encapsulated concepts within another module instead of an abstract</a:t>
            </a:r>
          </a:p>
          <a:p>
            <a:pPr lvl="1"/>
            <a:r>
              <a:rPr lang="en-US" b="1" dirty="0" smtClean="0"/>
              <a:t>Common coupling</a:t>
            </a:r>
            <a:r>
              <a:rPr lang="en-US" dirty="0" smtClean="0"/>
              <a:t>: modules share un-encapsulated global data</a:t>
            </a:r>
          </a:p>
          <a:p>
            <a:pPr lvl="1"/>
            <a:r>
              <a:rPr lang="en-US" b="1" dirty="0" smtClean="0"/>
              <a:t>Control coupling</a:t>
            </a:r>
            <a:r>
              <a:rPr lang="en-US" dirty="0" smtClean="0"/>
              <a:t>: one module controls the flow of another</a:t>
            </a:r>
          </a:p>
          <a:p>
            <a:pPr lvl="1"/>
            <a:r>
              <a:rPr lang="en-US" b="1" dirty="0" smtClean="0"/>
              <a:t>Stamp coupling</a:t>
            </a:r>
            <a:r>
              <a:rPr lang="en-US" dirty="0" smtClean="0"/>
              <a:t>: Module share a composite data structure but only need part of it</a:t>
            </a:r>
          </a:p>
          <a:p>
            <a:pPr lvl="1"/>
            <a:r>
              <a:rPr lang="en-US" b="1" dirty="0" smtClean="0"/>
              <a:t>Data coupling</a:t>
            </a:r>
            <a:r>
              <a:rPr lang="en-US" dirty="0" smtClean="0"/>
              <a:t>: Module share individual, elementary chunks of data, typically via parameter passing</a:t>
            </a:r>
          </a:p>
          <a:p>
            <a:pPr lvl="1"/>
            <a:r>
              <a:rPr lang="en-US" b="1" dirty="0" smtClean="0"/>
              <a:t>Message coupling</a:t>
            </a:r>
            <a:r>
              <a:rPr lang="en-US" dirty="0" smtClean="0"/>
              <a:t>: State is decentralized and components communication only via messages passing or method calls</a:t>
            </a:r>
          </a:p>
          <a:p>
            <a:pPr lvl="1"/>
            <a:endParaRPr lang="en-US" dirty="0"/>
          </a:p>
          <a:p>
            <a:endParaRPr lang="en-US" dirty="0"/>
          </a:p>
        </p:txBody>
      </p:sp>
    </p:spTree>
    <p:extLst>
      <p:ext uri="{BB962C8B-B14F-4D97-AF65-F5344CB8AC3E}">
        <p14:creationId xmlns:p14="http://schemas.microsoft.com/office/powerpoint/2010/main" val="699026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Cohesion</a:t>
            </a:r>
            <a:endParaRPr lang="en-US" dirty="0"/>
          </a:p>
        </p:txBody>
      </p:sp>
      <p:sp>
        <p:nvSpPr>
          <p:cNvPr id="3" name="Content Placeholder 2"/>
          <p:cNvSpPr>
            <a:spLocks noGrp="1"/>
          </p:cNvSpPr>
          <p:nvPr>
            <p:ph idx="1"/>
          </p:nvPr>
        </p:nvSpPr>
        <p:spPr>
          <a:xfrm>
            <a:off x="739775" y="2650920"/>
            <a:ext cx="7662864" cy="3850547"/>
          </a:xfrm>
        </p:spPr>
        <p:txBody>
          <a:bodyPr/>
          <a:lstStyle/>
          <a:p>
            <a:r>
              <a:rPr lang="en-US" dirty="0" smtClean="0"/>
              <a:t>Cohesion refers to the degree to which the elements of a module belong together</a:t>
            </a:r>
          </a:p>
          <a:p>
            <a:r>
              <a:rPr lang="en-US" dirty="0" smtClean="0"/>
              <a:t>Cohesion is a measures the strength of relationship between pieces of functionality with a given module.</a:t>
            </a:r>
          </a:p>
          <a:p>
            <a:r>
              <a:rPr lang="en-US" dirty="0" smtClean="0"/>
              <a:t>High cohesion leads to </a:t>
            </a:r>
          </a:p>
          <a:p>
            <a:pPr lvl="1"/>
            <a:r>
              <a:rPr lang="en-US" dirty="0" smtClean="0"/>
              <a:t>Reduced module complexity</a:t>
            </a:r>
          </a:p>
          <a:p>
            <a:pPr lvl="1"/>
            <a:r>
              <a:rPr lang="en-US" dirty="0" smtClean="0"/>
              <a:t>Increased maintainability</a:t>
            </a:r>
          </a:p>
          <a:p>
            <a:pPr lvl="1"/>
            <a:r>
              <a:rPr lang="en-US" dirty="0" smtClean="0"/>
              <a:t>Increased reusability</a:t>
            </a:r>
            <a:endParaRPr lang="en-US" dirty="0"/>
          </a:p>
        </p:txBody>
      </p:sp>
    </p:spTree>
    <p:extLst>
      <p:ext uri="{BB962C8B-B14F-4D97-AF65-F5344CB8AC3E}">
        <p14:creationId xmlns:p14="http://schemas.microsoft.com/office/powerpoint/2010/main" val="2759328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Cohesion</a:t>
            </a:r>
            <a:endParaRPr lang="en-US" dirty="0"/>
          </a:p>
        </p:txBody>
      </p:sp>
      <p:sp>
        <p:nvSpPr>
          <p:cNvPr id="3" name="Content Placeholder 2"/>
          <p:cNvSpPr>
            <a:spLocks noGrp="1"/>
          </p:cNvSpPr>
          <p:nvPr>
            <p:ph idx="1"/>
          </p:nvPr>
        </p:nvSpPr>
        <p:spPr>
          <a:xfrm>
            <a:off x="739775" y="2357306"/>
            <a:ext cx="7662864" cy="4311942"/>
          </a:xfrm>
        </p:spPr>
        <p:txBody>
          <a:bodyPr>
            <a:normAutofit fontScale="92500" lnSpcReduction="20000"/>
          </a:bodyPr>
          <a:lstStyle/>
          <a:p>
            <a:r>
              <a:rPr lang="en-US" dirty="0" smtClean="0"/>
              <a:t>Causes of bad cohesion, in an approximately severe-to-moderate order</a:t>
            </a:r>
          </a:p>
          <a:p>
            <a:pPr lvl="1"/>
            <a:r>
              <a:rPr lang="en-US" sz="1900" b="1" dirty="0" smtClean="0"/>
              <a:t>Coincidental cohesion</a:t>
            </a:r>
            <a:r>
              <a:rPr lang="en-US" sz="1900" dirty="0" smtClean="0"/>
              <a:t>: components grouped together arbitrarily</a:t>
            </a:r>
          </a:p>
          <a:p>
            <a:pPr lvl="1"/>
            <a:r>
              <a:rPr lang="en-US" sz="1900" b="1" dirty="0" smtClean="0"/>
              <a:t>Logical cohesion</a:t>
            </a:r>
            <a:r>
              <a:rPr lang="en-US" sz="1900" dirty="0" smtClean="0"/>
              <a:t>: components grouped together because they are logically categorized to do the same kind of thing</a:t>
            </a:r>
          </a:p>
          <a:p>
            <a:pPr lvl="1"/>
            <a:r>
              <a:rPr lang="en-US" sz="1900" b="1" dirty="0" smtClean="0"/>
              <a:t>Temporal cohesion</a:t>
            </a:r>
            <a:r>
              <a:rPr lang="en-US" sz="1900" dirty="0" smtClean="0"/>
              <a:t>: components grouped together because they process close together in time</a:t>
            </a:r>
          </a:p>
          <a:p>
            <a:pPr lvl="1"/>
            <a:r>
              <a:rPr lang="en-US" sz="1900" b="1" dirty="0" smtClean="0"/>
              <a:t>Procedural cohesion</a:t>
            </a:r>
            <a:r>
              <a:rPr lang="en-US" sz="1900" dirty="0" smtClean="0"/>
              <a:t>: components grouped together because they always follow a certain sequence of execution</a:t>
            </a:r>
          </a:p>
          <a:p>
            <a:pPr lvl="1"/>
            <a:r>
              <a:rPr lang="en-US" sz="1900" b="1" dirty="0" smtClean="0"/>
              <a:t>Communicational/informational cohesion</a:t>
            </a:r>
            <a:r>
              <a:rPr lang="en-US" sz="1900" dirty="0" smtClean="0"/>
              <a:t>: components grouped together because they operate on the same data</a:t>
            </a:r>
          </a:p>
          <a:p>
            <a:pPr lvl="1"/>
            <a:r>
              <a:rPr lang="en-US" sz="1900" b="1" dirty="0" smtClean="0"/>
              <a:t>Sequential cohesion</a:t>
            </a:r>
            <a:r>
              <a:rPr lang="en-US" sz="1900" dirty="0" smtClean="0"/>
              <a:t>: components grouped together because the output of one is the input of another</a:t>
            </a:r>
          </a:p>
          <a:p>
            <a:pPr lvl="1"/>
            <a:r>
              <a:rPr lang="en-US" sz="1900" b="1" dirty="0" smtClean="0"/>
              <a:t>Functional cohesion</a:t>
            </a:r>
            <a:r>
              <a:rPr lang="en-US" sz="1900" dirty="0" smtClean="0"/>
              <a:t>: components grouped together because they all contribute to a single well-defined task</a:t>
            </a:r>
            <a:endParaRPr lang="en-US" sz="1900" dirty="0"/>
          </a:p>
        </p:txBody>
      </p:sp>
    </p:spTree>
    <p:extLst>
      <p:ext uri="{BB962C8B-B14F-4D97-AF65-F5344CB8AC3E}">
        <p14:creationId xmlns:p14="http://schemas.microsoft.com/office/powerpoint/2010/main" val="2298516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 Closed Principle</a:t>
            </a:r>
            <a:endParaRPr lang="en-US" dirty="0"/>
          </a:p>
        </p:txBody>
      </p:sp>
      <p:sp>
        <p:nvSpPr>
          <p:cNvPr id="3" name="Content Placeholder 2"/>
          <p:cNvSpPr>
            <a:spLocks noGrp="1"/>
          </p:cNvSpPr>
          <p:nvPr>
            <p:ph idx="1"/>
          </p:nvPr>
        </p:nvSpPr>
        <p:spPr>
          <a:xfrm>
            <a:off x="739775" y="2357306"/>
            <a:ext cx="7662864" cy="4311942"/>
          </a:xfrm>
        </p:spPr>
        <p:txBody>
          <a:bodyPr>
            <a:normAutofit/>
          </a:bodyPr>
          <a:lstStyle/>
          <a:p>
            <a:r>
              <a:rPr lang="en-US" sz="1900" dirty="0" smtClean="0"/>
              <a:t>Software components should be open for extension, but closed for modification</a:t>
            </a:r>
          </a:p>
          <a:p>
            <a:pPr lvl="1"/>
            <a:r>
              <a:rPr lang="en-US" sz="1700" dirty="0" smtClean="0"/>
              <a:t>It should allow it behavior to be extended without modifying its source code</a:t>
            </a:r>
          </a:p>
          <a:p>
            <a:r>
              <a:rPr lang="en-US" sz="1900" dirty="0" smtClean="0"/>
              <a:t>The Open / Closed Principle is directly related to coupling; achieving components that are open to extension but closed for modification is correlates to reducing a certain type </a:t>
            </a:r>
            <a:r>
              <a:rPr lang="en-US" sz="1900" smtClean="0"/>
              <a:t>of coupling</a:t>
            </a:r>
            <a:endParaRPr lang="en-US" sz="1900" dirty="0"/>
          </a:p>
          <a:p>
            <a:r>
              <a:rPr lang="en-US" sz="1900" dirty="0" smtClean="0"/>
              <a:t>Abstracted interfaces (i.e., abstract classes or “interfaces” in typed OO languages) and programming to those interfaces helps programmers achieve the open / closed principle</a:t>
            </a:r>
          </a:p>
          <a:p>
            <a:endParaRPr lang="en-US" sz="1900" dirty="0" smtClean="0"/>
          </a:p>
        </p:txBody>
      </p:sp>
    </p:spTree>
    <p:extLst>
      <p:ext uri="{BB962C8B-B14F-4D97-AF65-F5344CB8AC3E}">
        <p14:creationId xmlns:p14="http://schemas.microsoft.com/office/powerpoint/2010/main" val="4081738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Inversion</a:t>
            </a:r>
            <a:endParaRPr lang="en-US" dirty="0"/>
          </a:p>
        </p:txBody>
      </p:sp>
      <p:sp>
        <p:nvSpPr>
          <p:cNvPr id="3" name="Content Placeholder 2"/>
          <p:cNvSpPr>
            <a:spLocks noGrp="1"/>
          </p:cNvSpPr>
          <p:nvPr>
            <p:ph idx="1"/>
          </p:nvPr>
        </p:nvSpPr>
        <p:spPr>
          <a:xfrm>
            <a:off x="740568" y="2516126"/>
            <a:ext cx="7662864" cy="2295977"/>
          </a:xfrm>
        </p:spPr>
        <p:txBody>
          <a:bodyPr>
            <a:normAutofit fontScale="85000" lnSpcReduction="20000"/>
          </a:bodyPr>
          <a:lstStyle/>
          <a:p>
            <a:r>
              <a:rPr lang="en-US" dirty="0" smtClean="0"/>
              <a:t>The dependency Inversion principles says that</a:t>
            </a:r>
          </a:p>
          <a:p>
            <a:pPr lvl="1"/>
            <a:r>
              <a:rPr lang="en-US" dirty="0" smtClean="0"/>
              <a:t>Organize the system into layers: some layers, like reusable libraries or frameworks will be more abstract or policy-setting layer, others will be detail oriented</a:t>
            </a:r>
          </a:p>
          <a:p>
            <a:pPr lvl="1"/>
            <a:r>
              <a:rPr lang="en-US" dirty="0" smtClean="0"/>
              <a:t>Components from the abstract layers should not depend on components from the detail layers; instead, they should depend on abstractions that the detailed components implement</a:t>
            </a:r>
          </a:p>
          <a:p>
            <a:pPr lvl="1"/>
            <a:r>
              <a:rPr lang="en-US" dirty="0" smtClean="0"/>
              <a:t>Abstractions should not depend on details</a:t>
            </a:r>
          </a:p>
          <a:p>
            <a:pPr lvl="1"/>
            <a:r>
              <a:rPr lang="en-US" dirty="0" smtClean="0"/>
              <a:t>Implementation details should depend on abstractions</a:t>
            </a:r>
            <a:endParaRPr lang="en-US" dirty="0"/>
          </a:p>
        </p:txBody>
      </p:sp>
      <p:sp>
        <p:nvSpPr>
          <p:cNvPr id="4" name="TextBox 3"/>
          <p:cNvSpPr txBox="1"/>
          <p:nvPr/>
        </p:nvSpPr>
        <p:spPr>
          <a:xfrm>
            <a:off x="3443747" y="5198806"/>
            <a:ext cx="825911" cy="307777"/>
          </a:xfrm>
          <a:prstGeom prst="rect">
            <a:avLst/>
          </a:prstGeom>
          <a:solidFill>
            <a:schemeClr val="accent2">
              <a:lumMod val="20000"/>
              <a:lumOff val="80000"/>
            </a:schemeClr>
          </a:solidFill>
          <a:ln>
            <a:solidFill>
              <a:schemeClr val="tx1"/>
            </a:solidFill>
          </a:ln>
        </p:spPr>
        <p:txBody>
          <a:bodyPr wrap="square" rtlCol="0">
            <a:spAutoFit/>
          </a:bodyPr>
          <a:lstStyle/>
          <a:p>
            <a:pPr algn="ctr"/>
            <a:r>
              <a:rPr lang="en-US" sz="1400" dirty="0" smtClean="0">
                <a:latin typeface="Arial" charset="0"/>
                <a:ea typeface="Arial" charset="0"/>
                <a:cs typeface="Arial" charset="0"/>
              </a:rPr>
              <a:t>A</a:t>
            </a:r>
            <a:endParaRPr lang="en-US" sz="1400" dirty="0">
              <a:latin typeface="Arial" charset="0"/>
              <a:ea typeface="Arial" charset="0"/>
              <a:cs typeface="Arial" charset="0"/>
            </a:endParaRPr>
          </a:p>
        </p:txBody>
      </p:sp>
      <p:sp>
        <p:nvSpPr>
          <p:cNvPr id="5" name="TextBox 4"/>
          <p:cNvSpPr txBox="1"/>
          <p:nvPr/>
        </p:nvSpPr>
        <p:spPr>
          <a:xfrm>
            <a:off x="2973374" y="6250856"/>
            <a:ext cx="825911" cy="307777"/>
          </a:xfrm>
          <a:prstGeom prst="rect">
            <a:avLst/>
          </a:prstGeom>
          <a:solidFill>
            <a:schemeClr val="accent2">
              <a:lumMod val="20000"/>
              <a:lumOff val="80000"/>
            </a:schemeClr>
          </a:solidFill>
          <a:ln>
            <a:solidFill>
              <a:schemeClr val="tx1"/>
            </a:solidFill>
          </a:ln>
        </p:spPr>
        <p:txBody>
          <a:bodyPr wrap="square" rtlCol="0">
            <a:spAutoFit/>
          </a:bodyPr>
          <a:lstStyle/>
          <a:p>
            <a:pPr algn="ctr"/>
            <a:r>
              <a:rPr lang="en-US" sz="1400" dirty="0" smtClean="0">
                <a:latin typeface="Arial" charset="0"/>
                <a:ea typeface="Arial" charset="0"/>
                <a:cs typeface="Arial" charset="0"/>
              </a:rPr>
              <a:t>B</a:t>
            </a:r>
            <a:endParaRPr lang="en-US" sz="1400" dirty="0">
              <a:latin typeface="Arial" charset="0"/>
              <a:ea typeface="Arial" charset="0"/>
              <a:cs typeface="Arial" charset="0"/>
            </a:endParaRPr>
          </a:p>
        </p:txBody>
      </p:sp>
      <p:cxnSp>
        <p:nvCxnSpPr>
          <p:cNvPr id="7" name="Straight Arrow Connector 6"/>
          <p:cNvCxnSpPr>
            <a:stCxn id="4" idx="2"/>
            <a:endCxn id="5" idx="0"/>
          </p:cNvCxnSpPr>
          <p:nvPr/>
        </p:nvCxnSpPr>
        <p:spPr>
          <a:xfrm flipH="1">
            <a:off x="3386330" y="5506583"/>
            <a:ext cx="470373" cy="744273"/>
          </a:xfrm>
          <a:prstGeom prst="straightConnector1">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88785" y="4908251"/>
            <a:ext cx="2455609" cy="646331"/>
          </a:xfrm>
          <a:prstGeom prst="rect">
            <a:avLst/>
          </a:prstGeom>
          <a:noFill/>
        </p:spPr>
        <p:txBody>
          <a:bodyPr wrap="none" rtlCol="0">
            <a:spAutoFit/>
          </a:bodyPr>
          <a:lstStyle/>
          <a:p>
            <a:r>
              <a:rPr lang="en-US" dirty="0" smtClean="0"/>
              <a:t>A More Abstract Layer</a:t>
            </a:r>
          </a:p>
          <a:p>
            <a:r>
              <a:rPr lang="en-US" dirty="0" smtClean="0"/>
              <a:t>of Components</a:t>
            </a:r>
            <a:endParaRPr lang="en-US" dirty="0"/>
          </a:p>
        </p:txBody>
      </p:sp>
      <p:sp>
        <p:nvSpPr>
          <p:cNvPr id="10" name="TextBox 9"/>
          <p:cNvSpPr txBox="1"/>
          <p:nvPr/>
        </p:nvSpPr>
        <p:spPr>
          <a:xfrm>
            <a:off x="388785" y="5960303"/>
            <a:ext cx="2550185" cy="646331"/>
          </a:xfrm>
          <a:prstGeom prst="rect">
            <a:avLst/>
          </a:prstGeom>
          <a:noFill/>
        </p:spPr>
        <p:txBody>
          <a:bodyPr wrap="none" rtlCol="0">
            <a:spAutoFit/>
          </a:bodyPr>
          <a:lstStyle/>
          <a:p>
            <a:r>
              <a:rPr lang="en-US" dirty="0" smtClean="0"/>
              <a:t>A More Detailed Layer</a:t>
            </a:r>
          </a:p>
          <a:p>
            <a:r>
              <a:rPr lang="en-US" dirty="0" smtClean="0"/>
              <a:t>of Components</a:t>
            </a:r>
            <a:endParaRPr lang="en-US" dirty="0"/>
          </a:p>
        </p:txBody>
      </p:sp>
      <p:sp>
        <p:nvSpPr>
          <p:cNvPr id="15" name="TextBox 14"/>
          <p:cNvSpPr txBox="1"/>
          <p:nvPr/>
        </p:nvSpPr>
        <p:spPr>
          <a:xfrm>
            <a:off x="3511254" y="4770809"/>
            <a:ext cx="690895" cy="369332"/>
          </a:xfrm>
          <a:prstGeom prst="rect">
            <a:avLst/>
          </a:prstGeom>
          <a:noFill/>
        </p:spPr>
        <p:txBody>
          <a:bodyPr wrap="none" rtlCol="0">
            <a:spAutoFit/>
          </a:bodyPr>
          <a:lstStyle/>
          <a:p>
            <a:r>
              <a:rPr lang="en-US" smtClean="0">
                <a:solidFill>
                  <a:srgbClr val="FF0000"/>
                </a:solidFill>
              </a:rPr>
              <a:t>BAD</a:t>
            </a:r>
            <a:endParaRPr lang="en-US">
              <a:solidFill>
                <a:srgbClr val="FF0000"/>
              </a:solidFill>
            </a:endParaRPr>
          </a:p>
        </p:txBody>
      </p:sp>
      <p:sp>
        <p:nvSpPr>
          <p:cNvPr id="16" name="TextBox 15"/>
          <p:cNvSpPr txBox="1"/>
          <p:nvPr/>
        </p:nvSpPr>
        <p:spPr>
          <a:xfrm>
            <a:off x="5549616" y="5198806"/>
            <a:ext cx="825911" cy="307777"/>
          </a:xfrm>
          <a:prstGeom prst="rect">
            <a:avLst/>
          </a:prstGeom>
          <a:solidFill>
            <a:schemeClr val="accent2">
              <a:lumMod val="20000"/>
              <a:lumOff val="80000"/>
            </a:schemeClr>
          </a:solidFill>
          <a:ln>
            <a:solidFill>
              <a:schemeClr val="tx1"/>
            </a:solidFill>
          </a:ln>
        </p:spPr>
        <p:txBody>
          <a:bodyPr wrap="square" rtlCol="0">
            <a:spAutoFit/>
          </a:bodyPr>
          <a:lstStyle/>
          <a:p>
            <a:pPr algn="ctr"/>
            <a:r>
              <a:rPr lang="en-US" sz="1400" dirty="0" smtClean="0">
                <a:latin typeface="Arial" charset="0"/>
                <a:ea typeface="Arial" charset="0"/>
                <a:cs typeface="Arial" charset="0"/>
              </a:rPr>
              <a:t>A</a:t>
            </a:r>
            <a:endParaRPr lang="en-US" sz="1400" dirty="0">
              <a:latin typeface="Arial" charset="0"/>
              <a:ea typeface="Arial" charset="0"/>
              <a:cs typeface="Arial" charset="0"/>
            </a:endParaRPr>
          </a:p>
        </p:txBody>
      </p:sp>
      <p:sp>
        <p:nvSpPr>
          <p:cNvPr id="19" name="TextBox 18"/>
          <p:cNvSpPr txBox="1"/>
          <p:nvPr/>
        </p:nvSpPr>
        <p:spPr>
          <a:xfrm>
            <a:off x="6229168" y="4776883"/>
            <a:ext cx="928459" cy="369332"/>
          </a:xfrm>
          <a:prstGeom prst="rect">
            <a:avLst/>
          </a:prstGeom>
          <a:noFill/>
        </p:spPr>
        <p:txBody>
          <a:bodyPr wrap="none" rtlCol="0">
            <a:spAutoFit/>
          </a:bodyPr>
          <a:lstStyle/>
          <a:p>
            <a:r>
              <a:rPr lang="en-US" smtClean="0">
                <a:solidFill>
                  <a:srgbClr val="00B050"/>
                </a:solidFill>
              </a:rPr>
              <a:t>GOOD</a:t>
            </a:r>
            <a:endParaRPr lang="en-US">
              <a:solidFill>
                <a:srgbClr val="00B050"/>
              </a:solidFill>
            </a:endParaRPr>
          </a:p>
        </p:txBody>
      </p:sp>
      <p:sp>
        <p:nvSpPr>
          <p:cNvPr id="22" name="TextBox 21"/>
          <p:cNvSpPr txBox="1"/>
          <p:nvPr/>
        </p:nvSpPr>
        <p:spPr>
          <a:xfrm>
            <a:off x="6973909" y="5198804"/>
            <a:ext cx="1168272" cy="307777"/>
          </a:xfrm>
          <a:prstGeom prst="rect">
            <a:avLst/>
          </a:prstGeom>
          <a:solidFill>
            <a:schemeClr val="accent2">
              <a:lumMod val="20000"/>
              <a:lumOff val="80000"/>
            </a:schemeClr>
          </a:solidFill>
          <a:ln>
            <a:solidFill>
              <a:schemeClr val="tx1"/>
            </a:solidFill>
          </a:ln>
        </p:spPr>
        <p:txBody>
          <a:bodyPr wrap="square" rtlCol="0">
            <a:spAutoFit/>
          </a:bodyPr>
          <a:lstStyle/>
          <a:p>
            <a:pPr algn="ctr"/>
            <a:r>
              <a:rPr lang="en-US" sz="1400" smtClean="0">
                <a:latin typeface="Arial" charset="0"/>
                <a:ea typeface="Arial" charset="0"/>
                <a:cs typeface="Arial" charset="0"/>
              </a:rPr>
              <a:t>Abstraction</a:t>
            </a:r>
            <a:endParaRPr lang="en-US" sz="1400" dirty="0">
              <a:latin typeface="Arial" charset="0"/>
              <a:ea typeface="Arial" charset="0"/>
              <a:cs typeface="Arial" charset="0"/>
            </a:endParaRPr>
          </a:p>
        </p:txBody>
      </p:sp>
      <p:sp>
        <p:nvSpPr>
          <p:cNvPr id="23" name="TextBox 22"/>
          <p:cNvSpPr txBox="1"/>
          <p:nvPr/>
        </p:nvSpPr>
        <p:spPr>
          <a:xfrm>
            <a:off x="3856702" y="6250856"/>
            <a:ext cx="825911" cy="307777"/>
          </a:xfrm>
          <a:prstGeom prst="rect">
            <a:avLst/>
          </a:prstGeom>
          <a:solidFill>
            <a:schemeClr val="accent2">
              <a:lumMod val="20000"/>
              <a:lumOff val="80000"/>
            </a:schemeClr>
          </a:solidFill>
          <a:ln>
            <a:solidFill>
              <a:schemeClr val="tx1"/>
            </a:solidFill>
          </a:ln>
        </p:spPr>
        <p:txBody>
          <a:bodyPr wrap="square" rtlCol="0">
            <a:spAutoFit/>
          </a:bodyPr>
          <a:lstStyle/>
          <a:p>
            <a:pPr algn="ctr"/>
            <a:r>
              <a:rPr lang="en-US" sz="1400" dirty="0">
                <a:latin typeface="Arial" charset="0"/>
                <a:ea typeface="Arial" charset="0"/>
                <a:cs typeface="Arial" charset="0"/>
              </a:rPr>
              <a:t>C</a:t>
            </a:r>
          </a:p>
        </p:txBody>
      </p:sp>
      <p:cxnSp>
        <p:nvCxnSpPr>
          <p:cNvPr id="25" name="Straight Arrow Connector 24"/>
          <p:cNvCxnSpPr>
            <a:stCxn id="4" idx="2"/>
            <a:endCxn id="23" idx="0"/>
          </p:cNvCxnSpPr>
          <p:nvPr/>
        </p:nvCxnSpPr>
        <p:spPr>
          <a:xfrm>
            <a:off x="3856703" y="5506583"/>
            <a:ext cx="412955" cy="744273"/>
          </a:xfrm>
          <a:prstGeom prst="straightConnector1">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6744672" y="6250856"/>
            <a:ext cx="825911" cy="307777"/>
          </a:xfrm>
          <a:prstGeom prst="rect">
            <a:avLst/>
          </a:prstGeom>
          <a:solidFill>
            <a:schemeClr val="accent2">
              <a:lumMod val="20000"/>
              <a:lumOff val="80000"/>
            </a:schemeClr>
          </a:solidFill>
          <a:ln>
            <a:solidFill>
              <a:schemeClr val="tx1"/>
            </a:solidFill>
          </a:ln>
        </p:spPr>
        <p:txBody>
          <a:bodyPr wrap="square" rtlCol="0">
            <a:spAutoFit/>
          </a:bodyPr>
          <a:lstStyle/>
          <a:p>
            <a:pPr algn="ctr"/>
            <a:r>
              <a:rPr lang="en-US" sz="1400" dirty="0" smtClean="0">
                <a:latin typeface="Arial" charset="0"/>
                <a:ea typeface="Arial" charset="0"/>
                <a:cs typeface="Arial" charset="0"/>
              </a:rPr>
              <a:t>B</a:t>
            </a:r>
            <a:endParaRPr lang="en-US" sz="1400" dirty="0">
              <a:latin typeface="Arial" charset="0"/>
              <a:ea typeface="Arial" charset="0"/>
              <a:cs typeface="Arial" charset="0"/>
            </a:endParaRPr>
          </a:p>
        </p:txBody>
      </p:sp>
      <p:sp>
        <p:nvSpPr>
          <p:cNvPr id="88" name="TextBox 87"/>
          <p:cNvSpPr txBox="1"/>
          <p:nvPr/>
        </p:nvSpPr>
        <p:spPr>
          <a:xfrm>
            <a:off x="7628000" y="6250856"/>
            <a:ext cx="825911" cy="307777"/>
          </a:xfrm>
          <a:prstGeom prst="rect">
            <a:avLst/>
          </a:prstGeom>
          <a:solidFill>
            <a:schemeClr val="accent2">
              <a:lumMod val="20000"/>
              <a:lumOff val="80000"/>
            </a:schemeClr>
          </a:solidFill>
          <a:ln>
            <a:solidFill>
              <a:schemeClr val="tx1"/>
            </a:solidFill>
          </a:ln>
        </p:spPr>
        <p:txBody>
          <a:bodyPr wrap="square" rtlCol="0">
            <a:spAutoFit/>
          </a:bodyPr>
          <a:lstStyle/>
          <a:p>
            <a:pPr algn="ctr"/>
            <a:r>
              <a:rPr lang="en-US" sz="1400" dirty="0">
                <a:latin typeface="Arial" charset="0"/>
                <a:ea typeface="Arial" charset="0"/>
                <a:cs typeface="Arial" charset="0"/>
              </a:rPr>
              <a:t>C</a:t>
            </a:r>
          </a:p>
        </p:txBody>
      </p:sp>
      <p:cxnSp>
        <p:nvCxnSpPr>
          <p:cNvPr id="89" name="Straight Arrow Connector 88"/>
          <p:cNvCxnSpPr>
            <a:stCxn id="16" idx="3"/>
            <a:endCxn id="22" idx="1"/>
          </p:cNvCxnSpPr>
          <p:nvPr/>
        </p:nvCxnSpPr>
        <p:spPr>
          <a:xfrm flipV="1">
            <a:off x="6375527" y="5352693"/>
            <a:ext cx="598382" cy="2"/>
          </a:xfrm>
          <a:prstGeom prst="straightConnector1">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92" name="Triangle 91"/>
          <p:cNvSpPr/>
          <p:nvPr/>
        </p:nvSpPr>
        <p:spPr>
          <a:xfrm>
            <a:off x="7432684" y="5521844"/>
            <a:ext cx="250722" cy="237916"/>
          </a:xfrm>
          <a:prstGeom prst="triangl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4" name="Straight Connector 93"/>
          <p:cNvCxnSpPr>
            <a:stCxn id="92" idx="3"/>
            <a:endCxn id="87" idx="0"/>
          </p:cNvCxnSpPr>
          <p:nvPr/>
        </p:nvCxnSpPr>
        <p:spPr>
          <a:xfrm flipH="1">
            <a:off x="7157628" y="5759760"/>
            <a:ext cx="400417" cy="491096"/>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a:endCxn id="88" idx="0"/>
          </p:cNvCxnSpPr>
          <p:nvPr/>
        </p:nvCxnSpPr>
        <p:spPr>
          <a:xfrm>
            <a:off x="7570583" y="5772503"/>
            <a:ext cx="470373" cy="478353"/>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5691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Modularization</a:t>
            </a:r>
            <a:endParaRPr lang="en-US" dirty="0"/>
          </a:p>
        </p:txBody>
      </p:sp>
      <p:sp>
        <p:nvSpPr>
          <p:cNvPr id="3" name="Content Placeholder 2"/>
          <p:cNvSpPr>
            <a:spLocks noGrp="1"/>
          </p:cNvSpPr>
          <p:nvPr>
            <p:ph idx="1"/>
          </p:nvPr>
        </p:nvSpPr>
        <p:spPr>
          <a:xfrm>
            <a:off x="739775" y="2498259"/>
            <a:ext cx="7662864" cy="4233131"/>
          </a:xfrm>
        </p:spPr>
        <p:txBody>
          <a:bodyPr>
            <a:normAutofit fontScale="85000" lnSpcReduction="20000"/>
          </a:bodyPr>
          <a:lstStyle/>
          <a:p>
            <a:r>
              <a:rPr lang="en-US" dirty="0" smtClean="0"/>
              <a:t>Modularization (verb) is the process by which developers break up a system into cohesive and loosely coupled components</a:t>
            </a:r>
          </a:p>
          <a:p>
            <a:r>
              <a:rPr lang="en-US" dirty="0" smtClean="0"/>
              <a:t>A modularization (noun) is the specific decomposition characterized by the components’ abstractions</a:t>
            </a:r>
          </a:p>
          <a:p>
            <a:r>
              <a:rPr lang="en-US" dirty="0" smtClean="0"/>
              <a:t>The “goodness” of a modularization can be roughly assess in term of </a:t>
            </a:r>
          </a:p>
          <a:p>
            <a:pPr lvl="1"/>
            <a:r>
              <a:rPr lang="en-US" dirty="0" smtClean="0"/>
              <a:t>The coupling and cohesion of the components</a:t>
            </a:r>
          </a:p>
          <a:p>
            <a:pPr lvl="1"/>
            <a:r>
              <a:rPr lang="en-US" dirty="0" smtClean="0"/>
              <a:t>How well design decisions are localized</a:t>
            </a:r>
          </a:p>
          <a:p>
            <a:pPr lvl="1"/>
            <a:r>
              <a:rPr lang="en-US" dirty="0" smtClean="0"/>
              <a:t>The strengthen of the encapsulations</a:t>
            </a:r>
          </a:p>
          <a:p>
            <a:pPr lvl="1"/>
            <a:r>
              <a:rPr lang="en-US" dirty="0" smtClean="0"/>
              <a:t>Whether the abstractions only reveal what other components need</a:t>
            </a:r>
          </a:p>
          <a:p>
            <a:pPr lvl="1"/>
            <a:r>
              <a:rPr lang="en-US" dirty="0" smtClean="0"/>
              <a:t>Whether abstractions dependent only on other abstractions in the same layer</a:t>
            </a:r>
          </a:p>
          <a:p>
            <a:pPr lvl="1"/>
            <a:r>
              <a:rPr lang="en-US" dirty="0" smtClean="0"/>
              <a:t>Whether a developer can understand a component’s purpose and functionality by only looking at it’s implement, and perhaps those component that use it directly or the components that it uses directly.</a:t>
            </a:r>
            <a:endParaRPr lang="en-US" dirty="0"/>
          </a:p>
        </p:txBody>
      </p:sp>
    </p:spTree>
    <p:extLst>
      <p:ext uri="{BB962C8B-B14F-4D97-AF65-F5344CB8AC3E}">
        <p14:creationId xmlns:p14="http://schemas.microsoft.com/office/powerpoint/2010/main" val="3632298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Maintainability</a:t>
            </a:r>
            <a:endParaRPr lang="en-US" dirty="0"/>
          </a:p>
        </p:txBody>
      </p:sp>
      <p:sp>
        <p:nvSpPr>
          <p:cNvPr id="3" name="Content Placeholder 2"/>
          <p:cNvSpPr>
            <a:spLocks noGrp="1"/>
          </p:cNvSpPr>
          <p:nvPr>
            <p:ph idx="1"/>
          </p:nvPr>
        </p:nvSpPr>
        <p:spPr>
          <a:xfrm>
            <a:off x="739775" y="2532416"/>
            <a:ext cx="7662864" cy="3975216"/>
          </a:xfrm>
        </p:spPr>
        <p:txBody>
          <a:bodyPr>
            <a:normAutofit fontScale="92500" lnSpcReduction="20000"/>
          </a:bodyPr>
          <a:lstStyle/>
          <a:p>
            <a:r>
              <a:rPr lang="en-US" dirty="0" smtClean="0"/>
              <a:t>Informally, maintainability is the degree to which a software system can be keep correct, reliable, and secure as it operating environment changes, e.g. OS upgrades, changes to 3</a:t>
            </a:r>
            <a:r>
              <a:rPr lang="en-US" baseline="30000" dirty="0" smtClean="0"/>
              <a:t>rd</a:t>
            </a:r>
            <a:r>
              <a:rPr lang="en-US" dirty="0" smtClean="0"/>
              <a:t> party components, etc.</a:t>
            </a:r>
          </a:p>
          <a:p>
            <a:r>
              <a:rPr lang="en-US" dirty="0" smtClean="0"/>
              <a:t>Most organizations also treat fixes to existing software errors as software maintenance activities</a:t>
            </a:r>
          </a:p>
          <a:p>
            <a:r>
              <a:rPr lang="en-US" dirty="0" smtClean="0"/>
              <a:t>Strong encapsulations, good localization of decision decisions, appropriate abstractions, loose couple, and high cohesion all promote good maintainability</a:t>
            </a:r>
          </a:p>
          <a:p>
            <a:r>
              <a:rPr lang="en-US" dirty="0" smtClean="0"/>
              <a:t>Testing with executable test cases and regression is vital to maintainability. Without it, developers will not know if a change introduce new errors.</a:t>
            </a:r>
          </a:p>
        </p:txBody>
      </p:sp>
    </p:spTree>
    <p:extLst>
      <p:ext uri="{BB962C8B-B14F-4D97-AF65-F5344CB8AC3E}">
        <p14:creationId xmlns:p14="http://schemas.microsoft.com/office/powerpoint/2010/main" val="3456042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Extensibility</a:t>
            </a:r>
            <a:endParaRPr lang="en-US" dirty="0"/>
          </a:p>
        </p:txBody>
      </p:sp>
      <p:sp>
        <p:nvSpPr>
          <p:cNvPr id="3" name="Content Placeholder 2"/>
          <p:cNvSpPr>
            <a:spLocks noGrp="1"/>
          </p:cNvSpPr>
          <p:nvPr>
            <p:ph idx="1"/>
          </p:nvPr>
        </p:nvSpPr>
        <p:spPr/>
        <p:txBody>
          <a:bodyPr>
            <a:normAutofit/>
          </a:bodyPr>
          <a:lstStyle/>
          <a:p>
            <a:r>
              <a:rPr lang="en-US" dirty="0" smtClean="0"/>
              <a:t>Informally, extensibility is the degree to which the functionality of a system can be changed or expanded</a:t>
            </a:r>
          </a:p>
          <a:p>
            <a:r>
              <a:rPr lang="en-US" dirty="0" smtClean="0"/>
              <a:t>Strong encapsulations, good localization of decision decisions, appropriate abstractions, loose couple, and high cohesion promote extensibility</a:t>
            </a:r>
          </a:p>
          <a:p>
            <a:r>
              <a:rPr lang="en-US" dirty="0" smtClean="0"/>
              <a:t>Good modularization and programming to an interface also promotes extensibility</a:t>
            </a:r>
          </a:p>
        </p:txBody>
      </p:sp>
    </p:spTree>
    <p:extLst>
      <p:ext uri="{BB962C8B-B14F-4D97-AF65-F5344CB8AC3E}">
        <p14:creationId xmlns:p14="http://schemas.microsoft.com/office/powerpoint/2010/main" val="2634310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a:t>
            </a:r>
            <a:endParaRPr lang="en-US" dirty="0"/>
          </a:p>
        </p:txBody>
      </p:sp>
      <p:sp>
        <p:nvSpPr>
          <p:cNvPr id="3" name="Content Placeholder 2"/>
          <p:cNvSpPr>
            <a:spLocks noGrp="1"/>
          </p:cNvSpPr>
          <p:nvPr>
            <p:ph idx="1"/>
          </p:nvPr>
        </p:nvSpPr>
        <p:spPr>
          <a:xfrm>
            <a:off x="739775" y="2667678"/>
            <a:ext cx="7662864" cy="3802381"/>
          </a:xfrm>
        </p:spPr>
        <p:txBody>
          <a:bodyPr>
            <a:normAutofit fontScale="92500" lnSpcReduction="20000"/>
          </a:bodyPr>
          <a:lstStyle/>
          <a:p>
            <a:r>
              <a:rPr lang="en-US" dirty="0" smtClean="0"/>
              <a:t>Informally, reuse is the degree to a component, library of components, or framework can be leveraged in other software systems.</a:t>
            </a:r>
          </a:p>
          <a:p>
            <a:r>
              <a:rPr lang="en-US" dirty="0" smtClean="0"/>
              <a:t>Reuse can be done as a code level, design level, or even analysis level.</a:t>
            </a:r>
          </a:p>
          <a:p>
            <a:r>
              <a:rPr lang="en-US" dirty="0" smtClean="0"/>
              <a:t>An specific type of reuse can be characterized in the </a:t>
            </a:r>
          </a:p>
          <a:p>
            <a:pPr lvl="1"/>
            <a:r>
              <a:rPr lang="en-US" dirty="0" smtClean="0"/>
              <a:t>How forth thought the developers need to have into to take advantage of the reuse</a:t>
            </a:r>
          </a:p>
          <a:p>
            <a:pPr lvl="1"/>
            <a:r>
              <a:rPr lang="en-US" dirty="0" smtClean="0"/>
              <a:t>Learning curve to come up to speed on the components that are being reused</a:t>
            </a:r>
          </a:p>
          <a:p>
            <a:pPr lvl="1"/>
            <a:r>
              <a:rPr lang="en-US" dirty="0" smtClean="0"/>
              <a:t>The potential payoff in terms of effort saved</a:t>
            </a:r>
          </a:p>
          <a:p>
            <a:pPr lvl="1"/>
            <a:r>
              <a:rPr lang="en-US" dirty="0" smtClean="0"/>
              <a:t>The impact on other quality, like maintainability and extensibility</a:t>
            </a:r>
          </a:p>
        </p:txBody>
      </p:sp>
    </p:spTree>
    <p:extLst>
      <p:ext uri="{BB962C8B-B14F-4D97-AF65-F5344CB8AC3E}">
        <p14:creationId xmlns:p14="http://schemas.microsoft.com/office/powerpoint/2010/main" val="2025890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Preface</a:t>
            </a:r>
            <a:endParaRPr lang="en-US" dirty="0"/>
          </a:p>
        </p:txBody>
      </p:sp>
      <p:sp>
        <p:nvSpPr>
          <p:cNvPr id="4" name="TextBox 3"/>
          <p:cNvSpPr txBox="1"/>
          <p:nvPr/>
        </p:nvSpPr>
        <p:spPr>
          <a:xfrm>
            <a:off x="1062976" y="3019550"/>
            <a:ext cx="7240654" cy="2554545"/>
          </a:xfrm>
          <a:prstGeom prst="rect">
            <a:avLst/>
          </a:prstGeom>
          <a:noFill/>
        </p:spPr>
        <p:txBody>
          <a:bodyPr wrap="square" rtlCol="0">
            <a:spAutoFit/>
          </a:bodyPr>
          <a:lstStyle/>
          <a:p>
            <a:pPr algn="ctr"/>
            <a:r>
              <a:rPr lang="en-US" sz="3200" dirty="0" smtClean="0"/>
              <a:t>This is a “living” document that will be refined and extended throughout the semester.</a:t>
            </a:r>
          </a:p>
          <a:p>
            <a:pPr algn="ctr"/>
            <a:endParaRPr lang="en-US" sz="3200" dirty="0"/>
          </a:p>
          <a:p>
            <a:pPr algn="ctr"/>
            <a:r>
              <a:rPr lang="en-US" sz="3200" dirty="0" smtClean="0"/>
              <a:t>Please feel free to make suggestions</a:t>
            </a:r>
            <a:endParaRPr lang="en-US" sz="3200" dirty="0"/>
          </a:p>
        </p:txBody>
      </p:sp>
      <p:sp>
        <p:nvSpPr>
          <p:cNvPr id="5" name="TextBox 4"/>
          <p:cNvSpPr txBox="1"/>
          <p:nvPr/>
        </p:nvSpPr>
        <p:spPr>
          <a:xfrm>
            <a:off x="3699705" y="6356742"/>
            <a:ext cx="2574744" cy="369332"/>
          </a:xfrm>
          <a:prstGeom prst="rect">
            <a:avLst/>
          </a:prstGeom>
          <a:noFill/>
        </p:spPr>
        <p:txBody>
          <a:bodyPr wrap="none" rtlCol="0">
            <a:spAutoFit/>
          </a:bodyPr>
          <a:lstStyle/>
          <a:p>
            <a:r>
              <a:rPr lang="en-US" dirty="0" smtClean="0"/>
              <a:t>Last updated 8/30/2016</a:t>
            </a:r>
            <a:endParaRPr lang="en-US" dirty="0"/>
          </a:p>
        </p:txBody>
      </p:sp>
    </p:spTree>
    <p:extLst>
      <p:ext uri="{BB962C8B-B14F-4D97-AF65-F5344CB8AC3E}">
        <p14:creationId xmlns:p14="http://schemas.microsoft.com/office/powerpoint/2010/main" val="401525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Identity</a:t>
            </a:r>
            <a:endParaRPr lang="en-US" dirty="0"/>
          </a:p>
        </p:txBody>
      </p:sp>
      <p:sp>
        <p:nvSpPr>
          <p:cNvPr id="3" name="Content Placeholder 2"/>
          <p:cNvSpPr>
            <a:spLocks noGrp="1"/>
          </p:cNvSpPr>
          <p:nvPr>
            <p:ph idx="1"/>
          </p:nvPr>
        </p:nvSpPr>
        <p:spPr/>
        <p:txBody>
          <a:bodyPr/>
          <a:lstStyle/>
          <a:p>
            <a:r>
              <a:rPr lang="en-US" dirty="0" smtClean="0"/>
              <a:t>Every object is an unique entity in the university, distinguished by its properties</a:t>
            </a:r>
            <a:r>
              <a:rPr lang="en-US" dirty="0"/>
              <a:t> </a:t>
            </a:r>
            <a:r>
              <a:rPr lang="en-US" dirty="0" smtClean="0"/>
              <a:t>– a concept from Ontology</a:t>
            </a:r>
          </a:p>
          <a:p>
            <a:pPr lvl="1"/>
            <a:r>
              <a:rPr lang="en-US" dirty="0" smtClean="0"/>
              <a:t>Many of those properties may not be observable or interesting to a software system</a:t>
            </a:r>
          </a:p>
          <a:p>
            <a:pPr lvl="1"/>
            <a:r>
              <a:rPr lang="en-US" dirty="0" smtClean="0"/>
              <a:t>In a software system, even if two objects have the same known properties, they are not the “same” object</a:t>
            </a:r>
          </a:p>
        </p:txBody>
      </p:sp>
      <p:sp>
        <p:nvSpPr>
          <p:cNvPr id="4" name="Action Button: Information 3">
            <a:hlinkClick r:id="rId2" highlightClick="1"/>
          </p:cNvPr>
          <p:cNvSpPr/>
          <p:nvPr/>
        </p:nvSpPr>
        <p:spPr>
          <a:xfrm>
            <a:off x="3591259" y="6017392"/>
            <a:ext cx="409074" cy="409074"/>
          </a:xfrm>
          <a:prstGeom prst="actionButtonInformat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090736" y="6037263"/>
            <a:ext cx="1109599" cy="369332"/>
          </a:xfrm>
          <a:prstGeom prst="rect">
            <a:avLst/>
          </a:prstGeom>
          <a:noFill/>
        </p:spPr>
        <p:txBody>
          <a:bodyPr wrap="none" rtlCol="0">
            <a:spAutoFit/>
          </a:bodyPr>
          <a:lstStyle/>
          <a:p>
            <a:r>
              <a:rPr lang="en-US" smtClean="0"/>
              <a:t>Ontology</a:t>
            </a:r>
            <a:endParaRPr lang="en-US"/>
          </a:p>
        </p:txBody>
      </p:sp>
    </p:spTree>
    <p:extLst>
      <p:ext uri="{BB962C8B-B14F-4D97-AF65-F5344CB8AC3E}">
        <p14:creationId xmlns:p14="http://schemas.microsoft.com/office/powerpoint/2010/main" val="369186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a:xfrm>
            <a:off x="739775" y="2309843"/>
            <a:ext cx="7662864" cy="4298680"/>
          </a:xfrm>
        </p:spPr>
        <p:txBody>
          <a:bodyPr>
            <a:normAutofit fontScale="85000" lnSpcReduction="10000"/>
          </a:bodyPr>
          <a:lstStyle/>
          <a:p>
            <a:pPr>
              <a:spcBef>
                <a:spcPts val="800"/>
              </a:spcBef>
            </a:pPr>
            <a:r>
              <a:rPr lang="en-US" dirty="0" smtClean="0"/>
              <a:t>Classification (the verb) is the process of group objects together into sets based on common properties</a:t>
            </a:r>
          </a:p>
          <a:p>
            <a:pPr>
              <a:spcBef>
                <a:spcPts val="800"/>
              </a:spcBef>
            </a:pPr>
            <a:r>
              <a:rPr lang="en-US" dirty="0" smtClean="0"/>
              <a:t>A classification (the noun) or “class” is a set of objects that share certain common properties</a:t>
            </a:r>
          </a:p>
          <a:p>
            <a:pPr>
              <a:spcBef>
                <a:spcPts val="800"/>
              </a:spcBef>
            </a:pPr>
            <a:r>
              <a:rPr lang="en-US" dirty="0" smtClean="0"/>
              <a:t>A class can be a subset of more general class</a:t>
            </a:r>
          </a:p>
          <a:p>
            <a:pPr>
              <a:spcBef>
                <a:spcPts val="800"/>
              </a:spcBef>
            </a:pPr>
            <a:r>
              <a:rPr lang="en-US" dirty="0"/>
              <a:t>E</a:t>
            </a:r>
            <a:r>
              <a:rPr lang="en-US" dirty="0" smtClean="0"/>
              <a:t>very object in a sub-class is also in it super-class, so every object has all the properties characterized by the super-class.  Therefore, we can say that the sub-</a:t>
            </a:r>
            <a:r>
              <a:rPr lang="en-US" dirty="0" err="1" smtClean="0"/>
              <a:t>class”inherits</a:t>
            </a:r>
            <a:r>
              <a:rPr lang="en-US" dirty="0" smtClean="0"/>
              <a:t>” properties from the “super-class”.</a:t>
            </a:r>
          </a:p>
          <a:p>
            <a:pPr>
              <a:spcBef>
                <a:spcPts val="800"/>
              </a:spcBef>
            </a:pPr>
            <a:r>
              <a:rPr lang="en-US" dirty="0" smtClean="0"/>
              <a:t>Using the subset relationship, classes can be organized into complex inheritance hierarchies</a:t>
            </a:r>
          </a:p>
          <a:p>
            <a:pPr lvl="1">
              <a:spcBef>
                <a:spcPts val="800"/>
              </a:spcBef>
            </a:pPr>
            <a:r>
              <a:rPr lang="en-US" dirty="0" smtClean="0"/>
              <a:t>Consider how this works in biological classification schemes</a:t>
            </a:r>
          </a:p>
          <a:p>
            <a:pPr>
              <a:spcBef>
                <a:spcPts val="800"/>
              </a:spcBef>
            </a:pPr>
            <a:r>
              <a:rPr lang="en-US" dirty="0" smtClean="0"/>
              <a:t>In object orientation, we use classification during analysis to better understand the problem and during design to help structure a solution</a:t>
            </a:r>
          </a:p>
          <a:p>
            <a:endParaRPr lang="en-US" dirty="0"/>
          </a:p>
        </p:txBody>
      </p:sp>
    </p:spTree>
    <p:extLst>
      <p:ext uri="{BB962C8B-B14F-4D97-AF65-F5344CB8AC3E}">
        <p14:creationId xmlns:p14="http://schemas.microsoft.com/office/powerpoint/2010/main" val="1925220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6694"/>
            <a:ext cx="8229600" cy="1519754"/>
          </a:xfrm>
        </p:spPr>
        <p:txBody>
          <a:bodyPr/>
          <a:lstStyle/>
          <a:p>
            <a:r>
              <a:rPr lang="en-US" smtClean="0"/>
              <a:t>Classes and Abstract Data Types</a:t>
            </a:r>
            <a:endParaRPr lang="en-US" dirty="0"/>
          </a:p>
        </p:txBody>
      </p:sp>
      <p:sp>
        <p:nvSpPr>
          <p:cNvPr id="3" name="Content Placeholder 2"/>
          <p:cNvSpPr>
            <a:spLocks noGrp="1"/>
          </p:cNvSpPr>
          <p:nvPr>
            <p:ph idx="1"/>
          </p:nvPr>
        </p:nvSpPr>
        <p:spPr>
          <a:xfrm>
            <a:off x="739775" y="2309843"/>
            <a:ext cx="7662864" cy="4298680"/>
          </a:xfrm>
        </p:spPr>
        <p:txBody>
          <a:bodyPr>
            <a:normAutofit/>
          </a:bodyPr>
          <a:lstStyle/>
          <a:p>
            <a:pPr>
              <a:spcBef>
                <a:spcPts val="800"/>
              </a:spcBef>
            </a:pPr>
            <a:r>
              <a:rPr lang="en-US" dirty="0" smtClean="0"/>
              <a:t>The “class” construct found in most OO languages in comes from this idea of classification.</a:t>
            </a:r>
          </a:p>
          <a:p>
            <a:pPr>
              <a:spcBef>
                <a:spcPts val="800"/>
              </a:spcBef>
            </a:pPr>
            <a:r>
              <a:rPr lang="en-US" dirty="0" smtClean="0"/>
              <a:t>However, it purpose or use may only indirectly involve a set of objects</a:t>
            </a:r>
          </a:p>
          <a:p>
            <a:pPr>
              <a:spcBef>
                <a:spcPts val="800"/>
              </a:spcBef>
            </a:pPr>
            <a:r>
              <a:rPr lang="en-US" dirty="0" smtClean="0"/>
              <a:t>A “class” in strongly typed OO languages (e.g., C++, Java, and C#)  is an Abstract Data Types (ADT) that</a:t>
            </a:r>
          </a:p>
          <a:p>
            <a:pPr lvl="1">
              <a:spcBef>
                <a:spcPts val="800"/>
              </a:spcBef>
            </a:pPr>
            <a:r>
              <a:rPr lang="en-US" dirty="0" smtClean="0"/>
              <a:t>defines the common properties (e.g., data attributes and behaviors) of the objects in the class.</a:t>
            </a:r>
          </a:p>
          <a:p>
            <a:pPr lvl="1">
              <a:spcBef>
                <a:spcPts val="800"/>
              </a:spcBef>
            </a:pPr>
            <a:r>
              <a:rPr lang="en-US" dirty="0" smtClean="0"/>
              <a:t>provide a template from which new instance of the class can be created</a:t>
            </a:r>
          </a:p>
        </p:txBody>
      </p:sp>
    </p:spTree>
    <p:extLst>
      <p:ext uri="{BB962C8B-B14F-4D97-AF65-F5344CB8AC3E}">
        <p14:creationId xmlns:p14="http://schemas.microsoft.com/office/powerpoint/2010/main" val="310800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Sub-classification (Specialization)</a:t>
            </a:r>
            <a:endParaRPr lang="en-US" dirty="0"/>
          </a:p>
        </p:txBody>
      </p:sp>
      <p:sp>
        <p:nvSpPr>
          <p:cNvPr id="3" name="Content Placeholder 2"/>
          <p:cNvSpPr>
            <a:spLocks noGrp="1"/>
          </p:cNvSpPr>
          <p:nvPr>
            <p:ph idx="1"/>
          </p:nvPr>
        </p:nvSpPr>
        <p:spPr>
          <a:xfrm>
            <a:off x="739775" y="2770094"/>
            <a:ext cx="6234761" cy="3711176"/>
          </a:xfrm>
        </p:spPr>
        <p:txBody>
          <a:bodyPr>
            <a:normAutofit fontScale="85000" lnSpcReduction="20000"/>
          </a:bodyPr>
          <a:lstStyle/>
          <a:p>
            <a:r>
              <a:rPr lang="en-US" dirty="0" smtClean="0"/>
              <a:t>The subset relation is, also referred to as sub-classification, is used “specialize” a general set of objects into a subset that has more refined or specific properties.</a:t>
            </a:r>
          </a:p>
          <a:p>
            <a:r>
              <a:rPr lang="en-US" dirty="0" smtClean="0"/>
              <a:t>Conceptual, if class B inherits from class A, then all the objects in class B are also in class A.</a:t>
            </a:r>
          </a:p>
          <a:p>
            <a:pPr lvl="1"/>
            <a:r>
              <a:rPr lang="en-US" dirty="0"/>
              <a:t>T</a:t>
            </a:r>
            <a:r>
              <a:rPr lang="en-US" dirty="0" smtClean="0"/>
              <a:t>he set of object in B is a subset of those in A</a:t>
            </a:r>
          </a:p>
          <a:p>
            <a:pPr lvl="1"/>
            <a:r>
              <a:rPr lang="en-US" dirty="0" smtClean="0"/>
              <a:t>The all properties or capabilities of common to all of the A objects are also common to all of the B objects</a:t>
            </a:r>
          </a:p>
          <a:p>
            <a:r>
              <a:rPr lang="en-US" dirty="0" smtClean="0"/>
              <a:t>In </a:t>
            </a:r>
            <a:r>
              <a:rPr lang="en-US" dirty="0"/>
              <a:t>software, class inheritance is a reuse mechanism, where a </a:t>
            </a:r>
            <a:r>
              <a:rPr lang="en-US" dirty="0" smtClean="0"/>
              <a:t>class</a:t>
            </a:r>
            <a:r>
              <a:rPr lang="en-US" dirty="0"/>
              <a:t> B</a:t>
            </a:r>
            <a:r>
              <a:rPr lang="en-US" dirty="0" smtClean="0"/>
              <a:t>’s definition is based on (reuses) class A’s definition</a:t>
            </a:r>
            <a:endParaRPr lang="en-US" dirty="0"/>
          </a:p>
        </p:txBody>
      </p:sp>
      <p:sp>
        <p:nvSpPr>
          <p:cNvPr id="4" name="Rectangle 3"/>
          <p:cNvSpPr/>
          <p:nvPr/>
        </p:nvSpPr>
        <p:spPr>
          <a:xfrm>
            <a:off x="7470728" y="2870892"/>
            <a:ext cx="914400" cy="914400"/>
          </a:xfrm>
          <a:prstGeom prst="rect">
            <a:avLst/>
          </a:prstGeom>
          <a:solidFill>
            <a:schemeClr val="accent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latin typeface="Arial"/>
                <a:cs typeface="Arial"/>
              </a:rPr>
              <a:t>A</a:t>
            </a:r>
          </a:p>
        </p:txBody>
      </p:sp>
      <p:sp>
        <p:nvSpPr>
          <p:cNvPr id="5" name="Rectangle 4"/>
          <p:cNvSpPr/>
          <p:nvPr/>
        </p:nvSpPr>
        <p:spPr>
          <a:xfrm>
            <a:off x="7470728" y="4898127"/>
            <a:ext cx="914400" cy="914400"/>
          </a:xfrm>
          <a:prstGeom prst="rect">
            <a:avLst/>
          </a:prstGeom>
          <a:solidFill>
            <a:schemeClr val="accent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latin typeface="Arial"/>
                <a:cs typeface="Arial"/>
              </a:rPr>
              <a:t>B</a:t>
            </a:r>
          </a:p>
        </p:txBody>
      </p:sp>
      <p:sp>
        <p:nvSpPr>
          <p:cNvPr id="7" name="Isosceles Triangle 6"/>
          <p:cNvSpPr/>
          <p:nvPr/>
        </p:nvSpPr>
        <p:spPr>
          <a:xfrm>
            <a:off x="7736431" y="3785292"/>
            <a:ext cx="382995" cy="315327"/>
          </a:xfrm>
          <a:prstGeom prst="triangle">
            <a:avLst/>
          </a:prstGeom>
          <a:solidFill>
            <a:schemeClr val="accent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H="1">
            <a:off x="7927929" y="4100619"/>
            <a:ext cx="1" cy="7975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041798" y="2416310"/>
            <a:ext cx="1645002" cy="369332"/>
          </a:xfrm>
          <a:prstGeom prst="rect">
            <a:avLst/>
          </a:prstGeom>
          <a:noFill/>
        </p:spPr>
        <p:txBody>
          <a:bodyPr wrap="none" rtlCol="0">
            <a:spAutoFit/>
          </a:bodyPr>
          <a:lstStyle/>
          <a:p>
            <a:r>
              <a:rPr lang="en-US" smtClean="0"/>
              <a:t>Generalization</a:t>
            </a:r>
            <a:endParaRPr lang="en-US"/>
          </a:p>
        </p:txBody>
      </p:sp>
      <p:sp>
        <p:nvSpPr>
          <p:cNvPr id="10" name="TextBox 9"/>
          <p:cNvSpPr txBox="1"/>
          <p:nvPr/>
        </p:nvSpPr>
        <p:spPr>
          <a:xfrm>
            <a:off x="7105427" y="5852574"/>
            <a:ext cx="1556836" cy="369332"/>
          </a:xfrm>
          <a:prstGeom prst="rect">
            <a:avLst/>
          </a:prstGeom>
          <a:noFill/>
        </p:spPr>
        <p:txBody>
          <a:bodyPr wrap="none" rtlCol="0">
            <a:spAutoFit/>
          </a:bodyPr>
          <a:lstStyle/>
          <a:p>
            <a:r>
              <a:rPr lang="en-US" dirty="0" smtClean="0"/>
              <a:t>Specialization</a:t>
            </a:r>
            <a:endParaRPr lang="en-US" dirty="0"/>
          </a:p>
        </p:txBody>
      </p:sp>
    </p:spTree>
    <p:extLst>
      <p:ext uri="{BB962C8B-B14F-4D97-AF65-F5344CB8AC3E}">
        <p14:creationId xmlns:p14="http://schemas.microsoft.com/office/powerpoint/2010/main" val="3753823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Localization of Design Decisions</a:t>
            </a:r>
            <a:endParaRPr lang="en-US" dirty="0"/>
          </a:p>
        </p:txBody>
      </p:sp>
      <p:sp>
        <p:nvSpPr>
          <p:cNvPr id="3" name="Content Placeholder 2"/>
          <p:cNvSpPr>
            <a:spLocks noGrp="1"/>
          </p:cNvSpPr>
          <p:nvPr>
            <p:ph idx="1"/>
          </p:nvPr>
        </p:nvSpPr>
        <p:spPr>
          <a:xfrm>
            <a:off x="739775" y="2770094"/>
            <a:ext cx="7662864" cy="3560368"/>
          </a:xfrm>
        </p:spPr>
        <p:txBody>
          <a:bodyPr>
            <a:normAutofit fontScale="85000" lnSpcReduction="20000"/>
          </a:bodyPr>
          <a:lstStyle/>
          <a:p>
            <a:r>
              <a:rPr lang="en-US" dirty="0" smtClean="0"/>
              <a:t>Localization of Design Decisions involves</a:t>
            </a:r>
          </a:p>
          <a:p>
            <a:pPr lvl="1"/>
            <a:r>
              <a:rPr lang="en-US" dirty="0" smtClean="0"/>
              <a:t>Identifying individual design decisions and then</a:t>
            </a:r>
          </a:p>
          <a:p>
            <a:pPr lvl="1"/>
            <a:r>
              <a:rPr lang="en-US" dirty="0" smtClean="0"/>
              <a:t>Implementing that design in one place</a:t>
            </a:r>
          </a:p>
          <a:p>
            <a:r>
              <a:rPr lang="en-US" dirty="0" smtClean="0"/>
              <a:t>For example, consider a system that needs to write to a log file everything it sends data to another process.  The decision for how to write that logic to the file should be in one place.  Ideally, the decision for when that needs to be done should also be in one place. (Aspect Orientation allows this.)</a:t>
            </a:r>
          </a:p>
          <a:p>
            <a:r>
              <a:rPr lang="en-US" dirty="0" smtClean="0"/>
              <a:t>Duplicate code is a symphony of not localizing design decisions</a:t>
            </a:r>
          </a:p>
          <a:p>
            <a:r>
              <a:rPr lang="en-US" dirty="0" smtClean="0"/>
              <a:t>Poor Localization of Design decisions leads directly to poor maintainability and reuse</a:t>
            </a:r>
            <a:endParaRPr lang="en-US" dirty="0"/>
          </a:p>
        </p:txBody>
      </p:sp>
    </p:spTree>
    <p:extLst>
      <p:ext uri="{BB962C8B-B14F-4D97-AF65-F5344CB8AC3E}">
        <p14:creationId xmlns:p14="http://schemas.microsoft.com/office/powerpoint/2010/main" val="354733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a:xfrm>
            <a:off x="739775" y="2770094"/>
            <a:ext cx="7662864" cy="3637740"/>
          </a:xfrm>
        </p:spPr>
        <p:txBody>
          <a:bodyPr>
            <a:normAutofit lnSpcReduction="10000"/>
          </a:bodyPr>
          <a:lstStyle/>
          <a:p>
            <a:r>
              <a:rPr lang="en-US" dirty="0" smtClean="0"/>
              <a:t>See David </a:t>
            </a:r>
            <a:r>
              <a:rPr lang="en-US" dirty="0" err="1" smtClean="0"/>
              <a:t>Parnas</a:t>
            </a:r>
            <a:r>
              <a:rPr lang="en-US" dirty="0" smtClean="0"/>
              <a:t>’ paper from 1972</a:t>
            </a:r>
          </a:p>
          <a:p>
            <a:r>
              <a:rPr lang="en-US" dirty="0" smtClean="0"/>
              <a:t>Encapsulation is act of “hiding” or placing decisions inside appropriate software components, like a method or class</a:t>
            </a:r>
          </a:p>
          <a:p>
            <a:r>
              <a:rPr lang="en-US" dirty="0" smtClean="0"/>
              <a:t>Encapsulation compliments Localization of Design Decisions by</a:t>
            </a:r>
          </a:p>
          <a:p>
            <a:pPr lvl="1"/>
            <a:r>
              <a:rPr lang="en-US" dirty="0" smtClean="0"/>
              <a:t>Encouraging the logic that acts on certain data to be “close” to that data, i.e. within the same class</a:t>
            </a:r>
          </a:p>
          <a:p>
            <a:pPr lvl="1"/>
            <a:r>
              <a:rPr lang="en-US" dirty="0" smtClean="0"/>
              <a:t>Hiding design decisions behind abstractions (e.g., interfaces), so changes to the logic for that decision don’t ripple thorough the rest of the program</a:t>
            </a:r>
          </a:p>
        </p:txBody>
      </p:sp>
    </p:spTree>
    <p:extLst>
      <p:ext uri="{BB962C8B-B14F-4D97-AF65-F5344CB8AC3E}">
        <p14:creationId xmlns:p14="http://schemas.microsoft.com/office/powerpoint/2010/main" val="3584961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a:xfrm>
            <a:off x="739775" y="2588250"/>
            <a:ext cx="7662864" cy="3961748"/>
          </a:xfrm>
        </p:spPr>
        <p:txBody>
          <a:bodyPr>
            <a:normAutofit fontScale="92500" lnSpcReduction="10000"/>
          </a:bodyPr>
          <a:lstStyle/>
          <a:p>
            <a:r>
              <a:rPr lang="en-US" dirty="0" smtClean="0"/>
              <a:t>Abstraction is the act of summarizing or generalizing something to focus on the ideas that most relevant to a conversation or purpose.</a:t>
            </a:r>
          </a:p>
          <a:p>
            <a:r>
              <a:rPr lang="en-US" dirty="0" smtClean="0"/>
              <a:t>In object orientation, abstraction (the verb) in the creation of interfaces of a components, i.e., a class, that exposes certain details necessary for working with that component.</a:t>
            </a:r>
          </a:p>
          <a:p>
            <a:r>
              <a:rPr lang="en-US" dirty="0" smtClean="0"/>
              <a:t>An abstraction (the noun) is a description that leaves out unnecessary details.</a:t>
            </a:r>
          </a:p>
          <a:p>
            <a:r>
              <a:rPr lang="en-US" dirty="0" smtClean="0"/>
              <a:t>“interfaces”, as found in C# and Java, are abstractions, but so are abstract classes, abstract methods, the publically visible classes in a namespace, and more.</a:t>
            </a:r>
            <a:endParaRPr lang="en-US" dirty="0"/>
          </a:p>
        </p:txBody>
      </p:sp>
    </p:spTree>
    <p:extLst>
      <p:ext uri="{BB962C8B-B14F-4D97-AF65-F5344CB8AC3E}">
        <p14:creationId xmlns:p14="http://schemas.microsoft.com/office/powerpoint/2010/main" val="1309900538"/>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enesis">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432</TotalTime>
  <Words>1596</Words>
  <Application>Microsoft Office PowerPoint</Application>
  <PresentationFormat>On-screen Show (4:3)</PresentationFormat>
  <Paragraphs>133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Calisto MT</vt:lpstr>
      <vt:lpstr>Wingdings</vt:lpstr>
      <vt:lpstr>Genesis</vt:lpstr>
      <vt:lpstr>Object Orientation:</vt:lpstr>
      <vt:lpstr>Preface</vt:lpstr>
      <vt:lpstr>Object Identity</vt:lpstr>
      <vt:lpstr>Classification</vt:lpstr>
      <vt:lpstr>Classes and Abstract Data Types</vt:lpstr>
      <vt:lpstr>Sub-classification (Specialization)</vt:lpstr>
      <vt:lpstr>Localization of Design Decisions</vt:lpstr>
      <vt:lpstr>Encapsulation</vt:lpstr>
      <vt:lpstr>Abstraction</vt:lpstr>
      <vt:lpstr>Coupling</vt:lpstr>
      <vt:lpstr>Types of Coupling</vt:lpstr>
      <vt:lpstr>Cohesion</vt:lpstr>
      <vt:lpstr>Types of Cohesion</vt:lpstr>
      <vt:lpstr>Open / Closed Principle</vt:lpstr>
      <vt:lpstr>Dependency Inversion</vt:lpstr>
      <vt:lpstr>Modularization</vt:lpstr>
      <vt:lpstr>Maintainability</vt:lpstr>
      <vt:lpstr>Extensibility</vt:lpstr>
      <vt:lpstr>Reuse</vt:lpstr>
    </vt:vector>
  </TitlesOfParts>
  <Company>USU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in Object Orientation</dc:title>
  <dc:creator>Stephen Clyde</dc:creator>
  <cp:lastModifiedBy>Stephen Clyde</cp:lastModifiedBy>
  <cp:revision>31</cp:revision>
  <dcterms:created xsi:type="dcterms:W3CDTF">2015-09-04T19:31:31Z</dcterms:created>
  <dcterms:modified xsi:type="dcterms:W3CDTF">2016-10-17T17:10:34Z</dcterms:modified>
</cp:coreProperties>
</file>