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6"/>
    <p:restoredTop sz="94685"/>
  </p:normalViewPr>
  <p:slideViewPr>
    <p:cSldViewPr snapToGrid="0" snapToObjects="1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unit_testing_frame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Start to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CS5700 – Object-oriented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How can “I” know my Code is Correct?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5754"/>
            <a:ext cx="10820400" cy="3241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class: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5593" y="2901142"/>
            <a:ext cx="66003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public class Triangle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public double[] </a:t>
            </a:r>
            <a:r>
              <a:rPr lang="en-US" sz="1600" dirty="0" err="1"/>
              <a:t>SideLengths</a:t>
            </a:r>
            <a:r>
              <a:rPr lang="en-US" sz="1600" dirty="0"/>
              <a:t> { get; set; }</a:t>
            </a:r>
          </a:p>
          <a:p>
            <a:endParaRPr lang="en-US" sz="1600" dirty="0"/>
          </a:p>
          <a:p>
            <a:r>
              <a:rPr lang="en-US" sz="1600" dirty="0"/>
              <a:t>        public double </a:t>
            </a:r>
            <a:r>
              <a:rPr lang="en-US" sz="1600" dirty="0" err="1"/>
              <a:t>ComputeArea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double </a:t>
            </a:r>
            <a:r>
              <a:rPr lang="en-US" sz="1600" dirty="0" err="1"/>
              <a:t>halfOfPerimeter</a:t>
            </a:r>
            <a:r>
              <a:rPr lang="en-US" sz="1600" dirty="0"/>
              <a:t> = </a:t>
            </a:r>
            <a:r>
              <a:rPr lang="en-US" sz="1600" dirty="0" err="1"/>
              <a:t>SideLengths.Sum</a:t>
            </a:r>
            <a:r>
              <a:rPr lang="en-US" sz="1600" dirty="0"/>
              <a:t>()/2;</a:t>
            </a:r>
          </a:p>
          <a:p>
            <a:endParaRPr lang="en-US" sz="1600" dirty="0"/>
          </a:p>
          <a:p>
            <a:r>
              <a:rPr lang="en-US" sz="1600" dirty="0"/>
              <a:t>            return </a:t>
            </a:r>
            <a:r>
              <a:rPr lang="en-US" sz="1600" dirty="0" err="1"/>
              <a:t>Math.Sqrt</a:t>
            </a:r>
            <a:r>
              <a:rPr lang="en-US" sz="1600" dirty="0" smtClean="0"/>
              <a:t>(	</a:t>
            </a:r>
            <a:r>
              <a:rPr lang="en-US" sz="1600" dirty="0" err="1" smtClean="0"/>
              <a:t>halfOfPerimeter</a:t>
            </a:r>
            <a:r>
              <a:rPr lang="en-US" sz="1600" dirty="0" smtClean="0"/>
              <a:t> </a:t>
            </a:r>
            <a:r>
              <a:rPr lang="en-US" sz="1600" dirty="0"/>
              <a:t>*</a:t>
            </a:r>
          </a:p>
          <a:p>
            <a:r>
              <a:rPr lang="en-US" sz="1600" dirty="0"/>
              <a:t>                                    </a:t>
            </a:r>
            <a:r>
              <a:rPr lang="en-US" sz="1600" dirty="0" smtClean="0"/>
              <a:t>	(</a:t>
            </a:r>
            <a:r>
              <a:rPr lang="en-US" sz="1600" dirty="0" err="1"/>
              <a:t>halfOfPerimeter</a:t>
            </a:r>
            <a:r>
              <a:rPr lang="en-US" sz="1600" dirty="0"/>
              <a:t> - </a:t>
            </a:r>
            <a:r>
              <a:rPr lang="en-US" sz="1600" dirty="0" err="1"/>
              <a:t>SideLengths</a:t>
            </a:r>
            <a:r>
              <a:rPr lang="en-US" sz="1600" dirty="0"/>
              <a:t>[0])*</a:t>
            </a:r>
          </a:p>
          <a:p>
            <a:r>
              <a:rPr lang="en-US" sz="1600" dirty="0"/>
              <a:t>                                </a:t>
            </a:r>
            <a:r>
              <a:rPr lang="en-US" sz="1600" dirty="0" smtClean="0"/>
              <a:t>		(</a:t>
            </a:r>
            <a:r>
              <a:rPr lang="en-US" sz="1600" dirty="0" err="1"/>
              <a:t>halfOfPerimeter</a:t>
            </a:r>
            <a:r>
              <a:rPr lang="en-US" sz="1600" dirty="0"/>
              <a:t> - </a:t>
            </a:r>
            <a:r>
              <a:rPr lang="en-US" sz="1600" dirty="0" err="1"/>
              <a:t>SideLengths</a:t>
            </a:r>
            <a:r>
              <a:rPr lang="en-US" sz="1600" dirty="0"/>
              <a:t>[1])*</a:t>
            </a:r>
          </a:p>
          <a:p>
            <a:r>
              <a:rPr lang="en-US" sz="1600" dirty="0"/>
              <a:t>                                    </a:t>
            </a:r>
            <a:r>
              <a:rPr lang="en-US" sz="1600" dirty="0" smtClean="0"/>
              <a:t>	(</a:t>
            </a:r>
            <a:r>
              <a:rPr lang="en-US" sz="1600" dirty="0" err="1"/>
              <a:t>halfOfPerimeter</a:t>
            </a:r>
            <a:r>
              <a:rPr lang="en-US" sz="1600" dirty="0"/>
              <a:t> - </a:t>
            </a:r>
            <a:r>
              <a:rPr lang="en-US" sz="1600" dirty="0" err="1"/>
              <a:t>SideLengths</a:t>
            </a:r>
            <a:r>
              <a:rPr lang="en-US" sz="1600" dirty="0"/>
              <a:t>[2]));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9751" y="3266231"/>
            <a:ext cx="395250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Validation: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Is it doing the right thing?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Is it doing that thing right?</a:t>
            </a:r>
          </a:p>
        </p:txBody>
      </p:sp>
    </p:spTree>
    <p:extLst>
      <p:ext uri="{BB962C8B-B14F-4D97-AF65-F5344CB8AC3E}">
        <p14:creationId xmlns:p14="http://schemas.microsoft.com/office/powerpoint/2010/main" val="21292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955" y="222423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SideLengths</a:t>
            </a:r>
            <a:r>
              <a:rPr lang="en-US" dirty="0" smtClean="0"/>
              <a:t> =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244" y="2760717"/>
            <a:ext cx="11375922" cy="175432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{ 3.0, 4.0, 5.0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 </a:t>
            </a:r>
            <a:r>
              <a:rPr lang="en-US" dirty="0" smtClean="0"/>
              <a:t>3.432, 4.525, 5.236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 2.0, 3.0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 1.0, 1.0, 1.0, 1.0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{-1.0, 2.0, 3.0 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{10, 2, 2}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{2, 2, 2}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{4, 4, 3}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{null, 3, 2}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{2,  null, 3}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{A, 2, 3}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{}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null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?? More ??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Conducting a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Three general steps:</a:t>
            </a:r>
          </a:p>
          <a:p>
            <a:pPr marL="2054225" lvl="1" indent="-1597025">
              <a:spcBef>
                <a:spcPts val="1800"/>
              </a:spcBef>
              <a:buNone/>
            </a:pPr>
            <a:r>
              <a:rPr lang="en-US" dirty="0" smtClean="0"/>
              <a:t>Setup:	</a:t>
            </a:r>
            <a:r>
              <a:rPr lang="en-US" sz="2400" dirty="0" smtClean="0"/>
              <a:t>Ensure the system is in a know state, or at least the component you are testing is in a know state, e.g. create a triangle object with specific sides</a:t>
            </a:r>
          </a:p>
          <a:p>
            <a:pPr marL="2054225" lvl="1" indent="-1597025">
              <a:spcBef>
                <a:spcPts val="1800"/>
              </a:spcBef>
              <a:buNone/>
            </a:pPr>
            <a:r>
              <a:rPr lang="en-US" sz="2400" dirty="0" smtClean="0"/>
              <a:t>Stimulate:	Execute the thing you are testing, e.g., the </a:t>
            </a:r>
            <a:r>
              <a:rPr lang="en-US" sz="2400" dirty="0" err="1" smtClean="0"/>
              <a:t>ComputeArea</a:t>
            </a:r>
            <a:r>
              <a:rPr lang="en-US" sz="2400" dirty="0" smtClean="0"/>
              <a:t>() method</a:t>
            </a:r>
          </a:p>
          <a:p>
            <a:pPr marL="2054225" lvl="1" indent="-1597025">
              <a:spcBef>
                <a:spcPts val="1800"/>
              </a:spcBef>
              <a:buNone/>
            </a:pPr>
            <a:r>
              <a:rPr lang="en-US" sz="2400" dirty="0" smtClean="0"/>
              <a:t>Observe:	Compare actual the results with the expected results.  The results may be the return value of a method, or more generally, the system’s new state</a:t>
            </a:r>
          </a:p>
        </p:txBody>
      </p:sp>
    </p:spTree>
    <p:extLst>
      <p:ext uri="{BB962C8B-B14F-4D97-AF65-F5344CB8AC3E}">
        <p14:creationId xmlns:p14="http://schemas.microsoft.com/office/powerpoint/2010/main" val="25913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Test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88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three steps for specific test case can be captured as an executable method or function: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071" y="3214657"/>
            <a:ext cx="99726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Triangle_TestSimpleScalene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= new Triangle()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new[] {3.0, 4.0, 5.0}};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t.ComputeArea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if(6.0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throw new Exception($“Got an area of {area}, when expect 6.0”);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Test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70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Encapsulation of comparisons into Assertions: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5071" y="2929521"/>
            <a:ext cx="9696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Triangle_TestSimpleScalene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= new Triangle()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SideLengths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new[] {3.0, 4.0, 5.0}};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t.ComputeArea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Observation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Assert.AreEqual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(6.0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area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Assert.AreEqual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SideLength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7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Testing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testing framework provides tools for</a:t>
            </a:r>
          </a:p>
          <a:p>
            <a:pPr lvl="1"/>
            <a:r>
              <a:rPr lang="en-US" dirty="0" smtClean="0"/>
              <a:t>Setting up test cases</a:t>
            </a:r>
          </a:p>
          <a:p>
            <a:pPr lvl="1"/>
            <a:r>
              <a:rPr lang="en-US" dirty="0" smtClean="0"/>
              <a:t>Making observations, e.g. the Assert class</a:t>
            </a:r>
          </a:p>
          <a:p>
            <a:pPr lvl="1"/>
            <a:r>
              <a:rPr lang="en-US" dirty="0" smtClean="0"/>
              <a:t>Organizing test cases</a:t>
            </a:r>
          </a:p>
          <a:p>
            <a:pPr lvl="1"/>
            <a:r>
              <a:rPr lang="en-US" dirty="0" smtClean="0"/>
              <a:t>Executing test cases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Java: JUnit</a:t>
            </a:r>
          </a:p>
          <a:p>
            <a:pPr lvl="1"/>
            <a:r>
              <a:rPr lang="en-US" dirty="0" smtClean="0"/>
              <a:t>C# (or more generally, anything </a:t>
            </a:r>
            <a:r>
              <a:rPr lang="en-US" dirty="0" err="1" smtClean="0"/>
              <a:t>.net</a:t>
            </a:r>
            <a:r>
              <a:rPr lang="en-US" dirty="0" smtClean="0"/>
              <a:t>) : VS Unit Testing Framework,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en.wikipedia.org/wiki/List_of_unit_testing_frameworks</a:t>
            </a:r>
            <a:r>
              <a:rPr lang="en-US" dirty="0" smtClean="0"/>
              <a:t> for a catalog of frameworks by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512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184</TotalTime>
  <Words>285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Arial</vt:lpstr>
      <vt:lpstr>Vapor Trail</vt:lpstr>
      <vt:lpstr>Quick Start to Unit Testing</vt:lpstr>
      <vt:lpstr>Problem: How can “I” know my Code is Correct?</vt:lpstr>
      <vt:lpstr>Sample Test Cases</vt:lpstr>
      <vt:lpstr>Conducting a Test</vt:lpstr>
      <vt:lpstr>Making a Test Executable</vt:lpstr>
      <vt:lpstr>Making a Test Executable</vt:lpstr>
      <vt:lpstr>Using Testing Frameworks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Patterns</dc:title>
  <dc:creator>Stephen Clyde</dc:creator>
  <cp:lastModifiedBy>Stephen Clyde</cp:lastModifiedBy>
  <cp:revision>17</cp:revision>
  <dcterms:created xsi:type="dcterms:W3CDTF">2016-09-02T15:48:59Z</dcterms:created>
  <dcterms:modified xsi:type="dcterms:W3CDTF">2016-09-14T19:21:58Z</dcterms:modified>
</cp:coreProperties>
</file>