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2" r:id="rId3"/>
    <p:sldId id="258" r:id="rId4"/>
    <p:sldId id="257" r:id="rId5"/>
    <p:sldId id="259" r:id="rId6"/>
    <p:sldId id="260" r:id="rId7"/>
    <p:sldId id="261" r:id="rId8"/>
    <p:sldId id="263" r:id="rId9"/>
    <p:sldId id="269" r:id="rId10"/>
    <p:sldId id="271" r:id="rId11"/>
    <p:sldId id="266" r:id="rId12"/>
    <p:sldId id="267" r:id="rId13"/>
    <p:sldId id="270"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94" autoAdjust="0"/>
  </p:normalViewPr>
  <p:slideViewPr>
    <p:cSldViewPr snapToGrid="0" snapToObjects="1">
      <p:cViewPr varScale="1">
        <p:scale>
          <a:sx n="118" d="100"/>
          <a:sy n="118" d="100"/>
        </p:scale>
        <p:origin x="11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9558C-070F-48C5-B72C-B5B886DDE21A}" type="datetimeFigureOut">
              <a:rPr lang="en-US" smtClean="0"/>
              <a:t>9/16/2016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82B46-D3FB-4A11-95C4-57E7BAEE60C1}" type="slidenum">
              <a:rPr lang="en-US" smtClean="0"/>
              <a:t>‹#›</a:t>
            </a:fld>
            <a:endParaRPr lang="en-US"/>
          </a:p>
        </p:txBody>
      </p:sp>
    </p:spTree>
    <p:extLst>
      <p:ext uri="{BB962C8B-B14F-4D97-AF65-F5344CB8AC3E}">
        <p14:creationId xmlns:p14="http://schemas.microsoft.com/office/powerpoint/2010/main" val="356954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AB82B46-D3FB-4A11-95C4-57E7BAEE60C1}" type="slidenum">
              <a:rPr lang="en-US" smtClean="0"/>
              <a:t>6</a:t>
            </a:fld>
            <a:endParaRPr lang="en-US"/>
          </a:p>
        </p:txBody>
      </p:sp>
    </p:spTree>
    <p:extLst>
      <p:ext uri="{BB962C8B-B14F-4D97-AF65-F5344CB8AC3E}">
        <p14:creationId xmlns:p14="http://schemas.microsoft.com/office/powerpoint/2010/main" val="10773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Is used</a:t>
            </a:r>
            <a:r>
              <a:rPr lang="en-US" sz="2400" baseline="0" dirty="0" smtClean="0"/>
              <a:t> primarily for sequential flow control.</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4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Activity diagrams are graphical representations </a:t>
            </a:r>
            <a:r>
              <a:rPr lang="en-US" sz="2400" b="1" dirty="0" smtClean="0"/>
              <a:t>of workflows of stepwise </a:t>
            </a:r>
            <a:r>
              <a:rPr lang="en-US" sz="2400" dirty="0" smtClean="0"/>
              <a:t>activities and actions with support for choice, iteration and concurrency.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Typically,</a:t>
            </a:r>
            <a:r>
              <a:rPr lang="en-US" sz="2400" baseline="0" dirty="0" smtClean="0"/>
              <a:t> it connected to an operation in a class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smtClean="0"/>
              <a:t>It contain </a:t>
            </a:r>
            <a:r>
              <a:rPr lang="en-US" sz="2400" b="1" baseline="0" dirty="0" smtClean="0"/>
              <a:t>action states , whose actions need to be performed before a transition to a new state can be made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1" baseline="0" dirty="0" smtClean="0"/>
              <a:t>Action A needs to be performed before a transition to action 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baseline="0" dirty="0" smtClean="0"/>
              <a:t>Condition and decisions indicates which way of execution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smtClean="0"/>
              <a:t>Action states</a:t>
            </a:r>
            <a:r>
              <a:rPr lang="en-US" sz="2400" b="0" baseline="0" dirty="0" smtClean="0"/>
              <a:t>  can be performed in parallel (rectangle line)</a:t>
            </a:r>
            <a:endParaRPr lang="en-US" sz="2400" b="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DAB82B46-D3FB-4A11-95C4-57E7BAEE60C1}" type="slidenum">
              <a:rPr lang="en-US" smtClean="0"/>
              <a:t>7</a:t>
            </a:fld>
            <a:endParaRPr lang="en-US"/>
          </a:p>
        </p:txBody>
      </p:sp>
    </p:spTree>
    <p:extLst>
      <p:ext uri="{BB962C8B-B14F-4D97-AF65-F5344CB8AC3E}">
        <p14:creationId xmlns:p14="http://schemas.microsoft.com/office/powerpoint/2010/main" val="418953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Activity diagram can</a:t>
            </a:r>
            <a:r>
              <a:rPr lang="en-US" baseline="0" dirty="0" smtClean="0"/>
              <a:t> also demonstrate the sending and receiving of messages, which is interesting in the real-time systems. </a:t>
            </a:r>
          </a:p>
          <a:p>
            <a:pPr marL="628650" lvl="1" indent="-171450">
              <a:buFont typeface="Arial" panose="020B0604020202020204" pitchFamily="34" charset="0"/>
              <a:buChar char="•"/>
            </a:pPr>
            <a:r>
              <a:rPr lang="en-US" baseline="0" dirty="0" smtClean="0"/>
              <a:t>Example Login  </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AB82B46-D3FB-4A11-95C4-57E7BAEE60C1}" type="slidenum">
              <a:rPr lang="en-US" smtClean="0"/>
              <a:t>8</a:t>
            </a:fld>
            <a:endParaRPr lang="en-US"/>
          </a:p>
        </p:txBody>
      </p:sp>
    </p:spTree>
    <p:extLst>
      <p:ext uri="{BB962C8B-B14F-4D97-AF65-F5344CB8AC3E}">
        <p14:creationId xmlns:p14="http://schemas.microsoft.com/office/powerpoint/2010/main" val="1015676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B82B46-D3FB-4A11-95C4-57E7BAEE60C1}" type="slidenum">
              <a:rPr lang="en-US" smtClean="0"/>
              <a:t>10</a:t>
            </a:fld>
            <a:endParaRPr lang="en-US"/>
          </a:p>
        </p:txBody>
      </p:sp>
    </p:spTree>
    <p:extLst>
      <p:ext uri="{BB962C8B-B14F-4D97-AF65-F5344CB8AC3E}">
        <p14:creationId xmlns:p14="http://schemas.microsoft.com/office/powerpoint/2010/main" val="874228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 Model</a:t>
            </a:r>
          </a:p>
          <a:p>
            <a:pPr marL="628650" lvl="1"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altLang="en-US" dirty="0" smtClean="0">
                <a:ea typeface="ＭＳ Ｐゴシック" pitchFamily="-84" charset="-128"/>
              </a:rPr>
              <a:t>A link can represent a communication path between two objects.</a:t>
            </a:r>
          </a:p>
          <a:p>
            <a:pPr marL="171450" indent="-171450">
              <a:buFont typeface="Arial" panose="020B0604020202020204" pitchFamily="34" charset="0"/>
              <a:buChar char="•"/>
            </a:pPr>
            <a:endParaRPr lang="en-US" altLang="en-US" dirty="0" smtClean="0">
              <a:ea typeface="ＭＳ Ｐゴシック" pitchFamily="-84" charset="-128"/>
            </a:endParaRPr>
          </a:p>
          <a:p>
            <a:pPr marL="171450" indent="-171450">
              <a:buFont typeface="Arial" panose="020B0604020202020204" pitchFamily="34" charset="0"/>
              <a:buChar char="•"/>
            </a:pPr>
            <a:r>
              <a:rPr lang="en-US" altLang="en-US" dirty="0" smtClean="0">
                <a:ea typeface="ＭＳ Ｐゴシック" pitchFamily="-84" charset="-128"/>
              </a:rPr>
              <a:t>Object can </a:t>
            </a:r>
            <a:r>
              <a:rPr lang="en-US" altLang="en-US" b="1" dirty="0" smtClean="0">
                <a:ea typeface="ＭＳ Ｐゴシック" pitchFamily="-84" charset="-128"/>
              </a:rPr>
              <a:t>send a message </a:t>
            </a:r>
            <a:r>
              <a:rPr lang="en-US" altLang="en-US" dirty="0" smtClean="0">
                <a:ea typeface="ＭＳ Ｐゴシック" pitchFamily="-84" charset="-128"/>
              </a:rPr>
              <a:t>to another object connected to it via a link path</a:t>
            </a:r>
          </a:p>
          <a:p>
            <a:pPr marL="171450" indent="-171450">
              <a:buFont typeface="Arial" panose="020B0604020202020204" pitchFamily="34" charset="0"/>
              <a:buChar char="•"/>
            </a:pPr>
            <a:r>
              <a:rPr lang="en-US" altLang="en-US" dirty="0" smtClean="0">
                <a:ea typeface="ＭＳ Ｐゴシック" pitchFamily="-84" charset="-128"/>
              </a:rPr>
              <a:t>A message is represented by a </a:t>
            </a:r>
            <a:r>
              <a:rPr lang="en-US" altLang="en-US" b="1" dirty="0" smtClean="0">
                <a:ea typeface="ＭＳ Ｐゴシック" pitchFamily="-84" charset="-128"/>
              </a:rPr>
              <a:t>label and an arrow</a:t>
            </a:r>
          </a:p>
          <a:p>
            <a:pPr marL="628650" lvl="1" indent="-171450">
              <a:buFont typeface="Arial" panose="020B0604020202020204" pitchFamily="34" charset="0"/>
              <a:buChar char="•"/>
            </a:pPr>
            <a:r>
              <a:rPr lang="en-US" altLang="en-US" dirty="0" smtClean="0">
                <a:ea typeface="ＭＳ Ｐゴシック" pitchFamily="-84" charset="-128"/>
              </a:rPr>
              <a:t>The label may refer to </a:t>
            </a:r>
            <a:r>
              <a:rPr lang="en-US" altLang="en-US" b="1" dirty="0" smtClean="0">
                <a:ea typeface="ＭＳ Ｐゴシック" pitchFamily="-84" charset="-128"/>
              </a:rPr>
              <a:t>an operation of the target object</a:t>
            </a:r>
            <a:endParaRPr lang="en-US" altLang="en-US" dirty="0" smtClean="0">
              <a:ea typeface="ＭＳ Ｐゴシック" pitchFamily="-84" charset="-128"/>
            </a:endParaRPr>
          </a:p>
          <a:p>
            <a:pPr marL="171450" indent="-171450">
              <a:buFont typeface="Arial" panose="020B0604020202020204" pitchFamily="34" charset="0"/>
              <a:buChar char="•"/>
            </a:pPr>
            <a:endParaRPr lang="en-US" dirty="0" smtClean="0"/>
          </a:p>
          <a:p>
            <a:pPr>
              <a:buSzTx/>
              <a:buFont typeface="Wingdings" panose="05000000000000000000" pitchFamily="2" charset="2"/>
              <a:buChar char="§"/>
            </a:pPr>
            <a:r>
              <a:rPr lang="en-US" altLang="en-US" sz="2400" dirty="0" smtClean="0">
                <a:ea typeface="ＭＳ Ｐゴシック" pitchFamily="-84" charset="-128"/>
              </a:rPr>
              <a:t>Each messages is proceeded </a:t>
            </a:r>
            <a:r>
              <a:rPr lang="en-US" altLang="en-US" sz="2400" b="1" dirty="0" smtClean="0">
                <a:ea typeface="ＭＳ Ｐゴシック" pitchFamily="-84" charset="-128"/>
              </a:rPr>
              <a:t>by a sequence number</a:t>
            </a:r>
            <a:r>
              <a:rPr lang="en-US" altLang="en-US" sz="2400" dirty="0" smtClean="0">
                <a:ea typeface="ＭＳ Ｐゴシック" pitchFamily="-84" charset="-128"/>
              </a:rPr>
              <a:t>.</a:t>
            </a:r>
          </a:p>
          <a:p>
            <a:pPr lvl="1">
              <a:buFont typeface="Wingdings" panose="05000000000000000000" pitchFamily="2" charset="2"/>
              <a:buChar char="§"/>
            </a:pPr>
            <a:r>
              <a:rPr lang="en-US" altLang="en-US" sz="2000" dirty="0" smtClean="0">
                <a:ea typeface="ＭＳ Ｐゴシック" pitchFamily="-84" charset="-128"/>
              </a:rPr>
              <a:t>Sequence </a:t>
            </a:r>
            <a:r>
              <a:rPr lang="en-US" altLang="en-US" sz="2000" b="1" dirty="0" smtClean="0">
                <a:ea typeface="ＭＳ Ｐゴシック" pitchFamily="-84" charset="-128"/>
              </a:rPr>
              <a:t>numbers can be hierarchical</a:t>
            </a:r>
            <a:r>
              <a:rPr lang="en-US" altLang="en-US" sz="2000" dirty="0" smtClean="0">
                <a:ea typeface="ＭＳ Ｐゴシック" pitchFamily="-84" charset="-128"/>
              </a:rPr>
              <a:t>, e.g. 2.1.3</a:t>
            </a:r>
          </a:p>
          <a:p>
            <a:pPr lvl="1">
              <a:buFont typeface="Wingdings" panose="05000000000000000000" pitchFamily="2" charset="2"/>
              <a:buChar char="§"/>
            </a:pPr>
            <a:endParaRPr lang="en-US" altLang="en-US" sz="2000" dirty="0" smtClean="0">
              <a:ea typeface="ＭＳ Ｐゴシック" pitchFamily="-84" charset="-128"/>
            </a:endParaRPr>
          </a:p>
          <a:p>
            <a:pPr>
              <a:buSzTx/>
              <a:buFont typeface="Wingdings" panose="05000000000000000000" pitchFamily="2" charset="2"/>
              <a:buChar char="§"/>
            </a:pPr>
            <a:r>
              <a:rPr lang="en-US" altLang="en-US" sz="2400" dirty="0" smtClean="0">
                <a:ea typeface="ＭＳ Ｐゴシック" pitchFamily="-84" charset="-128"/>
              </a:rPr>
              <a:t>A sequences number can include </a:t>
            </a:r>
            <a:r>
              <a:rPr lang="en-US" altLang="en-US" sz="2400" b="1" dirty="0" smtClean="0">
                <a:ea typeface="ＭＳ Ｐゴシック" pitchFamily="-84" charset="-128"/>
              </a:rPr>
              <a:t>a star to indicate that the message can repeat</a:t>
            </a:r>
          </a:p>
          <a:p>
            <a:pPr>
              <a:buSzTx/>
              <a:buFont typeface="Wingdings" panose="05000000000000000000" pitchFamily="2" charset="2"/>
              <a:buChar char="§"/>
            </a:pPr>
            <a:endParaRPr lang="en-US" altLang="en-US" sz="2400" b="1" dirty="0" smtClean="0">
              <a:ea typeface="ＭＳ Ｐゴシック" pitchFamily="-84" charset="-128"/>
            </a:endParaRPr>
          </a:p>
          <a:p>
            <a:pPr>
              <a:buSzTx/>
              <a:buFont typeface="Wingdings" panose="05000000000000000000" pitchFamily="2" charset="2"/>
              <a:buChar char="§"/>
            </a:pPr>
            <a:r>
              <a:rPr lang="en-US" altLang="en-US" sz="2800" dirty="0" smtClean="0">
                <a:ea typeface="ＭＳ Ｐゴシック" pitchFamily="-84" charset="-128"/>
              </a:rPr>
              <a:t>Messages can </a:t>
            </a:r>
            <a:r>
              <a:rPr lang="en-US" altLang="en-US" sz="2800" b="1" dirty="0" smtClean="0">
                <a:ea typeface="ＭＳ Ｐゴシック" pitchFamily="-84" charset="-128"/>
              </a:rPr>
              <a:t>be guarded by conditions</a:t>
            </a:r>
          </a:p>
          <a:p>
            <a:pPr lvl="1"/>
            <a:r>
              <a:rPr lang="en-US" altLang="en-US" sz="2400" dirty="0" smtClean="0">
                <a:ea typeface="ＭＳ Ｐゴシック" pitchFamily="-84" charset="-128"/>
              </a:rPr>
              <a:t>When you place a guard on a message, it defines a </a:t>
            </a:r>
            <a:r>
              <a:rPr lang="en-US" altLang="en-US" sz="2400" b="1" dirty="0" smtClean="0">
                <a:ea typeface="ＭＳ Ｐゴシック" pitchFamily="-84" charset="-128"/>
              </a:rPr>
              <a:t>possible </a:t>
            </a:r>
            <a:r>
              <a:rPr lang="ja-JP" altLang="en-US" sz="2400" b="1" dirty="0" smtClean="0">
                <a:ea typeface="ＭＳ Ｐゴシック" pitchFamily="-84" charset="-128"/>
              </a:rPr>
              <a:t>‘</a:t>
            </a:r>
            <a:r>
              <a:rPr lang="en-US" altLang="ja-JP" sz="2400" b="1" dirty="0" smtClean="0">
                <a:ea typeface="ＭＳ Ｐゴシック" pitchFamily="-84" charset="-128"/>
              </a:rPr>
              <a:t>branch</a:t>
            </a:r>
            <a:r>
              <a:rPr lang="ja-JP" altLang="en-US" sz="2400" b="1" dirty="0" smtClean="0">
                <a:ea typeface="ＭＳ Ｐゴシック" pitchFamily="-84" charset="-128"/>
              </a:rPr>
              <a:t>’</a:t>
            </a:r>
            <a:endParaRPr lang="en-US" altLang="ja-JP" sz="2400" b="1" dirty="0" smtClean="0">
              <a:ea typeface="ＭＳ Ｐゴシック" pitchFamily="-84" charset="-128"/>
            </a:endParaRPr>
          </a:p>
          <a:p>
            <a:pPr lvl="1"/>
            <a:endParaRPr lang="en-US" altLang="ja-JP" sz="2400" b="1" dirty="0" smtClean="0">
              <a:ea typeface="ＭＳ Ｐゴシック" pitchFamily="-84" charset="-128"/>
            </a:endParaRPr>
          </a:p>
          <a:p>
            <a:pPr>
              <a:buSzTx/>
              <a:buFont typeface="Wingdings" panose="05000000000000000000" pitchFamily="2" charset="2"/>
              <a:buChar char="§"/>
            </a:pPr>
            <a:endParaRPr lang="en-US" altLang="en-US" sz="2400" b="1" dirty="0" smtClean="0">
              <a:ea typeface="ＭＳ Ｐゴシック" pitchFamily="-84" charset="-128"/>
            </a:endParaRPr>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DAB82B46-D3FB-4A11-95C4-57E7BAEE60C1}" type="slidenum">
              <a:rPr lang="en-US" smtClean="0"/>
              <a:t>11</a:t>
            </a:fld>
            <a:endParaRPr lang="en-US"/>
          </a:p>
        </p:txBody>
      </p:sp>
    </p:spTree>
    <p:extLst>
      <p:ext uri="{BB962C8B-B14F-4D97-AF65-F5344CB8AC3E}">
        <p14:creationId xmlns:p14="http://schemas.microsoft.com/office/powerpoint/2010/main" val="416813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Tx/>
              <a:buFont typeface="Wingdings" panose="05000000000000000000" pitchFamily="2" charset="2"/>
              <a:buChar char="§"/>
            </a:pPr>
            <a:r>
              <a:rPr lang="en-US" altLang="en-US" sz="1200" dirty="0" smtClean="0">
                <a:ea typeface="ＭＳ Ｐゴシック" pitchFamily="-84" charset="-128"/>
              </a:rPr>
              <a:t>Emphasizes </a:t>
            </a:r>
            <a:r>
              <a:rPr lang="en-US" altLang="en-US" sz="1200" b="1" dirty="0" smtClean="0">
                <a:ea typeface="ＭＳ Ｐゴシック" pitchFamily="-84" charset="-128"/>
              </a:rPr>
              <a:t>the time ordering of messages, i.e., </a:t>
            </a:r>
            <a:r>
              <a:rPr lang="en-US" altLang="en-US" sz="1200" b="1" dirty="0" err="1" smtClean="0">
                <a:ea typeface="ＭＳ Ｐゴシック" pitchFamily="-84" charset="-128"/>
              </a:rPr>
              <a:t>organised</a:t>
            </a:r>
            <a:r>
              <a:rPr lang="en-US" altLang="en-US" sz="1200" b="1" dirty="0" smtClean="0">
                <a:ea typeface="ＭＳ Ｐゴシック" pitchFamily="-84" charset="-128"/>
              </a:rPr>
              <a:t> according to time</a:t>
            </a:r>
          </a:p>
          <a:p>
            <a:pPr>
              <a:buSzTx/>
              <a:buFont typeface="Wingdings" panose="05000000000000000000" pitchFamily="2" charset="2"/>
              <a:buChar char="§"/>
            </a:pPr>
            <a:r>
              <a:rPr lang="en-US" altLang="en-US" sz="1200" dirty="0" smtClean="0">
                <a:ea typeface="ＭＳ Ｐゴシック" pitchFamily="-84" charset="-128"/>
              </a:rPr>
              <a:t> </a:t>
            </a:r>
            <a:r>
              <a:rPr lang="en-US" altLang="en-US" sz="1200" b="1" dirty="0" smtClean="0">
                <a:ea typeface="ＭＳ Ｐゴシック" pitchFamily="-84" charset="-128"/>
              </a:rPr>
              <a:t>Communication Links are not shown</a:t>
            </a:r>
          </a:p>
          <a:p>
            <a:pPr>
              <a:buSzTx/>
              <a:buFont typeface="Wingdings" panose="05000000000000000000" pitchFamily="2" charset="2"/>
              <a:buChar char="§"/>
            </a:pPr>
            <a:endParaRPr lang="en-US" altLang="en-US" sz="1200" b="1" dirty="0" smtClean="0">
              <a:ea typeface="ＭＳ Ｐゴシック" pitchFamily="-84" charset="-128"/>
            </a:endParaRPr>
          </a:p>
          <a:p>
            <a:pPr>
              <a:buSzTx/>
              <a:buFont typeface="Wingdings" panose="05000000000000000000" pitchFamily="2" charset="2"/>
              <a:buChar char="§"/>
            </a:pPr>
            <a:r>
              <a:rPr lang="en-US" altLang="en-US" sz="1200" dirty="0" smtClean="0">
                <a:ea typeface="ＭＳ Ｐゴシック" pitchFamily="-84" charset="-128"/>
              </a:rPr>
              <a:t>Objects are arranged along </a:t>
            </a:r>
            <a:r>
              <a:rPr lang="en-US" altLang="en-US" sz="1200" b="1" dirty="0" smtClean="0">
                <a:ea typeface="ＭＳ Ｐゴシック" pitchFamily="-84" charset="-128"/>
              </a:rPr>
              <a:t>the X-axis</a:t>
            </a:r>
          </a:p>
          <a:p>
            <a:pPr>
              <a:buSzTx/>
              <a:buFont typeface="Wingdings" panose="05000000000000000000" pitchFamily="2" charset="2"/>
              <a:buChar char="§"/>
            </a:pPr>
            <a:r>
              <a:rPr lang="en-US" altLang="en-US" dirty="0" smtClean="0">
                <a:ea typeface="ＭＳ Ｐゴシック" pitchFamily="-84" charset="-128"/>
              </a:rPr>
              <a:t>The position of an </a:t>
            </a:r>
            <a:r>
              <a:rPr lang="en-US" altLang="en-US" b="1" dirty="0" smtClean="0">
                <a:ea typeface="ＭＳ Ｐゴシック" pitchFamily="-84" charset="-128"/>
              </a:rPr>
              <a:t>object on the Y-axis is relative to its creation</a:t>
            </a:r>
          </a:p>
          <a:p>
            <a:pPr>
              <a:buSzTx/>
              <a:buFont typeface="Wingdings" panose="05000000000000000000" pitchFamily="2" charset="2"/>
              <a:buChar char="§"/>
            </a:pPr>
            <a:r>
              <a:rPr lang="en-US" altLang="en-US" dirty="0" smtClean="0">
                <a:ea typeface="ＭＳ Ｐゴシック" pitchFamily="-84" charset="-128"/>
              </a:rPr>
              <a:t>The d</a:t>
            </a:r>
            <a:r>
              <a:rPr lang="en-US" altLang="en-US" b="1" dirty="0" smtClean="0">
                <a:ea typeface="ＭＳ Ｐゴシック" pitchFamily="-84" charset="-128"/>
              </a:rPr>
              <a:t>ashed-line</a:t>
            </a:r>
            <a:r>
              <a:rPr lang="en-US" altLang="en-US" dirty="0" smtClean="0">
                <a:ea typeface="ＭＳ Ｐゴシック" pitchFamily="-84" charset="-128"/>
              </a:rPr>
              <a:t> dropping down from object represents that object</a:t>
            </a:r>
            <a:r>
              <a:rPr lang="ja-JP" altLang="en-US" dirty="0" smtClean="0">
                <a:ea typeface="ＭＳ Ｐゴシック" pitchFamily="-84" charset="-128"/>
              </a:rPr>
              <a:t>’</a:t>
            </a:r>
            <a:r>
              <a:rPr lang="en-US" altLang="ja-JP" dirty="0" smtClean="0">
                <a:ea typeface="ＭＳ Ｐゴシック" pitchFamily="-84" charset="-128"/>
              </a:rPr>
              <a:t>s </a:t>
            </a:r>
            <a:r>
              <a:rPr lang="en-US" altLang="ja-JP" b="1" i="1" dirty="0" smtClean="0">
                <a:ea typeface="ＭＳ Ｐゴシック" pitchFamily="-84" charset="-128"/>
              </a:rPr>
              <a:t>life line</a:t>
            </a:r>
            <a:endParaRPr lang="en-US" altLang="ja-JP" b="1" dirty="0" smtClean="0">
              <a:ea typeface="ＭＳ Ｐゴシック" pitchFamily="-84" charset="-128"/>
            </a:endParaRPr>
          </a:p>
          <a:p>
            <a:pPr>
              <a:buSzTx/>
              <a:buFont typeface="Wingdings" panose="05000000000000000000" pitchFamily="2" charset="2"/>
              <a:buChar char="§"/>
            </a:pPr>
            <a:r>
              <a:rPr lang="en-US" altLang="en-US" dirty="0" smtClean="0">
                <a:ea typeface="ＭＳ Ｐゴシック" pitchFamily="-84" charset="-128"/>
              </a:rPr>
              <a:t>An </a:t>
            </a:r>
            <a:r>
              <a:rPr lang="en-US" altLang="en-US" b="1" dirty="0" smtClean="0">
                <a:ea typeface="ＭＳ Ｐゴシック" pitchFamily="-84" charset="-128"/>
              </a:rPr>
              <a:t>X at the end of </a:t>
            </a:r>
            <a:r>
              <a:rPr lang="en-US" altLang="en-US" dirty="0" smtClean="0">
                <a:ea typeface="ＭＳ Ｐゴシック" pitchFamily="-84" charset="-128"/>
              </a:rPr>
              <a:t>the line indicates that the object is </a:t>
            </a:r>
            <a:r>
              <a:rPr lang="en-US" altLang="en-US" b="1" dirty="0" smtClean="0">
                <a:ea typeface="ＭＳ Ｐゴシック" pitchFamily="-84" charset="-128"/>
              </a:rPr>
              <a:t>destroyed</a:t>
            </a:r>
            <a:r>
              <a:rPr lang="en-US" altLang="en-US" dirty="0" smtClean="0">
                <a:ea typeface="ＭＳ Ｐゴシック" pitchFamily="-84" charset="-128"/>
              </a:rPr>
              <a:t>.</a:t>
            </a:r>
          </a:p>
          <a:p>
            <a:pPr>
              <a:buSzTx/>
              <a:buFont typeface="Wingdings" panose="05000000000000000000" pitchFamily="2" charset="2"/>
              <a:buChar char="§"/>
            </a:pPr>
            <a:endParaRPr lang="en-US" altLang="en-US" sz="1200" b="1" dirty="0" smtClean="0">
              <a:ea typeface="ＭＳ Ｐゴシック" pitchFamily="-84" charset="-128"/>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altLang="en-US" dirty="0" smtClean="0">
                <a:ea typeface="ＭＳ Ｐゴシック" pitchFamily="-84" charset="-128"/>
              </a:rPr>
              <a:t>A </a:t>
            </a:r>
            <a:r>
              <a:rPr lang="en-US" altLang="en-US" b="1" dirty="0" smtClean="0">
                <a:ea typeface="ＭＳ Ｐゴシック" pitchFamily="-84" charset="-128"/>
              </a:rPr>
              <a:t>thin rectangle on the life-line represents </a:t>
            </a:r>
            <a:r>
              <a:rPr lang="en-US" altLang="en-US" i="1" u="sng" dirty="0" smtClean="0">
                <a:ea typeface="ＭＳ Ｐゴシック" pitchFamily="-84" charset="-128"/>
              </a:rPr>
              <a:t>focus of control</a:t>
            </a:r>
            <a:r>
              <a:rPr lang="en-US" altLang="en-US" u="sng" dirty="0" smtClean="0">
                <a:ea typeface="ＭＳ Ｐゴシック" pitchFamily="-84" charset="-128"/>
              </a:rPr>
              <a:t>, </a:t>
            </a:r>
            <a:r>
              <a:rPr lang="en-US" altLang="en-US" dirty="0" smtClean="0">
                <a:ea typeface="ＭＳ Ｐゴシック" pitchFamily="-84" charset="-128"/>
              </a:rPr>
              <a:t>i.e., the object is </a:t>
            </a:r>
            <a:r>
              <a:rPr lang="en-US" altLang="en-US" b="1" dirty="0" smtClean="0">
                <a:ea typeface="ＭＳ Ｐゴシック" pitchFamily="-84" charset="-128"/>
              </a:rPr>
              <a:t>performing some action</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altLang="en-US" b="1" dirty="0" smtClean="0">
              <a:ea typeface="ＭＳ Ｐゴシック" pitchFamily="-84" charset="-128"/>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altLang="en-US" dirty="0" smtClean="0">
                <a:ea typeface="ＭＳ Ｐゴシック" pitchFamily="-84" charset="-128"/>
              </a:rPr>
              <a:t>Message Types</a:t>
            </a:r>
          </a:p>
          <a:p>
            <a:pPr lvl="1">
              <a:buSzTx/>
              <a:buFont typeface="Wingdings" panose="05000000000000000000" pitchFamily="2" charset="2"/>
              <a:buChar char="§"/>
            </a:pPr>
            <a:r>
              <a:rPr lang="en-US" altLang="en-US" dirty="0" smtClean="0">
                <a:ea typeface="ＭＳ Ｐゴシック" pitchFamily="-84" charset="-128"/>
              </a:rPr>
              <a:t>Synchronous vs. Asynchronous</a:t>
            </a:r>
          </a:p>
          <a:p>
            <a:pPr lvl="2">
              <a:buSzTx/>
              <a:buFont typeface="Wingdings" panose="05000000000000000000" pitchFamily="2" charset="2"/>
              <a:buChar char="§"/>
            </a:pPr>
            <a:r>
              <a:rPr lang="en-US" altLang="en-US" b="1" dirty="0" smtClean="0">
                <a:ea typeface="ＭＳ Ｐゴシック" pitchFamily="-84" charset="-128"/>
              </a:rPr>
              <a:t>Sync:</a:t>
            </a:r>
            <a:r>
              <a:rPr lang="en-US" altLang="en-US" b="1" baseline="0" dirty="0" smtClean="0">
                <a:ea typeface="ＭＳ Ｐゴシック" pitchFamily="-84" charset="-128"/>
              </a:rPr>
              <a:t>  </a:t>
            </a:r>
            <a:r>
              <a:rPr lang="en-US" b="1" dirty="0" smtClean="0"/>
              <a:t>; the sender waits for the message to be handled before it continues</a:t>
            </a:r>
          </a:p>
          <a:p>
            <a:pPr lvl="2">
              <a:buSzTx/>
              <a:buFont typeface="Wingdings" panose="05000000000000000000" pitchFamily="2" charset="2"/>
              <a:buChar char="§"/>
            </a:pPr>
            <a:r>
              <a:rPr lang="en-US" altLang="en-US" b="1" dirty="0" err="1" smtClean="0">
                <a:ea typeface="ＭＳ Ｐゴシック" pitchFamily="-84" charset="-128"/>
              </a:rPr>
              <a:t>Async</a:t>
            </a:r>
            <a:r>
              <a:rPr lang="en-US" altLang="en-US" b="1" dirty="0" smtClean="0">
                <a:ea typeface="ＭＳ Ｐゴシック" pitchFamily="-84" charset="-128"/>
              </a:rPr>
              <a:t> : </a:t>
            </a:r>
            <a:r>
              <a:rPr lang="en-US" dirty="0" smtClean="0"/>
              <a:t>An asynchronous message between objects indicates </a:t>
            </a:r>
            <a:r>
              <a:rPr lang="en-US" b="1" dirty="0" smtClean="0"/>
              <a:t>no-wait semantics</a:t>
            </a:r>
            <a:r>
              <a:rPr lang="en-US" dirty="0" smtClean="0"/>
              <a:t>; </a:t>
            </a:r>
          </a:p>
          <a:p>
            <a:pPr lvl="3">
              <a:buSzTx/>
              <a:buFont typeface="Wingdings" panose="05000000000000000000" pitchFamily="2" charset="2"/>
              <a:buChar char="§"/>
            </a:pPr>
            <a:r>
              <a:rPr lang="en-US" b="1" dirty="0" smtClean="0"/>
              <a:t>the sender does not wait for the message before it continues. </a:t>
            </a:r>
            <a:r>
              <a:rPr lang="en-US" b="0" dirty="0" smtClean="0"/>
              <a:t>This allows objects to </a:t>
            </a:r>
            <a:r>
              <a:rPr lang="en-US" b="1" dirty="0" smtClean="0"/>
              <a:t>execute concurrently. </a:t>
            </a:r>
            <a:endParaRPr lang="en-US" altLang="en-US" b="1" dirty="0" smtClean="0">
              <a:ea typeface="ＭＳ Ｐゴシック" pitchFamily="-84" charset="-128"/>
            </a:endParaRPr>
          </a:p>
          <a:p>
            <a:pPr lvl="1">
              <a:buSzTx/>
              <a:buFont typeface="Wingdings" panose="05000000000000000000" pitchFamily="2" charset="2"/>
              <a:buChar char="§"/>
            </a:pPr>
            <a:r>
              <a:rPr lang="en-US" altLang="en-US" dirty="0" smtClean="0">
                <a:ea typeface="ＭＳ Ｐゴシック" pitchFamily="-84" charset="-128"/>
              </a:rPr>
              <a:t>Some types of messages flows:</a:t>
            </a:r>
          </a:p>
          <a:p>
            <a:pPr lvl="2">
              <a:buFont typeface="Wingdings" panose="05000000000000000000" pitchFamily="2" charset="2"/>
              <a:buChar char="§"/>
            </a:pPr>
            <a:r>
              <a:rPr lang="en-US" altLang="en-US" dirty="0" smtClean="0">
                <a:ea typeface="ＭＳ Ｐゴシック" pitchFamily="-84" charset="-128"/>
              </a:rPr>
              <a:t>Call</a:t>
            </a:r>
          </a:p>
          <a:p>
            <a:pPr lvl="2">
              <a:buFont typeface="Wingdings" panose="05000000000000000000" pitchFamily="2" charset="2"/>
              <a:buChar char="§"/>
            </a:pPr>
            <a:r>
              <a:rPr lang="en-US" altLang="en-US" dirty="0" smtClean="0">
                <a:ea typeface="ＭＳ Ｐゴシック" pitchFamily="-84" charset="-128"/>
              </a:rPr>
              <a:t>Send</a:t>
            </a:r>
          </a:p>
          <a:p>
            <a:pPr lvl="2">
              <a:buFont typeface="Wingdings" panose="05000000000000000000" pitchFamily="2" charset="2"/>
              <a:buChar char="§"/>
            </a:pPr>
            <a:r>
              <a:rPr lang="en-US" altLang="en-US" dirty="0" smtClean="0">
                <a:ea typeface="ＭＳ Ｐゴシック" pitchFamily="-84" charset="-128"/>
              </a:rPr>
              <a:t>Return</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altLang="en-US" dirty="0" smtClean="0">
                <a:ea typeface="ＭＳ Ｐゴシック" pitchFamily="-84" charset="-128"/>
              </a:rPr>
              <a:t>Frames</a:t>
            </a:r>
          </a:p>
          <a:p>
            <a:pPr marL="628650" lvl="1" indent="-171450">
              <a:buFont typeface="Arial" panose="020B0604020202020204" pitchFamily="34" charset="0"/>
              <a:buChar char="•"/>
            </a:pPr>
            <a:r>
              <a:rPr lang="en-US" altLang="en-US" dirty="0" smtClean="0">
                <a:ea typeface="ＭＳ Ｐゴシック" pitchFamily="-84" charset="-128"/>
              </a:rPr>
              <a:t>Sequence diagrams can include</a:t>
            </a:r>
          </a:p>
          <a:p>
            <a:pPr marL="1085850" lvl="2" indent="-171450">
              <a:buFont typeface="Arial" panose="020B0604020202020204" pitchFamily="34" charset="0"/>
              <a:buChar char="•"/>
            </a:pPr>
            <a:r>
              <a:rPr lang="en-US" altLang="en-US" dirty="0" smtClean="0">
                <a:ea typeface="ＭＳ Ｐゴシック" pitchFamily="-84" charset="-128"/>
              </a:rPr>
              <a:t>Reference frames</a:t>
            </a:r>
          </a:p>
          <a:p>
            <a:pPr marL="1085850" lvl="2" indent="-171450">
              <a:buFont typeface="Arial" panose="020B0604020202020204" pitchFamily="34" charset="0"/>
              <a:buChar char="•"/>
            </a:pPr>
            <a:r>
              <a:rPr lang="en-US" altLang="en-US" dirty="0" smtClean="0">
                <a:ea typeface="ＭＳ Ｐゴシック" pitchFamily="-84" charset="-128"/>
              </a:rPr>
              <a:t>Loop frames (or fragments)</a:t>
            </a:r>
          </a:p>
          <a:p>
            <a:pPr marL="1085850" lvl="2" indent="-171450">
              <a:buFont typeface="Arial" panose="020B0604020202020204" pitchFamily="34" charset="0"/>
              <a:buChar char="•"/>
            </a:pPr>
            <a:r>
              <a:rPr lang="en-US" altLang="en-US" dirty="0" smtClean="0">
                <a:ea typeface="ＭＳ Ｐゴシック" pitchFamily="-84" charset="-128"/>
              </a:rPr>
              <a:t>Alt frames</a:t>
            </a:r>
          </a:p>
          <a:p>
            <a:pPr marL="628650" lvl="1" indent="-171450">
              <a:buFont typeface="Arial" panose="020B0604020202020204" pitchFamily="34" charset="0"/>
              <a:buChar char="•"/>
            </a:pPr>
            <a:r>
              <a:rPr lang="en-US" altLang="en-US" b="1" dirty="0" smtClean="0">
                <a:ea typeface="ＭＳ Ｐゴシック" pitchFamily="-84" charset="-128"/>
              </a:rPr>
              <a:t>Reference blocks allow you to build complex interactions from simpler one</a:t>
            </a:r>
          </a:p>
          <a:p>
            <a:pPr marL="628650" lvl="1" indent="-171450">
              <a:buFont typeface="Arial" panose="020B0604020202020204" pitchFamily="34" charset="0"/>
              <a:buChar char="•"/>
            </a:pPr>
            <a:r>
              <a:rPr lang="en-US" altLang="en-US" dirty="0" smtClean="0">
                <a:ea typeface="ＭＳ Ｐゴシック" pitchFamily="-84" charset="-128"/>
              </a:rPr>
              <a:t>Loop block allow you to some </a:t>
            </a:r>
            <a:r>
              <a:rPr lang="en-US" altLang="en-US" b="1" dirty="0" smtClean="0">
                <a:ea typeface="ＭＳ Ｐゴシック" pitchFamily="-84" charset="-128"/>
              </a:rPr>
              <a:t>iteration</a:t>
            </a:r>
          </a:p>
          <a:p>
            <a:pPr marL="628650" lvl="1" indent="-171450">
              <a:buFont typeface="Arial" panose="020B0604020202020204" pitchFamily="34" charset="0"/>
              <a:buChar char="•"/>
            </a:pPr>
            <a:r>
              <a:rPr lang="en-US" altLang="en-US" dirty="0" smtClean="0">
                <a:ea typeface="ＭＳ Ｐゴシック" pitchFamily="-84" charset="-128"/>
              </a:rPr>
              <a:t>Alt blocks allow you to show </a:t>
            </a:r>
            <a:r>
              <a:rPr lang="en-US" altLang="en-US" b="1" dirty="0" smtClean="0">
                <a:ea typeface="ＭＳ Ｐゴシック" pitchFamily="-84" charset="-128"/>
              </a:rPr>
              <a:t>conditional messages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altLang="en-US" b="1" dirty="0" smtClean="0">
              <a:ea typeface="ＭＳ Ｐゴシック" pitchFamily="-84" charset="-128"/>
            </a:endParaRP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altLang="en-US" b="1" dirty="0" smtClean="0">
                <a:ea typeface="ＭＳ Ｐゴシック" pitchFamily="-84" charset="-128"/>
              </a:rPr>
              <a:t>Differences between Sequence and Communication Diagrams</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altLang="en-US" b="1" dirty="0" smtClean="0">
              <a:ea typeface="ＭＳ Ｐゴシック" pitchFamily="-84" charset="-128"/>
            </a:endParaRPr>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altLang="en-US" b="1" dirty="0" err="1" smtClean="0">
                <a:ea typeface="ＭＳ Ｐゴシック" pitchFamily="-84" charset="-128"/>
              </a:rPr>
              <a:t>Sequ</a:t>
            </a:r>
            <a:r>
              <a:rPr lang="en-US" altLang="en-US" b="1" dirty="0" smtClean="0">
                <a:ea typeface="ＭＳ Ｐゴシック" pitchFamily="-84" charset="-128"/>
              </a:rPr>
              <a:t>.</a:t>
            </a:r>
            <a:r>
              <a:rPr lang="en-US" altLang="en-US" b="1" baseline="0" dirty="0" smtClean="0">
                <a:ea typeface="ＭＳ Ｐゴシック" pitchFamily="-84" charset="-128"/>
              </a:rPr>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smtClean="0">
                <a:ea typeface="ＭＳ Ｐゴシック" pitchFamily="-84" charset="-128"/>
              </a:rPr>
              <a:t>Emphasizes </a:t>
            </a:r>
            <a:r>
              <a:rPr lang="en-US" altLang="en-US" sz="1200" b="1" dirty="0" smtClean="0">
                <a:ea typeface="ＭＳ Ｐゴシック" pitchFamily="-84" charset="-128"/>
              </a:rPr>
              <a:t>the time ordering of messages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1" dirty="0" smtClean="0">
                <a:ea typeface="ＭＳ Ｐゴシック" pitchFamily="-84" charset="-128"/>
              </a:rPr>
              <a:t>No communication</a:t>
            </a:r>
            <a:r>
              <a:rPr lang="en-US" altLang="en-US" sz="1200" b="1" baseline="0" dirty="0" smtClean="0">
                <a:ea typeface="ＭＳ Ｐゴシック" pitchFamily="-84" charset="-128"/>
              </a:rPr>
              <a:t> link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1" baseline="0" dirty="0" smtClean="0">
                <a:ea typeface="ＭＳ Ｐゴシック" pitchFamily="-84" charset="-128"/>
              </a:rPr>
              <a:t>Comm.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comprised of messages exchanged among specific objects within a context to accomplish a purpose</a:t>
            </a: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en-US" sz="1200" b="1" baseline="0" dirty="0" smtClean="0">
              <a:ea typeface="ＭＳ Ｐゴシック" pitchFamily="-84" charset="-128"/>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1200" b="1" dirty="0" smtClean="0">
              <a:ea typeface="ＭＳ Ｐゴシック" pitchFamily="-84" charset="-128"/>
            </a:endParaRPr>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altLang="en-US" b="1" dirty="0" smtClean="0">
              <a:ea typeface="ＭＳ Ｐゴシック" pitchFamily="-84" charset="-128"/>
            </a:endParaRPr>
          </a:p>
          <a:p>
            <a:pPr>
              <a:buSzTx/>
              <a:buFont typeface="Wingdings" panose="05000000000000000000" pitchFamily="2" charset="2"/>
              <a:buChar char="§"/>
            </a:pPr>
            <a:endParaRPr lang="en-US" altLang="en-US" sz="1200" b="1" dirty="0" smtClean="0">
              <a:ea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fld id="{DAB82B46-D3FB-4A11-95C4-57E7BAEE60C1}" type="slidenum">
              <a:rPr lang="en-US" smtClean="0"/>
              <a:t>12</a:t>
            </a:fld>
            <a:endParaRPr lang="en-US"/>
          </a:p>
        </p:txBody>
      </p:sp>
    </p:spTree>
    <p:extLst>
      <p:ext uri="{BB962C8B-B14F-4D97-AF65-F5344CB8AC3E}">
        <p14:creationId xmlns:p14="http://schemas.microsoft.com/office/powerpoint/2010/main" val="76831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Communication</a:t>
            </a:r>
            <a:r>
              <a:rPr lang="en-US"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dirty="0" smtClean="0"/>
              <a:t>An interaction is a behavior, comprised of messages exchanged among specific objects within a context to accomplish a purpose</a:t>
            </a:r>
          </a:p>
        </p:txBody>
      </p:sp>
      <p:sp>
        <p:nvSpPr>
          <p:cNvPr id="4" name="Slide Number Placeholder 3"/>
          <p:cNvSpPr>
            <a:spLocks noGrp="1"/>
          </p:cNvSpPr>
          <p:nvPr>
            <p:ph type="sldNum" sz="quarter" idx="10"/>
          </p:nvPr>
        </p:nvSpPr>
        <p:spPr/>
        <p:txBody>
          <a:bodyPr/>
          <a:lstStyle/>
          <a:p>
            <a:fld id="{DAB82B46-D3FB-4A11-95C4-57E7BAEE60C1}" type="slidenum">
              <a:rPr lang="en-US" smtClean="0"/>
              <a:t>13</a:t>
            </a:fld>
            <a:endParaRPr lang="en-US"/>
          </a:p>
        </p:txBody>
      </p:sp>
    </p:spTree>
    <p:extLst>
      <p:ext uri="{BB962C8B-B14F-4D97-AF65-F5344CB8AC3E}">
        <p14:creationId xmlns:p14="http://schemas.microsoft.com/office/powerpoint/2010/main" val="319523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A state machine models the </a:t>
            </a:r>
            <a:r>
              <a:rPr lang="en-US" altLang="en-US" b="1" dirty="0" smtClean="0"/>
              <a:t>encapsulated behavior of the individual objects</a:t>
            </a:r>
            <a:r>
              <a:rPr lang="en-US" altLang="en-US" dirty="0" smtClean="0"/>
              <a:t> in a class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smtClean="0"/>
          </a:p>
          <a:p>
            <a:pPr marL="171450" indent="-171450">
              <a:buFont typeface="Arial" panose="020B0604020202020204" pitchFamily="34" charset="0"/>
              <a:buChar char="•"/>
            </a:pPr>
            <a:r>
              <a:rPr lang="en-US" altLang="en-US" dirty="0" smtClean="0"/>
              <a:t>Examples of some possible states of a bank account object in an ATM system</a:t>
            </a:r>
          </a:p>
          <a:p>
            <a:pPr marL="800100" lvl="1" indent="-342900">
              <a:buFont typeface="Arial" panose="020B0604020202020204" pitchFamily="34" charset="0"/>
              <a:buChar char="•"/>
            </a:pPr>
            <a:r>
              <a:rPr lang="en-US" altLang="en-US" sz="2400" dirty="0" smtClean="0"/>
              <a:t>The account is </a:t>
            </a:r>
            <a:r>
              <a:rPr lang="en-US" altLang="en-US" sz="2400" b="1" dirty="0" smtClean="0"/>
              <a:t>open</a:t>
            </a:r>
          </a:p>
          <a:p>
            <a:pPr marL="800100" lvl="1" indent="-342900">
              <a:buFont typeface="Arial" panose="020B0604020202020204" pitchFamily="34" charset="0"/>
              <a:buChar char="•"/>
            </a:pPr>
            <a:r>
              <a:rPr lang="en-US" altLang="en-US" sz="2400" dirty="0" smtClean="0"/>
              <a:t>The account is </a:t>
            </a:r>
            <a:r>
              <a:rPr lang="en-US" altLang="en-US" sz="2400" b="1" dirty="0" smtClean="0"/>
              <a:t>overdrawn</a:t>
            </a:r>
          </a:p>
          <a:p>
            <a:pPr marL="800100" lvl="1" indent="-342900">
              <a:buFont typeface="Arial" panose="020B0604020202020204" pitchFamily="34" charset="0"/>
              <a:buChar char="•"/>
            </a:pPr>
            <a:r>
              <a:rPr lang="en-US" altLang="en-US" sz="2400" dirty="0" smtClean="0"/>
              <a:t>The account is </a:t>
            </a:r>
            <a:r>
              <a:rPr lang="en-US" altLang="en-US" sz="2400" b="1" dirty="0" smtClean="0"/>
              <a:t>not overdrawn</a:t>
            </a:r>
          </a:p>
          <a:p>
            <a:pPr marL="800100" lvl="1" indent="-342900">
              <a:buFont typeface="Arial" panose="020B0604020202020204" pitchFamily="34" charset="0"/>
              <a:buChar char="•"/>
            </a:pPr>
            <a:r>
              <a:rPr lang="en-US" altLang="en-US" sz="2400" dirty="0" smtClean="0"/>
              <a:t>The daily withdrawal has been reach for the account</a:t>
            </a:r>
          </a:p>
          <a:p>
            <a:pPr marL="800100" lvl="1" indent="-342900">
              <a:buFont typeface="Arial" panose="020B0604020202020204" pitchFamily="34" charset="0"/>
              <a:buChar char="•"/>
            </a:pPr>
            <a:r>
              <a:rPr lang="en-US" altLang="en-US" sz="2400" dirty="0" smtClean="0"/>
              <a:t>The account </a:t>
            </a:r>
            <a:r>
              <a:rPr lang="en-US" altLang="en-US" sz="2400" b="1" dirty="0" smtClean="0"/>
              <a:t>is frozen</a:t>
            </a:r>
            <a:r>
              <a:rPr lang="en-US" altLang="en-US" sz="2400" dirty="0" smtClean="0"/>
              <a:t> (i.e. the assets are locked)</a:t>
            </a:r>
          </a:p>
          <a:p>
            <a:pPr marL="800100" lvl="1" indent="-342900">
              <a:buFont typeface="Arial" panose="020B0604020202020204" pitchFamily="34" charset="0"/>
              <a:buChar char="•"/>
            </a:pPr>
            <a:r>
              <a:rPr lang="en-US" altLang="en-US" sz="2400" dirty="0" smtClean="0"/>
              <a:t>The account </a:t>
            </a:r>
            <a:r>
              <a:rPr lang="en-US" altLang="en-US" sz="2400" b="1" dirty="0" smtClean="0"/>
              <a:t>is closed</a:t>
            </a:r>
          </a:p>
          <a:p>
            <a:pPr marL="800100" lvl="1" indent="-342900">
              <a:buFont typeface="Arial" panose="020B0604020202020204" pitchFamily="34" charset="0"/>
              <a:buChar char="•"/>
            </a:pPr>
            <a:endParaRPr lang="en-US" altLang="en-US" sz="2400" b="1"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An initial state, denoted by </a:t>
            </a:r>
            <a:r>
              <a:rPr lang="en-US" altLang="en-US" b="1" dirty="0" smtClean="0"/>
              <a:t>a solid circle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A state is shown in a diagram as a box </a:t>
            </a:r>
            <a:r>
              <a:rPr lang="en-US" altLang="en-US" b="1" dirty="0" smtClean="0"/>
              <a:t>with rounded corners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A transition is drawn </a:t>
            </a:r>
            <a:r>
              <a:rPr lang="en-US" altLang="en-US" b="1" dirty="0" smtClean="0"/>
              <a:t>as a solid line with an arrow head pointing to the target state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A </a:t>
            </a:r>
            <a:r>
              <a:rPr lang="en-US" altLang="en-US" b="1" dirty="0" smtClean="0"/>
              <a:t>guard condition </a:t>
            </a:r>
            <a:r>
              <a:rPr lang="en-US" altLang="en-US" dirty="0" smtClean="0"/>
              <a:t>is a Boolean expression that must evaluate to “True” if a transition is to fire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b="1" dirty="0" smtClean="0"/>
              <a:t>A trigger </a:t>
            </a:r>
            <a:r>
              <a:rPr lang="en-US" altLang="en-US" dirty="0" smtClean="0"/>
              <a:t>can be any event (or condition)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en-US"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A transition can specify a </a:t>
            </a:r>
            <a:r>
              <a:rPr lang="en-US" altLang="en-US" b="1" dirty="0" smtClean="0"/>
              <a:t>computation or action that is to take place as the object changes state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342900" lvl="0" indent="-342900">
              <a:buFont typeface="Arial" panose="020B0604020202020204" pitchFamily="34" charset="0"/>
              <a:buChar char="•"/>
            </a:pPr>
            <a:endParaRPr lang="en-US" alt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AB82B46-D3FB-4A11-95C4-57E7BAEE60C1}" type="slidenum">
              <a:rPr lang="en-US" smtClean="0"/>
              <a:t>14</a:t>
            </a:fld>
            <a:endParaRPr lang="en-US"/>
          </a:p>
        </p:txBody>
      </p:sp>
    </p:spTree>
    <p:extLst>
      <p:ext uri="{BB962C8B-B14F-4D97-AF65-F5344CB8AC3E}">
        <p14:creationId xmlns:p14="http://schemas.microsoft.com/office/powerpoint/2010/main" val="304008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b="1" dirty="0" smtClean="0"/>
              <a:t>Activities:</a:t>
            </a:r>
          </a:p>
          <a:p>
            <a:pPr marL="628650" lvl="1" indent="-171450">
              <a:buFont typeface="Arial" panose="020B0604020202020204" pitchFamily="34" charset="0"/>
              <a:buChar char="•"/>
            </a:pPr>
            <a:r>
              <a:rPr lang="en-US" altLang="en-US" dirty="0" smtClean="0"/>
              <a:t>An activity </a:t>
            </a:r>
            <a:r>
              <a:rPr lang="en-US" altLang="en-US" b="1" dirty="0" smtClean="0"/>
              <a:t>is something the object does while in a state</a:t>
            </a:r>
          </a:p>
          <a:p>
            <a:pPr marL="628650" lvl="1" indent="-171450">
              <a:buFont typeface="Arial" panose="020B0604020202020204" pitchFamily="34" charset="0"/>
              <a:buChar char="•"/>
            </a:pPr>
            <a:r>
              <a:rPr lang="en-US" altLang="en-US" dirty="0" smtClean="0"/>
              <a:t>Activities can be </a:t>
            </a:r>
            <a:r>
              <a:rPr lang="en-US" altLang="en-US" b="1" dirty="0" smtClean="0"/>
              <a:t>continuous</a:t>
            </a:r>
            <a:r>
              <a:rPr lang="en-US" altLang="en-US" dirty="0" smtClean="0"/>
              <a:t> or </a:t>
            </a:r>
            <a:r>
              <a:rPr lang="en-US" altLang="en-US" b="1" dirty="0" smtClean="0"/>
              <a:t>on-going actions </a:t>
            </a:r>
          </a:p>
          <a:p>
            <a:pPr marL="628650" lvl="1" indent="-171450">
              <a:buFont typeface="Arial" panose="020B0604020202020204" pitchFamily="34" charset="0"/>
              <a:buChar char="•"/>
            </a:pPr>
            <a:r>
              <a:rPr lang="en-US" altLang="en-US" dirty="0" smtClean="0"/>
              <a:t>Activities are </a:t>
            </a:r>
            <a:r>
              <a:rPr lang="en-US" altLang="en-US" b="1" dirty="0" smtClean="0"/>
              <a:t>interruptible</a:t>
            </a:r>
            <a:r>
              <a:rPr lang="en-US" altLang="en-US" dirty="0" smtClean="0"/>
              <a:t>, i.e. the object will stop doing the activity at any time as it leaves the state. The activity maybe not be </a:t>
            </a:r>
            <a:r>
              <a:rPr lang="en-US" altLang="en-US" b="1" dirty="0" smtClean="0"/>
              <a:t>“finished”</a:t>
            </a:r>
          </a:p>
          <a:p>
            <a:pPr marL="628650" lvl="1" indent="-171450">
              <a:buFont typeface="Arial" panose="020B0604020202020204" pitchFamily="34" charset="0"/>
              <a:buChar char="•"/>
            </a:pPr>
            <a:r>
              <a:rPr lang="en-US" altLang="en-US" dirty="0" smtClean="0"/>
              <a:t>Activities are specified with text, proceeded by a “</a:t>
            </a:r>
            <a:r>
              <a:rPr lang="en-US" altLang="en-US" b="1" dirty="0" smtClean="0"/>
              <a:t>do/”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b="1" dirty="0" smtClean="0"/>
              <a:t>Sub-States: </a:t>
            </a:r>
          </a:p>
          <a:p>
            <a:pPr marL="628650" lvl="1" indent="-171450">
              <a:buFont typeface="Arial" panose="020B0604020202020204" pitchFamily="34" charset="0"/>
              <a:buChar char="•"/>
            </a:pPr>
            <a:r>
              <a:rPr lang="en-US" altLang="en-US" b="1" dirty="0" smtClean="0"/>
              <a:t>A state can include sub-states </a:t>
            </a:r>
            <a:r>
              <a:rPr lang="en-US" altLang="en-US" dirty="0" smtClean="0"/>
              <a:t>that further qualify the condition or situation represented by the state</a:t>
            </a:r>
          </a:p>
          <a:p>
            <a:pPr marL="628650" lvl="1" indent="-171450">
              <a:buFont typeface="Arial" panose="020B0604020202020204" pitchFamily="34" charset="0"/>
              <a:buChar char="•"/>
            </a:pPr>
            <a:r>
              <a:rPr lang="en-US" altLang="en-US" b="1" dirty="0" smtClean="0"/>
              <a:t>A state can include an entire state machine,</a:t>
            </a:r>
            <a:r>
              <a:rPr lang="en-US" altLang="en-US" dirty="0" smtClean="0"/>
              <a:t> i.e. states and transitions that model an activity</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en-US" b="1"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b="1"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b="1" dirty="0" smtClean="0"/>
              <a:t>Internal transitions </a:t>
            </a:r>
            <a:r>
              <a:rPr lang="en-US" altLang="en-US" dirty="0" smtClean="0"/>
              <a:t>represent events or conditions that are handled without leaving the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Example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State</a:t>
            </a:r>
            <a:r>
              <a:rPr lang="en-US" altLang="en-US" baseline="0" dirty="0" smtClean="0"/>
              <a:t> </a:t>
            </a:r>
            <a:r>
              <a:rPr lang="en-US" altLang="en-US" baseline="0" dirty="0" smtClean="0">
                <a:sym typeface="Wingdings" panose="05000000000000000000" pitchFamily="2" charset="2"/>
              </a:rPr>
              <a:t> </a:t>
            </a:r>
            <a:r>
              <a:rPr lang="en-US" altLang="en-US" dirty="0" smtClean="0"/>
              <a:t>Open     </a:t>
            </a:r>
            <a:r>
              <a:rPr lang="en-US" altLang="en-US" dirty="0" err="1" smtClean="0"/>
              <a:t>getBalance</a:t>
            </a:r>
            <a:r>
              <a:rPr lang="en-US" altLang="en-US" dirty="0" smtClean="0"/>
              <a:t>/return</a:t>
            </a:r>
            <a:r>
              <a:rPr lang="en-US" altLang="en-US" baseline="0" dirty="0" smtClean="0"/>
              <a:t> account’s current balance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baseline="0" dirty="0" smtClean="0"/>
              <a:t>                            </a:t>
            </a:r>
            <a:r>
              <a:rPr lang="en-US" altLang="en-US" baseline="0" dirty="0" err="1" smtClean="0"/>
              <a:t>getRate</a:t>
            </a:r>
            <a:r>
              <a:rPr lang="en-US" altLang="en-US" baseline="0" dirty="0" smtClean="0"/>
              <a:t>/return account’s interest rate</a:t>
            </a:r>
          </a:p>
          <a:p>
            <a:pPr marL="2286000" marR="0" lvl="5"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en-US" b="1"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b="1" dirty="0" smtClean="0"/>
              <a:t>Entry and exit</a:t>
            </a:r>
            <a:r>
              <a:rPr lang="en-US" altLang="en-US" dirty="0" smtClean="0"/>
              <a:t> actions define what happens as the object enters and leaves a state, respectively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State </a:t>
            </a:r>
            <a:r>
              <a:rPr lang="en-US" altLang="en-US" dirty="0" smtClean="0">
                <a:sym typeface="Wingdings" panose="05000000000000000000" pitchFamily="2" charset="2"/>
              </a:rPr>
              <a:t> Overdrawn      Entry/assess</a:t>
            </a:r>
            <a:r>
              <a:rPr lang="en-US" altLang="en-US" baseline="0" dirty="0" smtClean="0">
                <a:sym typeface="Wingdings" panose="05000000000000000000" pitchFamily="2" charset="2"/>
              </a:rPr>
              <a:t> fee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baseline="0" dirty="0" smtClean="0">
                <a:sym typeface="Wingdings" panose="05000000000000000000" pitchFamily="2" charset="2"/>
              </a:rPr>
              <a:t>State frozen    Exit/reactive PIN</a:t>
            </a:r>
            <a:endParaRPr lang="en-US" altLang="en-US" dirty="0" smtClean="0"/>
          </a:p>
          <a:p>
            <a:pPr marL="171450" indent="-171450">
              <a:buFont typeface="Arial" panose="020B0604020202020204" pitchFamily="34" charset="0"/>
              <a:buChar char="•"/>
            </a:pPr>
            <a:endParaRPr lang="en-US" altLang="en-US" b="1" dirty="0" smtClean="0"/>
          </a:p>
          <a:p>
            <a:pPr marL="171450" indent="-171450">
              <a:buFont typeface="Arial" panose="020B0604020202020204" pitchFamily="34" charset="0"/>
              <a:buChar char="•"/>
            </a:pPr>
            <a:endParaRPr lang="en-US" altLang="en-US" b="1" dirty="0" smtClean="0"/>
          </a:p>
          <a:p>
            <a:pPr marL="171450" indent="-171450">
              <a:buFont typeface="Arial" panose="020B0604020202020204" pitchFamily="34" charset="0"/>
              <a:buChar char="•"/>
            </a:pPr>
            <a:r>
              <a:rPr lang="en-US" altLang="en-US" b="1" dirty="0" smtClean="0"/>
              <a:t>Final state: denoted by a solid circle inside another circle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AB82B46-D3FB-4A11-95C4-57E7BAEE60C1}" type="slidenum">
              <a:rPr lang="en-US" smtClean="0"/>
              <a:t>15</a:t>
            </a:fld>
            <a:endParaRPr lang="en-US"/>
          </a:p>
        </p:txBody>
      </p:sp>
    </p:spTree>
    <p:extLst>
      <p:ext uri="{BB962C8B-B14F-4D97-AF65-F5344CB8AC3E}">
        <p14:creationId xmlns:p14="http://schemas.microsoft.com/office/powerpoint/2010/main" val="372701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ACD3CD-A16E-CB4D-836D-A319C9D6C897}" type="datetimeFigureOut">
              <a:rPr lang="en-US" smtClean="0"/>
              <a:pPr/>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420623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CD3CD-A16E-CB4D-836D-A319C9D6C897}" type="datetimeFigureOut">
              <a:rPr lang="en-US" smtClean="0"/>
              <a:pPr/>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8178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CD3CD-A16E-CB4D-836D-A319C9D6C897}" type="datetimeFigureOut">
              <a:rPr lang="en-US" smtClean="0"/>
              <a:pPr/>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190829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CD3CD-A16E-CB4D-836D-A319C9D6C897}" type="datetimeFigureOut">
              <a:rPr lang="en-US" smtClean="0"/>
              <a:pPr/>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262567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CD3CD-A16E-CB4D-836D-A319C9D6C897}" type="datetimeFigureOut">
              <a:rPr lang="en-US" smtClean="0"/>
              <a:pPr/>
              <a:t>9/16/2016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104115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ACD3CD-A16E-CB4D-836D-A319C9D6C897}" type="datetimeFigureOut">
              <a:rPr lang="en-US" smtClean="0"/>
              <a:pPr/>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425599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ACD3CD-A16E-CB4D-836D-A319C9D6C897}" type="datetimeFigureOut">
              <a:rPr lang="en-US" smtClean="0"/>
              <a:pPr/>
              <a:t>9/16/2016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128949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ACD3CD-A16E-CB4D-836D-A319C9D6C897}" type="datetimeFigureOut">
              <a:rPr lang="en-US" smtClean="0"/>
              <a:pPr/>
              <a:t>9/16/2016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310978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CD3CD-A16E-CB4D-836D-A319C9D6C897}" type="datetimeFigureOut">
              <a:rPr lang="en-US" smtClean="0"/>
              <a:pPr/>
              <a:t>9/16/2016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40293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CD3CD-A16E-CB4D-836D-A319C9D6C897}" type="datetimeFigureOut">
              <a:rPr lang="en-US" smtClean="0"/>
              <a:pPr/>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271620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CD3CD-A16E-CB4D-836D-A319C9D6C897}" type="datetimeFigureOut">
              <a:rPr lang="en-US" smtClean="0"/>
              <a:pPr/>
              <a:t>9/16/2016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8C4CF-96E6-D14C-81D8-6D0CAC6B057C}" type="slidenum">
              <a:rPr lang="en-US" smtClean="0"/>
              <a:pPr/>
              <a:t>‹#›</a:t>
            </a:fld>
            <a:endParaRPr lang="en-US"/>
          </a:p>
        </p:txBody>
      </p:sp>
    </p:spTree>
    <p:extLst>
      <p:ext uri="{BB962C8B-B14F-4D97-AF65-F5344CB8AC3E}">
        <p14:creationId xmlns:p14="http://schemas.microsoft.com/office/powerpoint/2010/main" val="313471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300"/>
            <a:ext cx="8229600" cy="545131"/>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718978"/>
            <a:ext cx="8229600" cy="540718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CD3CD-A16E-CB4D-836D-A319C9D6C897}" type="datetimeFigureOut">
              <a:rPr lang="en-US" smtClean="0"/>
              <a:pPr/>
              <a:t>9/16/2016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8C4CF-96E6-D14C-81D8-6D0CAC6B057C}" type="slidenum">
              <a:rPr lang="en-US" smtClean="0"/>
              <a:pPr/>
              <a:t>‹#›</a:t>
            </a:fld>
            <a:endParaRPr lang="en-US"/>
          </a:p>
        </p:txBody>
      </p:sp>
    </p:spTree>
    <p:extLst>
      <p:ext uri="{BB962C8B-B14F-4D97-AF65-F5344CB8AC3E}">
        <p14:creationId xmlns:p14="http://schemas.microsoft.com/office/powerpoint/2010/main" val="248561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Quick Reference</a:t>
            </a:r>
            <a:endParaRPr lang="en-US" dirty="0"/>
          </a:p>
        </p:txBody>
      </p:sp>
      <p:sp>
        <p:nvSpPr>
          <p:cNvPr id="3" name="Subtitle 2"/>
          <p:cNvSpPr>
            <a:spLocks noGrp="1"/>
          </p:cNvSpPr>
          <p:nvPr>
            <p:ph type="subTitle" idx="1"/>
          </p:nvPr>
        </p:nvSpPr>
        <p:spPr/>
        <p:txBody>
          <a:bodyPr/>
          <a:lstStyle/>
          <a:p>
            <a:r>
              <a:rPr lang="en-US" dirty="0" smtClean="0"/>
              <a:t>Simplified for CS3450</a:t>
            </a:r>
          </a:p>
          <a:p>
            <a:r>
              <a:rPr lang="en-US" dirty="0" smtClean="0"/>
              <a:t>for analysis activities</a:t>
            </a:r>
            <a:endParaRPr lang="en-US" dirty="0"/>
          </a:p>
        </p:txBody>
      </p:sp>
    </p:spTree>
    <p:extLst>
      <p:ext uri="{BB962C8B-B14F-4D97-AF65-F5344CB8AC3E}">
        <p14:creationId xmlns:p14="http://schemas.microsoft.com/office/powerpoint/2010/main" val="373329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84" charset="-128"/>
              </a:rPr>
              <a:t>Interaction Diagrams</a:t>
            </a:r>
            <a:endParaRPr lang="en-US" dirty="0"/>
          </a:p>
        </p:txBody>
      </p:sp>
      <p:sp>
        <p:nvSpPr>
          <p:cNvPr id="3" name="Content Placeholder 2"/>
          <p:cNvSpPr>
            <a:spLocks noGrp="1"/>
          </p:cNvSpPr>
          <p:nvPr>
            <p:ph idx="1"/>
          </p:nvPr>
        </p:nvSpPr>
        <p:spPr/>
        <p:txBody>
          <a:bodyPr/>
          <a:lstStyle/>
          <a:p>
            <a:pPr>
              <a:lnSpc>
                <a:spcPct val="90000"/>
              </a:lnSpc>
              <a:buSzTx/>
              <a:buFont typeface="Wingdings" panose="05000000000000000000" pitchFamily="2" charset="2"/>
              <a:buChar char="§"/>
            </a:pPr>
            <a:r>
              <a:rPr lang="en-US" altLang="en-US" sz="2600" dirty="0">
                <a:ea typeface="ＭＳ Ｐゴシック" pitchFamily="-84" charset="-128"/>
              </a:rPr>
              <a:t>An </a:t>
            </a:r>
            <a:r>
              <a:rPr lang="en-US" altLang="en-US" sz="2600" i="1" dirty="0">
                <a:ea typeface="ＭＳ Ｐゴシック" pitchFamily="-84" charset="-128"/>
              </a:rPr>
              <a:t>interaction diagram</a:t>
            </a:r>
            <a:r>
              <a:rPr lang="en-US" altLang="en-US" sz="2600" dirty="0">
                <a:ea typeface="ＭＳ Ｐゴシック" pitchFamily="-84" charset="-128"/>
              </a:rPr>
              <a:t> shows an interaction, which consists</a:t>
            </a:r>
          </a:p>
          <a:p>
            <a:pPr lvl="1">
              <a:lnSpc>
                <a:spcPct val="90000"/>
              </a:lnSpc>
            </a:pPr>
            <a:r>
              <a:rPr lang="en-US" altLang="en-US" sz="2400" dirty="0">
                <a:ea typeface="ＭＳ Ｐゴシック" pitchFamily="-84" charset="-128"/>
              </a:rPr>
              <a:t>of a set of objects</a:t>
            </a:r>
          </a:p>
          <a:p>
            <a:pPr lvl="1">
              <a:lnSpc>
                <a:spcPct val="90000"/>
              </a:lnSpc>
            </a:pPr>
            <a:r>
              <a:rPr lang="en-US" altLang="en-US" sz="2400" dirty="0">
                <a:ea typeface="ＭＳ Ｐゴシック" pitchFamily="-84" charset="-128"/>
              </a:rPr>
              <a:t>messages between those </a:t>
            </a:r>
            <a:r>
              <a:rPr lang="en-US" altLang="en-US" sz="2400" dirty="0" smtClean="0">
                <a:ea typeface="ＭＳ Ｐゴシック" pitchFamily="-84" charset="-128"/>
              </a:rPr>
              <a:t>objects</a:t>
            </a:r>
          </a:p>
          <a:p>
            <a:pPr lvl="1">
              <a:lnSpc>
                <a:spcPct val="90000"/>
              </a:lnSpc>
            </a:pPr>
            <a:r>
              <a:rPr lang="en-US" altLang="en-US" sz="2400" dirty="0" smtClean="0">
                <a:ea typeface="ＭＳ Ｐゴシック" pitchFamily="-84" charset="-128"/>
              </a:rPr>
              <a:t>The sequence or timing of those messages</a:t>
            </a:r>
            <a:endParaRPr lang="en-US" altLang="en-US" sz="2400" dirty="0">
              <a:ea typeface="ＭＳ Ｐゴシック" pitchFamily="-84" charset="-128"/>
            </a:endParaRPr>
          </a:p>
          <a:p>
            <a:pPr lvl="1">
              <a:lnSpc>
                <a:spcPct val="90000"/>
              </a:lnSpc>
            </a:pPr>
            <a:r>
              <a:rPr lang="en-US" altLang="en-US" sz="2400" dirty="0">
                <a:ea typeface="ＭＳ Ｐゴシック" pitchFamily="-84" charset="-128"/>
              </a:rPr>
              <a:t>their links (communication diagrams only)</a:t>
            </a:r>
          </a:p>
          <a:p>
            <a:pPr>
              <a:lnSpc>
                <a:spcPct val="90000"/>
              </a:lnSpc>
              <a:spcBef>
                <a:spcPct val="50000"/>
              </a:spcBef>
              <a:buSzTx/>
              <a:buFont typeface="Wingdings" panose="05000000000000000000" pitchFamily="2" charset="2"/>
              <a:buChar char="§"/>
            </a:pPr>
            <a:r>
              <a:rPr lang="en-US" altLang="en-US" sz="2600" dirty="0">
                <a:ea typeface="ＭＳ Ｐゴシック" pitchFamily="-84" charset="-128"/>
              </a:rPr>
              <a:t>Kinds of interaction diagrams</a:t>
            </a:r>
          </a:p>
          <a:p>
            <a:pPr lvl="1">
              <a:lnSpc>
                <a:spcPct val="90000"/>
              </a:lnSpc>
            </a:pPr>
            <a:r>
              <a:rPr lang="en-US" altLang="en-US" sz="2400" dirty="0">
                <a:ea typeface="ＭＳ Ｐゴシック" pitchFamily="-84" charset="-128"/>
              </a:rPr>
              <a:t>Communication diagrams</a:t>
            </a:r>
          </a:p>
          <a:p>
            <a:pPr lvl="1">
              <a:lnSpc>
                <a:spcPct val="90000"/>
              </a:lnSpc>
            </a:pPr>
            <a:r>
              <a:rPr lang="en-US" altLang="en-US" sz="2400" dirty="0">
                <a:ea typeface="ＭＳ Ｐゴシック" pitchFamily="-84" charset="-128"/>
              </a:rPr>
              <a:t>Sequence </a:t>
            </a:r>
            <a:r>
              <a:rPr lang="en-US" altLang="en-US" sz="2400" dirty="0" smtClean="0">
                <a:ea typeface="ＭＳ Ｐゴシック" pitchFamily="-84" charset="-128"/>
              </a:rPr>
              <a:t>diagrams</a:t>
            </a:r>
            <a:endParaRPr lang="en-US" altLang="en-US" sz="2400" dirty="0">
              <a:ea typeface="ＭＳ Ｐゴシック" pitchFamily="-84" charset="-128"/>
            </a:endParaRPr>
          </a:p>
        </p:txBody>
      </p:sp>
    </p:spTree>
    <p:extLst>
      <p:ext uri="{BB962C8B-B14F-4D97-AF65-F5344CB8AC3E}">
        <p14:creationId xmlns:p14="http://schemas.microsoft.com/office/powerpoint/2010/main" val="2818113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84" charset="-128"/>
              </a:rPr>
              <a:t>Interaction </a:t>
            </a:r>
            <a:r>
              <a:rPr lang="en-US" altLang="en-US" dirty="0" smtClean="0">
                <a:ea typeface="ＭＳ Ｐゴシック" pitchFamily="-84" charset="-128"/>
              </a:rPr>
              <a:t>Diagrams: </a:t>
            </a:r>
            <a:r>
              <a:rPr lang="en-US" dirty="0" smtClean="0"/>
              <a:t>Communication Diagrams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0097157"/>
              </p:ext>
            </p:extLst>
          </p:nvPr>
        </p:nvGraphicFramePr>
        <p:xfrm>
          <a:off x="0" y="1152557"/>
          <a:ext cx="9144000" cy="5528113"/>
        </p:xfrm>
        <a:graphic>
          <a:graphicData uri="http://schemas.openxmlformats.org/drawingml/2006/table">
            <a:tbl>
              <a:tblPr firstRow="1" bandRow="1">
                <a:tableStyleId>{5C22544A-7EE6-4342-B048-85BDC9FD1C3A}</a:tableStyleId>
              </a:tblPr>
              <a:tblGrid>
                <a:gridCol w="1897607"/>
                <a:gridCol w="1397672"/>
                <a:gridCol w="2795343"/>
                <a:gridCol w="3053378"/>
              </a:tblGrid>
              <a:tr h="502755">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1367758">
                <a:tc>
                  <a:txBody>
                    <a:bodyPr/>
                    <a:lstStyle/>
                    <a:p>
                      <a:endParaRPr lang="en-US" sz="1200" dirty="0"/>
                    </a:p>
                  </a:txBody>
                  <a:tcPr/>
                </a:tc>
                <a:tc>
                  <a:txBody>
                    <a:bodyPr/>
                    <a:lstStyle/>
                    <a:p>
                      <a:r>
                        <a:rPr lang="en-US" sz="1200" dirty="0" smtClean="0"/>
                        <a:t>An object</a:t>
                      </a:r>
                      <a:endParaRPr lang="en-US" sz="1200" dirty="0"/>
                    </a:p>
                  </a:txBody>
                  <a:tcPr/>
                </a:tc>
                <a:tc>
                  <a:txBody>
                    <a:bodyPr/>
                    <a:lstStyle/>
                    <a:p>
                      <a:r>
                        <a:rPr lang="en-US" sz="1200" dirty="0" smtClean="0"/>
                        <a:t>A object, labeled “</a:t>
                      </a:r>
                      <a:r>
                        <a:rPr lang="en-US" sz="1200" dirty="0" err="1" smtClean="0"/>
                        <a:t>obj</a:t>
                      </a:r>
                      <a:r>
                        <a:rPr lang="en-US" sz="1200" dirty="0" smtClean="0"/>
                        <a:t>”, from</a:t>
                      </a:r>
                      <a:r>
                        <a:rPr lang="en-US" sz="1200" baseline="0" dirty="0" smtClean="0"/>
                        <a:t> some class, named “C”.  The object label is optional and is only need if you need to refer that object in other places in the diagram.</a:t>
                      </a:r>
                      <a:endParaRPr lang="en-US" sz="1200" dirty="0"/>
                    </a:p>
                  </a:txBody>
                  <a:tcPr/>
                </a:tc>
                <a:tc>
                  <a:txBody>
                    <a:bodyPr/>
                    <a:lstStyle/>
                    <a:p>
                      <a:r>
                        <a:rPr lang="en-US" sz="1200" dirty="0" smtClean="0"/>
                        <a:t>Remember that all interaction diagrams</a:t>
                      </a:r>
                      <a:r>
                        <a:rPr lang="en-US" sz="1200" baseline="0" dirty="0" smtClean="0"/>
                        <a:t> (communication or sequence) model </a:t>
                      </a:r>
                      <a:r>
                        <a:rPr lang="en-US" sz="1200" baseline="0" dirty="0" smtClean="0">
                          <a:solidFill>
                            <a:srgbClr val="FF0000"/>
                          </a:solidFill>
                        </a:rPr>
                        <a:t>from an object perspective</a:t>
                      </a:r>
                      <a:r>
                        <a:rPr lang="en-US" sz="1200" baseline="0" dirty="0" smtClean="0"/>
                        <a:t>, not a class perspective</a:t>
                      </a:r>
                      <a:endParaRPr lang="en-US" sz="1200" dirty="0"/>
                    </a:p>
                  </a:txBody>
                  <a:tcPr/>
                </a:tc>
              </a:tr>
              <a:tr h="621050">
                <a:tc>
                  <a:txBody>
                    <a:bodyPr/>
                    <a:lstStyle/>
                    <a:p>
                      <a:endParaRPr lang="en-US" sz="1200" dirty="0"/>
                    </a:p>
                  </a:txBody>
                  <a:tcPr/>
                </a:tc>
                <a:tc>
                  <a:txBody>
                    <a:bodyPr/>
                    <a:lstStyle/>
                    <a:p>
                      <a:r>
                        <a:rPr lang="en-US" sz="1200" dirty="0" smtClean="0"/>
                        <a:t>A communication</a:t>
                      </a:r>
                      <a:r>
                        <a:rPr lang="en-US" sz="1200" baseline="0" dirty="0" smtClean="0"/>
                        <a:t> channel</a:t>
                      </a:r>
                      <a:endParaRPr lang="en-US" sz="1200" dirty="0" smtClean="0"/>
                    </a:p>
                  </a:txBody>
                  <a:tcPr/>
                </a:tc>
                <a:tc>
                  <a:txBody>
                    <a:bodyPr/>
                    <a:lstStyle/>
                    <a:p>
                      <a:r>
                        <a:rPr lang="en-US" sz="1200" i="0" dirty="0" smtClean="0"/>
                        <a:t>There</a:t>
                      </a:r>
                      <a:r>
                        <a:rPr lang="en-US" sz="1200" i="0" baseline="0" dirty="0" smtClean="0"/>
                        <a:t> is a communication channel between </a:t>
                      </a:r>
                      <a:r>
                        <a:rPr lang="en-US" sz="1200" i="1" baseline="0" dirty="0" smtClean="0"/>
                        <a:t>x</a:t>
                      </a:r>
                      <a:r>
                        <a:rPr lang="en-US" sz="1200" i="0" baseline="0" dirty="0" smtClean="0"/>
                        <a:t> and </a:t>
                      </a:r>
                      <a:r>
                        <a:rPr lang="en-US" sz="1200" i="1" baseline="0" dirty="0" smtClean="0"/>
                        <a:t>y</a:t>
                      </a:r>
                      <a:r>
                        <a:rPr lang="en-US" sz="1200" i="0" baseline="0" dirty="0" smtClean="0"/>
                        <a:t>.   That channel may be </a:t>
                      </a:r>
                      <a:r>
                        <a:rPr lang="en-US" sz="1200" i="0" baseline="0" dirty="0" smtClean="0">
                          <a:solidFill>
                            <a:srgbClr val="FF0000"/>
                          </a:solidFill>
                        </a:rPr>
                        <a:t>the calling of methods</a:t>
                      </a:r>
                      <a:r>
                        <a:rPr lang="en-US" sz="1200" i="0" baseline="0" dirty="0" smtClean="0"/>
                        <a:t>, a network communication channel, or some other from of communication.  The diagram does not restrict or prescript the communication channel.</a:t>
                      </a:r>
                    </a:p>
                    <a:p>
                      <a:endParaRPr lang="en-US" sz="1200" i="0" dirty="0"/>
                    </a:p>
                  </a:txBody>
                  <a:tcPr/>
                </a:tc>
                <a:tc>
                  <a:txBody>
                    <a:bodyPr/>
                    <a:lstStyle/>
                    <a:p>
                      <a:r>
                        <a:rPr lang="en-US" sz="1200" dirty="0" smtClean="0"/>
                        <a:t>If </a:t>
                      </a:r>
                      <a:r>
                        <a:rPr lang="en-US" sz="1200" i="1" dirty="0" smtClean="0"/>
                        <a:t>x</a:t>
                      </a:r>
                      <a:r>
                        <a:rPr lang="en-US" sz="1200" dirty="0" smtClean="0"/>
                        <a:t> talks with </a:t>
                      </a:r>
                      <a:r>
                        <a:rPr lang="en-US" sz="1200" i="1" dirty="0" smtClean="0"/>
                        <a:t>y</a:t>
                      </a:r>
                      <a:r>
                        <a:rPr lang="en-US" sz="1200" dirty="0" smtClean="0"/>
                        <a:t>, think</a:t>
                      </a:r>
                      <a:r>
                        <a:rPr lang="en-US" sz="1200" baseline="0" dirty="0" smtClean="0"/>
                        <a:t> about how </a:t>
                      </a:r>
                      <a:r>
                        <a:rPr lang="en-US" sz="1200" i="1" baseline="0" dirty="0" smtClean="0"/>
                        <a:t>x</a:t>
                      </a:r>
                      <a:r>
                        <a:rPr lang="en-US" sz="1200" baseline="0" dirty="0" smtClean="0"/>
                        <a:t> becomes aware of </a:t>
                      </a:r>
                      <a:r>
                        <a:rPr lang="en-US" sz="1200" i="1" baseline="0" dirty="0" smtClean="0"/>
                        <a:t>y</a:t>
                      </a:r>
                      <a:r>
                        <a:rPr lang="en-US" sz="1200" baseline="0" dirty="0" smtClean="0"/>
                        <a:t>.  Here are some possibilities: 1) </a:t>
                      </a:r>
                      <a:r>
                        <a:rPr lang="en-US" sz="1200" i="1" baseline="0" dirty="0" smtClean="0"/>
                        <a:t>x</a:t>
                      </a:r>
                      <a:r>
                        <a:rPr lang="en-US" sz="1200" baseline="0" dirty="0" smtClean="0"/>
                        <a:t> created </a:t>
                      </a:r>
                      <a:r>
                        <a:rPr lang="en-US" sz="1200" i="1" baseline="0" dirty="0" smtClean="0"/>
                        <a:t>y</a:t>
                      </a:r>
                      <a:r>
                        <a:rPr lang="en-US" sz="1200" baseline="0" dirty="0" smtClean="0"/>
                        <a:t>, 2) something else gave x knowledge of </a:t>
                      </a:r>
                      <a:r>
                        <a:rPr lang="en-US" sz="1200" i="1" baseline="0" dirty="0" smtClean="0"/>
                        <a:t>y</a:t>
                      </a:r>
                      <a:r>
                        <a:rPr lang="en-US" sz="1200" baseline="0" dirty="0" smtClean="0"/>
                        <a:t> in someway, or 3) </a:t>
                      </a:r>
                      <a:r>
                        <a:rPr lang="en-US" sz="1200" i="1" baseline="0" dirty="0" smtClean="0"/>
                        <a:t>x</a:t>
                      </a:r>
                      <a:r>
                        <a:rPr lang="en-US" sz="1200" baseline="0" dirty="0" smtClean="0"/>
                        <a:t> discovered </a:t>
                      </a:r>
                      <a:r>
                        <a:rPr lang="en-US" sz="1200" i="1" baseline="0" dirty="0" smtClean="0"/>
                        <a:t>y</a:t>
                      </a:r>
                      <a:r>
                        <a:rPr lang="en-US" sz="1200" baseline="0" dirty="0" smtClean="0"/>
                        <a:t> being querying something else.    In other words, when defining the existence of a communication channel in a communication diagram, consider how it got created. </a:t>
                      </a:r>
                      <a:endParaRPr lang="en-US" sz="1200" baseline="0" dirty="0" smtClean="0"/>
                    </a:p>
                    <a:p>
                      <a:endParaRPr lang="en-US" sz="1200" dirty="0"/>
                    </a:p>
                  </a:txBody>
                  <a:tcPr/>
                </a:tc>
              </a:tr>
              <a:tr h="582566">
                <a:tc>
                  <a:txBody>
                    <a:bodyPr/>
                    <a:lstStyle/>
                    <a:p>
                      <a:endParaRPr lang="en-US" sz="1200" dirty="0"/>
                    </a:p>
                  </a:txBody>
                  <a:tcPr/>
                </a:tc>
                <a:tc>
                  <a:txBody>
                    <a:bodyPr/>
                    <a:lstStyle/>
                    <a:p>
                      <a:r>
                        <a:rPr lang="en-US" sz="1200" dirty="0" smtClean="0"/>
                        <a:t>A message being</a:t>
                      </a:r>
                      <a:r>
                        <a:rPr lang="en-US" sz="1200" baseline="0" dirty="0" smtClean="0"/>
                        <a:t> send from </a:t>
                      </a:r>
                      <a:r>
                        <a:rPr lang="en-US" sz="1200" i="1" baseline="0" dirty="0" smtClean="0"/>
                        <a:t>x</a:t>
                      </a:r>
                      <a:r>
                        <a:rPr lang="en-US" sz="1200" baseline="0" dirty="0" smtClean="0"/>
                        <a:t> to </a:t>
                      </a:r>
                      <a:r>
                        <a:rPr lang="en-US" sz="1200" i="1" baseline="0" dirty="0" smtClean="0"/>
                        <a:t>y</a:t>
                      </a:r>
                    </a:p>
                    <a:p>
                      <a:endParaRPr lang="en-US" sz="1200" i="1" baseline="0" dirty="0" smtClean="0"/>
                    </a:p>
                    <a:p>
                      <a:endParaRPr lang="en-US" sz="1200" i="1" baseline="0" dirty="0" smtClean="0"/>
                    </a:p>
                    <a:p>
                      <a:endParaRPr lang="en-US" sz="1200" i="1" baseline="0" dirty="0" smtClean="0"/>
                    </a:p>
                    <a:p>
                      <a:endParaRPr lang="en-US" sz="1200" i="1" baseline="0" dirty="0" smtClean="0"/>
                    </a:p>
                    <a:p>
                      <a:endParaRPr lang="en-US" sz="1200" i="1" baseline="0" dirty="0" smtClean="0"/>
                    </a:p>
                    <a:p>
                      <a:endParaRPr lang="en-US" sz="1200" i="1" baseline="0" dirty="0" smtClean="0"/>
                    </a:p>
                    <a:p>
                      <a:endParaRPr lang="en-US" sz="1200" i="1" dirty="0"/>
                    </a:p>
                  </a:txBody>
                  <a:tcPr/>
                </a:tc>
                <a:tc>
                  <a:txBody>
                    <a:bodyPr/>
                    <a:lstStyle/>
                    <a:p>
                      <a:r>
                        <a:rPr lang="en-US" sz="1200" dirty="0" smtClean="0"/>
                        <a:t>A message, m, is send from</a:t>
                      </a:r>
                      <a:r>
                        <a:rPr lang="en-US" sz="1200" baseline="0" dirty="0" smtClean="0"/>
                        <a:t> object x to object.  A message can be a method call, signal or interrupt, inter-process communication, or other type of communication.  Method call are the most common form or way of sending messages</a:t>
                      </a:r>
                      <a:r>
                        <a:rPr lang="en-US" sz="1200" baseline="0" dirty="0" smtClean="0"/>
                        <a:t>.</a:t>
                      </a:r>
                    </a:p>
                    <a:p>
                      <a:endParaRPr lang="en-US" sz="1200" baseline="0" dirty="0" smtClean="0"/>
                    </a:p>
                    <a:p>
                      <a:endParaRPr lang="en-US" sz="1200" baseline="0" dirty="0" smtClean="0"/>
                    </a:p>
                    <a:p>
                      <a:endParaRPr lang="en-US" sz="1200" dirty="0"/>
                    </a:p>
                  </a:txBody>
                  <a:tcPr/>
                </a:tc>
                <a:tc>
                  <a:txBody>
                    <a:bodyPr/>
                    <a:lstStyle/>
                    <a:p>
                      <a:r>
                        <a:rPr lang="en-US" sz="1200" dirty="0" smtClean="0"/>
                        <a:t>Typically, </a:t>
                      </a:r>
                      <a:r>
                        <a:rPr lang="en-US" sz="1200" baseline="0" dirty="0" smtClean="0"/>
                        <a:t>message m corresponds to a public method of object y </a:t>
                      </a:r>
                      <a:endParaRPr lang="en-US" sz="1200" dirty="0"/>
                    </a:p>
                  </a:txBody>
                  <a:tcPr/>
                </a:tc>
              </a:tr>
            </a:tbl>
          </a:graphicData>
        </a:graphic>
      </p:graphicFrame>
      <p:sp>
        <p:nvSpPr>
          <p:cNvPr id="5" name="TextBox 4"/>
          <p:cNvSpPr txBox="1"/>
          <p:nvPr/>
        </p:nvSpPr>
        <p:spPr>
          <a:xfrm>
            <a:off x="3101009" y="670099"/>
            <a:ext cx="2782094" cy="369332"/>
          </a:xfrm>
          <a:prstGeom prst="rect">
            <a:avLst/>
          </a:prstGeom>
          <a:noFill/>
        </p:spPr>
        <p:txBody>
          <a:bodyPr wrap="none" rtlCol="0">
            <a:spAutoFit/>
          </a:bodyPr>
          <a:lstStyle/>
          <a:p>
            <a:r>
              <a:rPr lang="en-US" dirty="0" smtClean="0"/>
              <a:t>From an Design Perspective</a:t>
            </a:r>
            <a:endParaRPr lang="en-US" dirty="0"/>
          </a:p>
        </p:txBody>
      </p:sp>
      <p:grpSp>
        <p:nvGrpSpPr>
          <p:cNvPr id="6" name="Group 5"/>
          <p:cNvGrpSpPr/>
          <p:nvPr/>
        </p:nvGrpSpPr>
        <p:grpSpPr>
          <a:xfrm>
            <a:off x="565963" y="1976119"/>
            <a:ext cx="723526" cy="371475"/>
            <a:chOff x="2568575" y="5572616"/>
            <a:chExt cx="723526" cy="371475"/>
          </a:xfrm>
        </p:grpSpPr>
        <p:sp>
          <p:nvSpPr>
            <p:cNvPr id="7" name="TextBox 6"/>
            <p:cNvSpPr txBox="1"/>
            <p:nvPr/>
          </p:nvSpPr>
          <p:spPr>
            <a:xfrm>
              <a:off x="2693953" y="5640962"/>
              <a:ext cx="541509" cy="276999"/>
            </a:xfrm>
            <a:prstGeom prst="rect">
              <a:avLst/>
            </a:prstGeom>
            <a:noFill/>
          </p:spPr>
          <p:txBody>
            <a:bodyPr wrap="none" rtlCol="0">
              <a:spAutoFit/>
            </a:bodyPr>
            <a:lstStyle/>
            <a:p>
              <a:r>
                <a:rPr lang="en-US" sz="1200" u="sng" dirty="0" err="1" smtClean="0"/>
                <a:t>obj</a:t>
              </a:r>
              <a:r>
                <a:rPr lang="en-US" sz="1200" u="sng" dirty="0" smtClean="0"/>
                <a:t>: C</a:t>
              </a:r>
              <a:endParaRPr lang="en-US" sz="1200" u="sng" dirty="0"/>
            </a:p>
          </p:txBody>
        </p:sp>
        <p:sp>
          <p:nvSpPr>
            <p:cNvPr id="8" name="Rectangle 7"/>
            <p:cNvSpPr/>
            <p:nvPr/>
          </p:nvSpPr>
          <p:spPr>
            <a:xfrm>
              <a:off x="2568575" y="5572616"/>
              <a:ext cx="723526"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599023" y="3143863"/>
            <a:ext cx="723526" cy="371475"/>
            <a:chOff x="2568575" y="5572616"/>
            <a:chExt cx="723526" cy="371475"/>
          </a:xfrm>
        </p:grpSpPr>
        <p:sp>
          <p:nvSpPr>
            <p:cNvPr id="10" name="TextBox 9"/>
            <p:cNvSpPr txBox="1"/>
            <p:nvPr/>
          </p:nvSpPr>
          <p:spPr>
            <a:xfrm>
              <a:off x="2697656" y="5640962"/>
              <a:ext cx="534947" cy="276999"/>
            </a:xfrm>
            <a:prstGeom prst="rect">
              <a:avLst/>
            </a:prstGeom>
            <a:noFill/>
          </p:spPr>
          <p:txBody>
            <a:bodyPr wrap="none" rtlCol="0">
              <a:spAutoFit/>
            </a:bodyPr>
            <a:lstStyle/>
            <a:p>
              <a:pPr algn="ctr"/>
              <a:r>
                <a:rPr lang="en-US" sz="1200" u="sng" dirty="0"/>
                <a:t>x</a:t>
              </a:r>
              <a:r>
                <a:rPr lang="en-US" sz="1200" u="sng" dirty="0" smtClean="0"/>
                <a:t> : C1</a:t>
              </a:r>
              <a:endParaRPr lang="en-US" sz="1200" u="sng" dirty="0"/>
            </a:p>
          </p:txBody>
        </p:sp>
        <p:sp>
          <p:nvSpPr>
            <p:cNvPr id="11" name="Rectangle 10"/>
            <p:cNvSpPr/>
            <p:nvPr/>
          </p:nvSpPr>
          <p:spPr>
            <a:xfrm>
              <a:off x="2568575" y="5572616"/>
              <a:ext cx="723526"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99023" y="4200204"/>
            <a:ext cx="723526" cy="371475"/>
            <a:chOff x="2547786" y="5572616"/>
            <a:chExt cx="723526" cy="371475"/>
          </a:xfrm>
        </p:grpSpPr>
        <p:sp>
          <p:nvSpPr>
            <p:cNvPr id="13" name="TextBox 12"/>
            <p:cNvSpPr txBox="1"/>
            <p:nvPr/>
          </p:nvSpPr>
          <p:spPr>
            <a:xfrm>
              <a:off x="2651962" y="5640962"/>
              <a:ext cx="525129" cy="276999"/>
            </a:xfrm>
            <a:prstGeom prst="rect">
              <a:avLst/>
            </a:prstGeom>
            <a:noFill/>
          </p:spPr>
          <p:txBody>
            <a:bodyPr wrap="none" rtlCol="0">
              <a:spAutoFit/>
            </a:bodyPr>
            <a:lstStyle/>
            <a:p>
              <a:pPr algn="ctr"/>
              <a:r>
                <a:rPr lang="en-US" sz="1200" u="sng" dirty="0" smtClean="0"/>
                <a:t>y : C2</a:t>
              </a:r>
              <a:endParaRPr lang="en-US" sz="1200" u="sng" dirty="0"/>
            </a:p>
          </p:txBody>
        </p:sp>
        <p:sp>
          <p:nvSpPr>
            <p:cNvPr id="14" name="Rectangle 13"/>
            <p:cNvSpPr/>
            <p:nvPr/>
          </p:nvSpPr>
          <p:spPr>
            <a:xfrm>
              <a:off x="2547786" y="5572616"/>
              <a:ext cx="723526"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6" name="Straight Connector 15"/>
          <p:cNvCxnSpPr/>
          <p:nvPr/>
        </p:nvCxnSpPr>
        <p:spPr>
          <a:xfrm flipH="1">
            <a:off x="960786" y="3515338"/>
            <a:ext cx="0" cy="6848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599023" y="5000220"/>
            <a:ext cx="723526" cy="371475"/>
            <a:chOff x="2568575" y="5572616"/>
            <a:chExt cx="723526" cy="371475"/>
          </a:xfrm>
        </p:grpSpPr>
        <p:sp>
          <p:nvSpPr>
            <p:cNvPr id="18" name="TextBox 17"/>
            <p:cNvSpPr txBox="1"/>
            <p:nvPr/>
          </p:nvSpPr>
          <p:spPr>
            <a:xfrm>
              <a:off x="2697656" y="5640962"/>
              <a:ext cx="534947" cy="276999"/>
            </a:xfrm>
            <a:prstGeom prst="rect">
              <a:avLst/>
            </a:prstGeom>
            <a:noFill/>
          </p:spPr>
          <p:txBody>
            <a:bodyPr wrap="none" rtlCol="0">
              <a:spAutoFit/>
            </a:bodyPr>
            <a:lstStyle/>
            <a:p>
              <a:pPr algn="ctr"/>
              <a:r>
                <a:rPr lang="en-US" sz="1200" u="sng" dirty="0"/>
                <a:t>x</a:t>
              </a:r>
              <a:r>
                <a:rPr lang="en-US" sz="1200" u="sng" dirty="0" smtClean="0"/>
                <a:t> : C1</a:t>
              </a:r>
              <a:endParaRPr lang="en-US" sz="1200" u="sng" dirty="0"/>
            </a:p>
          </p:txBody>
        </p:sp>
        <p:sp>
          <p:nvSpPr>
            <p:cNvPr id="19" name="Rectangle 18"/>
            <p:cNvSpPr/>
            <p:nvPr/>
          </p:nvSpPr>
          <p:spPr>
            <a:xfrm>
              <a:off x="2568575" y="5572616"/>
              <a:ext cx="723526"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99023" y="6056561"/>
            <a:ext cx="723526" cy="371475"/>
            <a:chOff x="2547786" y="5572616"/>
            <a:chExt cx="723526" cy="371475"/>
          </a:xfrm>
        </p:grpSpPr>
        <p:sp>
          <p:nvSpPr>
            <p:cNvPr id="21" name="TextBox 20"/>
            <p:cNvSpPr txBox="1"/>
            <p:nvPr/>
          </p:nvSpPr>
          <p:spPr>
            <a:xfrm>
              <a:off x="2651962" y="5640962"/>
              <a:ext cx="525129" cy="276999"/>
            </a:xfrm>
            <a:prstGeom prst="rect">
              <a:avLst/>
            </a:prstGeom>
            <a:noFill/>
          </p:spPr>
          <p:txBody>
            <a:bodyPr wrap="none" rtlCol="0">
              <a:spAutoFit/>
            </a:bodyPr>
            <a:lstStyle/>
            <a:p>
              <a:pPr algn="ctr"/>
              <a:r>
                <a:rPr lang="en-US" sz="1200" u="sng" dirty="0" smtClean="0"/>
                <a:t>y : C2</a:t>
              </a:r>
              <a:endParaRPr lang="en-US" sz="1200" u="sng" dirty="0"/>
            </a:p>
          </p:txBody>
        </p:sp>
        <p:sp>
          <p:nvSpPr>
            <p:cNvPr id="22" name="Rectangle 21"/>
            <p:cNvSpPr/>
            <p:nvPr/>
          </p:nvSpPr>
          <p:spPr>
            <a:xfrm>
              <a:off x="2547786" y="5572616"/>
              <a:ext cx="723526"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3" name="Straight Connector 22"/>
          <p:cNvCxnSpPr/>
          <p:nvPr/>
        </p:nvCxnSpPr>
        <p:spPr>
          <a:xfrm flipH="1">
            <a:off x="960786" y="5371695"/>
            <a:ext cx="0" cy="68486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972442" y="5496645"/>
            <a:ext cx="369061" cy="369332"/>
          </a:xfrm>
          <a:prstGeom prst="rect">
            <a:avLst/>
          </a:prstGeom>
          <a:noFill/>
        </p:spPr>
        <p:txBody>
          <a:bodyPr wrap="none" rtlCol="0">
            <a:spAutoFit/>
          </a:bodyPr>
          <a:lstStyle/>
          <a:p>
            <a:r>
              <a:rPr lang="en-US" dirty="0" smtClean="0"/>
              <a:t>m</a:t>
            </a:r>
            <a:endParaRPr lang="en-US" dirty="0"/>
          </a:p>
        </p:txBody>
      </p:sp>
      <p:cxnSp>
        <p:nvCxnSpPr>
          <p:cNvPr id="25" name="Straight Arrow Connector 24"/>
          <p:cNvCxnSpPr/>
          <p:nvPr/>
        </p:nvCxnSpPr>
        <p:spPr>
          <a:xfrm>
            <a:off x="1341503" y="5496645"/>
            <a:ext cx="0" cy="36933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655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071860362"/>
              </p:ext>
            </p:extLst>
          </p:nvPr>
        </p:nvGraphicFramePr>
        <p:xfrm>
          <a:off x="0" y="1152556"/>
          <a:ext cx="9144000" cy="5656810"/>
        </p:xfrm>
        <a:graphic>
          <a:graphicData uri="http://schemas.openxmlformats.org/drawingml/2006/table">
            <a:tbl>
              <a:tblPr firstRow="1" bandRow="1">
                <a:tableStyleId>{5C22544A-7EE6-4342-B048-85BDC9FD1C3A}</a:tableStyleId>
              </a:tblPr>
              <a:tblGrid>
                <a:gridCol w="1897607"/>
                <a:gridCol w="1397672"/>
                <a:gridCol w="2795343"/>
                <a:gridCol w="3053378"/>
              </a:tblGrid>
              <a:tr h="627610">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1107413">
                <a:tc>
                  <a:txBody>
                    <a:bodyPr/>
                    <a:lstStyle/>
                    <a:p>
                      <a:endParaRPr lang="en-US" sz="1200" dirty="0"/>
                    </a:p>
                  </a:txBody>
                  <a:tcPr/>
                </a:tc>
                <a:tc>
                  <a:txBody>
                    <a:bodyPr/>
                    <a:lstStyle/>
                    <a:p>
                      <a:r>
                        <a:rPr lang="en-US" sz="1200" dirty="0" smtClean="0"/>
                        <a:t>An object with life</a:t>
                      </a:r>
                      <a:r>
                        <a:rPr lang="en-US" sz="1200" baseline="0" dirty="0" smtClean="0"/>
                        <a:t>line</a:t>
                      </a:r>
                      <a:endParaRPr lang="en-US" sz="1200" dirty="0"/>
                    </a:p>
                  </a:txBody>
                  <a:tcPr/>
                </a:tc>
                <a:tc>
                  <a:txBody>
                    <a:bodyPr/>
                    <a:lstStyle/>
                    <a:p>
                      <a:r>
                        <a:rPr lang="en-US" sz="1200" dirty="0" smtClean="0"/>
                        <a:t>A object, labeled “</a:t>
                      </a:r>
                      <a:r>
                        <a:rPr lang="en-US" sz="1200" dirty="0" err="1" smtClean="0"/>
                        <a:t>obj</a:t>
                      </a:r>
                      <a:r>
                        <a:rPr lang="en-US" sz="1200" dirty="0" smtClean="0"/>
                        <a:t>”, from</a:t>
                      </a:r>
                      <a:r>
                        <a:rPr lang="en-US" sz="1200" baseline="0" dirty="0" smtClean="0"/>
                        <a:t> some class, named “Class”.  The object label is optional and is only need if you need to refer that object in other places in the diagram</a:t>
                      </a:r>
                      <a:r>
                        <a:rPr lang="en-US" sz="1200" baseline="0" dirty="0" smtClean="0"/>
                        <a:t>.</a:t>
                      </a:r>
                    </a:p>
                    <a:p>
                      <a:endParaRPr lang="en-US" sz="1200" baseline="0" dirty="0" smtClean="0"/>
                    </a:p>
                    <a:p>
                      <a:endParaRPr lang="en-US" sz="1200" dirty="0"/>
                    </a:p>
                  </a:txBody>
                  <a:tcPr/>
                </a:tc>
                <a:tc>
                  <a:txBody>
                    <a:bodyPr/>
                    <a:lstStyle/>
                    <a:p>
                      <a:r>
                        <a:rPr lang="en-US" sz="1200" dirty="0" smtClean="0"/>
                        <a:t>Remember that all interaction diagrams</a:t>
                      </a:r>
                      <a:r>
                        <a:rPr lang="en-US" sz="1200" baseline="0" dirty="0" smtClean="0"/>
                        <a:t> (communication or sequence) model from an object perspective, not a class perspective</a:t>
                      </a:r>
                      <a:endParaRPr lang="en-US" sz="1200" dirty="0"/>
                    </a:p>
                  </a:txBody>
                  <a:tcPr/>
                </a:tc>
              </a:tr>
              <a:tr h="1501541">
                <a:tc>
                  <a:txBody>
                    <a:bodyPr/>
                    <a:lstStyle/>
                    <a:p>
                      <a:endParaRPr lang="en-US" sz="1200" dirty="0"/>
                    </a:p>
                  </a:txBody>
                  <a:tcPr/>
                </a:tc>
                <a:tc>
                  <a:txBody>
                    <a:bodyPr/>
                    <a:lstStyle/>
                    <a:p>
                      <a:r>
                        <a:rPr lang="en-US" sz="1200" dirty="0" smtClean="0"/>
                        <a:t>Focus of control (execution occurrence)</a:t>
                      </a:r>
                    </a:p>
                  </a:txBody>
                  <a:tcPr/>
                </a:tc>
                <a:tc>
                  <a:txBody>
                    <a:bodyPr/>
                    <a:lstStyle/>
                    <a:p>
                      <a:r>
                        <a:rPr lang="en-US" sz="1200" i="0" dirty="0" smtClean="0"/>
                        <a:t>an execution occurrence (shown as</a:t>
                      </a:r>
                    </a:p>
                    <a:p>
                      <a:r>
                        <a:rPr lang="en-US" sz="1200" i="0" dirty="0" smtClean="0"/>
                        <a:t>tall, thin rectangle on a lifeline) </a:t>
                      </a:r>
                      <a:r>
                        <a:rPr lang="en-US" sz="1200" i="0" dirty="0" smtClean="0">
                          <a:solidFill>
                            <a:srgbClr val="FF0000"/>
                          </a:solidFill>
                        </a:rPr>
                        <a:t>represents the period during which an element is performing an operation</a:t>
                      </a:r>
                      <a:r>
                        <a:rPr lang="en-US" sz="1200" i="0" dirty="0" smtClean="0"/>
                        <a:t>. The top and the bottom of the of the rectangle are aligned with the initiation and the completion time respectively</a:t>
                      </a:r>
                      <a:r>
                        <a:rPr lang="en-US" sz="1200" i="0" dirty="0" smtClean="0"/>
                        <a:t>.</a:t>
                      </a:r>
                    </a:p>
                    <a:p>
                      <a:endParaRPr lang="en-US" sz="1200" i="0" dirty="0" smtClean="0"/>
                    </a:p>
                    <a:p>
                      <a:endParaRPr lang="en-US" sz="1200" i="0" dirty="0" smtClean="0"/>
                    </a:p>
                    <a:p>
                      <a:endParaRPr lang="en-US" sz="1200" i="0" dirty="0"/>
                    </a:p>
                  </a:txBody>
                  <a:tcPr/>
                </a:tc>
                <a:tc>
                  <a:txBody>
                    <a:bodyPr/>
                    <a:lstStyle/>
                    <a:p>
                      <a:r>
                        <a:rPr lang="en-US" sz="1200" dirty="0" smtClean="0"/>
                        <a:t>An Event is any point in an interaction where something occurs.</a:t>
                      </a:r>
                      <a:endParaRPr lang="en-US" sz="1200" dirty="0"/>
                    </a:p>
                  </a:txBody>
                  <a:tcPr/>
                </a:tc>
              </a:tr>
              <a:tr h="705621">
                <a:tc>
                  <a:txBody>
                    <a:bodyPr/>
                    <a:lstStyle/>
                    <a:p>
                      <a:endParaRPr lang="en-US" sz="1200" dirty="0"/>
                    </a:p>
                  </a:txBody>
                  <a:tcPr/>
                </a:tc>
                <a:tc>
                  <a:txBody>
                    <a:bodyPr/>
                    <a:lstStyle/>
                    <a:p>
                      <a:r>
                        <a:rPr lang="en-US" sz="1200" dirty="0" smtClean="0"/>
                        <a:t>A message being</a:t>
                      </a:r>
                      <a:r>
                        <a:rPr lang="en-US" sz="1200" baseline="0" dirty="0" smtClean="0"/>
                        <a:t> send from </a:t>
                      </a:r>
                      <a:r>
                        <a:rPr lang="en-US" sz="1200" i="1" baseline="0" dirty="0" smtClean="0"/>
                        <a:t>x</a:t>
                      </a:r>
                      <a:r>
                        <a:rPr lang="en-US" sz="1200" baseline="0" dirty="0" smtClean="0"/>
                        <a:t> to </a:t>
                      </a:r>
                      <a:r>
                        <a:rPr lang="en-US" sz="1200" i="1" baseline="0" dirty="0" smtClean="0"/>
                        <a:t>y</a:t>
                      </a:r>
                    </a:p>
                    <a:p>
                      <a:endParaRPr lang="en-US" sz="1200" i="1" baseline="0" dirty="0" smtClean="0"/>
                    </a:p>
                    <a:p>
                      <a:endParaRPr lang="en-US" sz="1200" i="1" baseline="0" dirty="0" smtClean="0"/>
                    </a:p>
                    <a:p>
                      <a:endParaRPr lang="en-US" sz="1200" i="1" baseline="0" dirty="0" smtClean="0"/>
                    </a:p>
                    <a:p>
                      <a:endParaRPr lang="en-US" sz="1200" i="1" baseline="0" dirty="0" smtClean="0"/>
                    </a:p>
                    <a:p>
                      <a:endParaRPr lang="en-US" sz="1200" i="1" dirty="0"/>
                    </a:p>
                  </a:txBody>
                  <a:tcPr/>
                </a:tc>
                <a:tc>
                  <a:txBody>
                    <a:bodyPr/>
                    <a:lstStyle/>
                    <a:p>
                      <a:r>
                        <a:rPr lang="en-US" sz="1200" dirty="0" smtClean="0"/>
                        <a:t>Messages (or signals) on a sequence diagram are specified using an arrow</a:t>
                      </a:r>
                    </a:p>
                    <a:p>
                      <a:r>
                        <a:rPr lang="en-US" sz="1200" dirty="0" smtClean="0"/>
                        <a:t>from the participant (message caller) that wants </a:t>
                      </a:r>
                      <a:r>
                        <a:rPr lang="en-US" sz="1200" dirty="0" smtClean="0">
                          <a:solidFill>
                            <a:srgbClr val="FF0000"/>
                          </a:solidFill>
                        </a:rPr>
                        <a:t>to pass the message to the participant (message receiver) </a:t>
                      </a:r>
                      <a:r>
                        <a:rPr lang="en-US" sz="1200" dirty="0" smtClean="0"/>
                        <a:t>that is to receive the </a:t>
                      </a:r>
                      <a:r>
                        <a:rPr lang="en-US" sz="1200" dirty="0" smtClean="0"/>
                        <a:t>message</a:t>
                      </a:r>
                    </a:p>
                    <a:p>
                      <a:endParaRPr lang="en-US" sz="1200" dirty="0" smtClean="0"/>
                    </a:p>
                    <a:p>
                      <a:endParaRPr lang="en-US" sz="1200" dirty="0" smtClean="0"/>
                    </a:p>
                    <a:p>
                      <a:endParaRPr lang="en-US" sz="1200" dirty="0"/>
                    </a:p>
                  </a:txBody>
                  <a:tcPr/>
                </a:tc>
                <a:tc>
                  <a:txBody>
                    <a:bodyPr/>
                    <a:lstStyle/>
                    <a:p>
                      <a:r>
                        <a:rPr lang="en-US" sz="1200" dirty="0" smtClean="0"/>
                        <a:t>A Message (or stimulus) is represented as an arrow going from the sender to</a:t>
                      </a:r>
                    </a:p>
                    <a:p>
                      <a:r>
                        <a:rPr lang="en-US" sz="1200" dirty="0" smtClean="0"/>
                        <a:t>the top of the focus of control (i.e., execution occurrence) of the message on</a:t>
                      </a:r>
                    </a:p>
                    <a:p>
                      <a:r>
                        <a:rPr lang="en-US" sz="1200" dirty="0" smtClean="0"/>
                        <a:t>the receiver’s lifeline</a:t>
                      </a:r>
                      <a:endParaRPr lang="en-US" sz="1200" dirty="0"/>
                    </a:p>
                  </a:txBody>
                  <a:tcPr/>
                </a:tc>
              </a:tr>
            </a:tbl>
          </a:graphicData>
        </a:graphic>
      </p:graphicFrame>
      <p:sp>
        <p:nvSpPr>
          <p:cNvPr id="2" name="Title 1"/>
          <p:cNvSpPr>
            <a:spLocks noGrp="1"/>
          </p:cNvSpPr>
          <p:nvPr>
            <p:ph type="title"/>
          </p:nvPr>
        </p:nvSpPr>
        <p:spPr/>
        <p:txBody>
          <a:bodyPr/>
          <a:lstStyle/>
          <a:p>
            <a:r>
              <a:rPr lang="en-US" dirty="0" smtClean="0"/>
              <a:t>Interaction Diagrams: Sequence Diagrams</a:t>
            </a:r>
            <a:endParaRPr lang="en-US" dirty="0"/>
          </a:p>
        </p:txBody>
      </p:sp>
      <p:pic>
        <p:nvPicPr>
          <p:cNvPr id="8" name="Picture 7"/>
          <p:cNvPicPr>
            <a:picLocks noChangeAspect="1"/>
          </p:cNvPicPr>
          <p:nvPr/>
        </p:nvPicPr>
        <p:blipFill>
          <a:blip r:embed="rId3"/>
          <a:stretch>
            <a:fillRect/>
          </a:stretch>
        </p:blipFill>
        <p:spPr>
          <a:xfrm>
            <a:off x="614612" y="1908735"/>
            <a:ext cx="671513" cy="1243013"/>
          </a:xfrm>
          <a:prstGeom prst="rect">
            <a:avLst/>
          </a:prstGeom>
        </p:spPr>
      </p:pic>
      <p:pic>
        <p:nvPicPr>
          <p:cNvPr id="10" name="Picture 9"/>
          <p:cNvPicPr>
            <a:picLocks noChangeAspect="1"/>
          </p:cNvPicPr>
          <p:nvPr/>
        </p:nvPicPr>
        <p:blipFill>
          <a:blip r:embed="rId4"/>
          <a:stretch>
            <a:fillRect/>
          </a:stretch>
        </p:blipFill>
        <p:spPr>
          <a:xfrm>
            <a:off x="614611" y="3489691"/>
            <a:ext cx="671513" cy="1314450"/>
          </a:xfrm>
          <a:prstGeom prst="rect">
            <a:avLst/>
          </a:prstGeom>
        </p:spPr>
      </p:pic>
      <p:pic>
        <p:nvPicPr>
          <p:cNvPr id="12" name="Picture 11"/>
          <p:cNvPicPr>
            <a:picLocks noChangeAspect="1"/>
          </p:cNvPicPr>
          <p:nvPr/>
        </p:nvPicPr>
        <p:blipFill>
          <a:blip r:embed="rId5"/>
          <a:stretch>
            <a:fillRect/>
          </a:stretch>
        </p:blipFill>
        <p:spPr>
          <a:xfrm>
            <a:off x="220198" y="5142084"/>
            <a:ext cx="1471038" cy="1620382"/>
          </a:xfrm>
          <a:prstGeom prst="rect">
            <a:avLst/>
          </a:prstGeom>
        </p:spPr>
      </p:pic>
    </p:spTree>
    <p:extLst>
      <p:ext uri="{BB962C8B-B14F-4D97-AF65-F5344CB8AC3E}">
        <p14:creationId xmlns:p14="http://schemas.microsoft.com/office/powerpoint/2010/main" val="937631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Sequence Diagrams</a:t>
            </a:r>
          </a:p>
        </p:txBody>
      </p:sp>
      <p:graphicFrame>
        <p:nvGraphicFramePr>
          <p:cNvPr id="5" name="Table 4"/>
          <p:cNvGraphicFramePr>
            <a:graphicFrameLocks noGrp="1"/>
          </p:cNvGraphicFramePr>
          <p:nvPr>
            <p:extLst>
              <p:ext uri="{D42A27DB-BD31-4B8C-83A1-F6EECF244321}">
                <p14:modId xmlns:p14="http://schemas.microsoft.com/office/powerpoint/2010/main" val="1809109900"/>
              </p:ext>
            </p:extLst>
          </p:nvPr>
        </p:nvGraphicFramePr>
        <p:xfrm>
          <a:off x="-1" y="1152556"/>
          <a:ext cx="9144002" cy="5696452"/>
        </p:xfrm>
        <a:graphic>
          <a:graphicData uri="http://schemas.openxmlformats.org/drawingml/2006/table">
            <a:tbl>
              <a:tblPr firstRow="1" bandRow="1">
                <a:tableStyleId>{5C22544A-7EE6-4342-B048-85BDC9FD1C3A}</a:tableStyleId>
              </a:tblPr>
              <a:tblGrid>
                <a:gridCol w="1748591"/>
                <a:gridCol w="1636295"/>
                <a:gridCol w="5759116"/>
              </a:tblGrid>
              <a:tr h="627610">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r>
              <a:tr h="472146">
                <a:tc>
                  <a:txBody>
                    <a:bodyPr/>
                    <a:lstStyle/>
                    <a:p>
                      <a:endParaRPr lang="en-US" sz="1200" dirty="0"/>
                    </a:p>
                  </a:txBody>
                  <a:tcPr/>
                </a:tc>
                <a:tc>
                  <a:txBody>
                    <a:bodyPr/>
                    <a:lstStyle/>
                    <a:p>
                      <a:r>
                        <a:rPr lang="en-US" sz="1200" dirty="0" smtClean="0"/>
                        <a:t>Synchronous</a:t>
                      </a:r>
                      <a:endParaRPr lang="en-US" sz="1200" dirty="0"/>
                    </a:p>
                  </a:txBody>
                  <a:tcPr/>
                </a:tc>
                <a:tc>
                  <a:txBody>
                    <a:bodyPr/>
                    <a:lstStyle/>
                    <a:p>
                      <a:r>
                        <a:rPr lang="en-US" sz="1200" dirty="0" smtClean="0"/>
                        <a:t>A synchronous message between active objects </a:t>
                      </a:r>
                      <a:r>
                        <a:rPr lang="en-US" sz="1200" dirty="0" smtClean="0">
                          <a:solidFill>
                            <a:srgbClr val="FF0000"/>
                          </a:solidFill>
                        </a:rPr>
                        <a:t>indicates wait semantics</a:t>
                      </a:r>
                      <a:r>
                        <a:rPr lang="en-US" sz="1200" dirty="0" smtClean="0"/>
                        <a:t>; the sender waits for the message to be handled before it continues. This typically</a:t>
                      </a:r>
                    </a:p>
                    <a:p>
                      <a:r>
                        <a:rPr lang="en-US" sz="1200" dirty="0" smtClean="0"/>
                        <a:t>shows a method call.</a:t>
                      </a:r>
                    </a:p>
                    <a:p>
                      <a:endParaRPr lang="en-US" sz="1200" dirty="0"/>
                    </a:p>
                  </a:txBody>
                  <a:tcPr/>
                </a:tc>
              </a:tr>
              <a:tr h="452387">
                <a:tc>
                  <a:txBody>
                    <a:bodyPr/>
                    <a:lstStyle/>
                    <a:p>
                      <a:endParaRPr lang="en-US" sz="1200" dirty="0"/>
                    </a:p>
                  </a:txBody>
                  <a:tcPr/>
                </a:tc>
                <a:tc>
                  <a:txBody>
                    <a:bodyPr/>
                    <a:lstStyle/>
                    <a:p>
                      <a:r>
                        <a:rPr lang="en-US" sz="1200" dirty="0" smtClean="0"/>
                        <a:t>Asynchronous</a:t>
                      </a:r>
                    </a:p>
                  </a:txBody>
                  <a:tcPr/>
                </a:tc>
                <a:tc>
                  <a:txBody>
                    <a:bodyPr/>
                    <a:lstStyle/>
                    <a:p>
                      <a:r>
                        <a:rPr lang="en-US" sz="1200" i="0" dirty="0" smtClean="0"/>
                        <a:t>With an asynchronous flow of control, there </a:t>
                      </a:r>
                      <a:r>
                        <a:rPr lang="en-US" sz="1200" b="1" i="0" dirty="0" smtClean="0"/>
                        <a:t>is no explicit return message </a:t>
                      </a:r>
                      <a:r>
                        <a:rPr lang="en-US" sz="1200" i="0" dirty="0" smtClean="0"/>
                        <a:t>to the caller. An asynchronous message between objects </a:t>
                      </a:r>
                      <a:r>
                        <a:rPr lang="en-US" sz="1200" i="0" dirty="0" smtClean="0">
                          <a:solidFill>
                            <a:srgbClr val="FF0000"/>
                          </a:solidFill>
                        </a:rPr>
                        <a:t>indicates no-wait semantics</a:t>
                      </a:r>
                      <a:r>
                        <a:rPr lang="en-US" sz="1200" i="0" dirty="0" smtClean="0"/>
                        <a:t>; the sender does not wait for the message before it continues. This allows objects to execute concurrently.</a:t>
                      </a:r>
                    </a:p>
                  </a:txBody>
                  <a:tcPr/>
                </a:tc>
              </a:tr>
              <a:tr h="705621">
                <a:tc>
                  <a:txBody>
                    <a:bodyPr/>
                    <a:lstStyle/>
                    <a:p>
                      <a:endParaRPr lang="en-US" sz="1200" dirty="0"/>
                    </a:p>
                  </a:txBody>
                  <a:tcPr/>
                </a:tc>
                <a:tc>
                  <a:txBody>
                    <a:bodyPr/>
                    <a:lstStyle/>
                    <a:p>
                      <a:r>
                        <a:rPr lang="en-US" sz="1200" i="0" dirty="0" smtClean="0"/>
                        <a:t>Reply</a:t>
                      </a:r>
                      <a:endParaRPr lang="en-US" sz="1200" i="0" dirty="0"/>
                    </a:p>
                  </a:txBody>
                  <a:tcPr/>
                </a:tc>
                <a:tc>
                  <a:txBody>
                    <a:bodyPr/>
                    <a:lstStyle/>
                    <a:p>
                      <a:r>
                        <a:rPr lang="en-US" sz="1200" dirty="0" smtClean="0"/>
                        <a:t>This shows the return message from another message</a:t>
                      </a:r>
                      <a:endParaRPr lang="en-US" sz="1200" dirty="0"/>
                    </a:p>
                  </a:txBody>
                  <a:tcPr/>
                </a:tc>
              </a:tr>
              <a:tr h="705621">
                <a:tc>
                  <a:txBody>
                    <a:bodyPr/>
                    <a:lstStyle/>
                    <a:p>
                      <a:endParaRPr lang="en-US" sz="1200" dirty="0"/>
                    </a:p>
                  </a:txBody>
                  <a:tcPr/>
                </a:tc>
                <a:tc>
                  <a:txBody>
                    <a:bodyPr/>
                    <a:lstStyle/>
                    <a:p>
                      <a:r>
                        <a:rPr lang="en-US" sz="1200" i="0" dirty="0" smtClean="0"/>
                        <a:t>Create</a:t>
                      </a:r>
                    </a:p>
                    <a:p>
                      <a:endParaRPr lang="en-US" sz="1200" i="0" dirty="0" smtClean="0"/>
                    </a:p>
                    <a:p>
                      <a:endParaRPr lang="en-US" sz="1200" i="0" dirty="0" smtClean="0"/>
                    </a:p>
                    <a:p>
                      <a:endParaRPr lang="en-US" sz="1200" i="0" dirty="0" smtClean="0"/>
                    </a:p>
                    <a:p>
                      <a:endParaRPr lang="en-US" sz="1200" i="0" dirty="0" smtClean="0"/>
                    </a:p>
                    <a:p>
                      <a:endParaRPr lang="en-US" sz="1200" i="0" dirty="0" smtClean="0"/>
                    </a:p>
                    <a:p>
                      <a:endParaRPr lang="en-US" sz="1200" i="0" dirty="0"/>
                    </a:p>
                  </a:txBody>
                  <a:tcPr/>
                </a:tc>
                <a:tc>
                  <a:txBody>
                    <a:bodyPr/>
                    <a:lstStyle/>
                    <a:p>
                      <a:r>
                        <a:rPr lang="en-US" sz="1200" dirty="0" smtClean="0"/>
                        <a:t>This message results in the creation of a new object. The message could call a constructor for a class if you are working with Java, for example. </a:t>
                      </a:r>
                      <a:endParaRPr lang="en-US" sz="1200" dirty="0" smtClean="0"/>
                    </a:p>
                    <a:p>
                      <a:endParaRPr lang="en-US" sz="1200" dirty="0" smtClean="0"/>
                    </a:p>
                    <a:p>
                      <a:endParaRPr lang="en-US" sz="1200" dirty="0" smtClean="0"/>
                    </a:p>
                    <a:p>
                      <a:endParaRPr lang="en-US" sz="1200" dirty="0" smtClean="0"/>
                    </a:p>
                    <a:p>
                      <a:endParaRPr lang="en-US" sz="1200" dirty="0"/>
                    </a:p>
                  </a:txBody>
                  <a:tcPr/>
                </a:tc>
              </a:tr>
              <a:tr h="705621">
                <a:tc>
                  <a:txBody>
                    <a:bodyPr/>
                    <a:lstStyle/>
                    <a:p>
                      <a:endParaRPr lang="en-US" sz="1200" dirty="0"/>
                    </a:p>
                  </a:txBody>
                  <a:tcPr/>
                </a:tc>
                <a:tc>
                  <a:txBody>
                    <a:bodyPr/>
                    <a:lstStyle/>
                    <a:p>
                      <a:r>
                        <a:rPr lang="en-US" sz="1200" i="0" dirty="0" smtClean="0"/>
                        <a:t>Lost</a:t>
                      </a:r>
                      <a:endParaRPr lang="en-US" sz="1200" i="0" dirty="0"/>
                    </a:p>
                  </a:txBody>
                  <a:tcPr/>
                </a:tc>
                <a:tc>
                  <a:txBody>
                    <a:bodyPr/>
                    <a:lstStyle/>
                    <a:p>
                      <a:r>
                        <a:rPr lang="en-US" sz="1200" dirty="0" smtClean="0"/>
                        <a:t>A lost message occurs whet </a:t>
                      </a:r>
                      <a:r>
                        <a:rPr lang="en-US" sz="1200" dirty="0" smtClean="0">
                          <a:solidFill>
                            <a:srgbClr val="FF0000"/>
                          </a:solidFill>
                        </a:rPr>
                        <a:t>the sender of the message is known but there is no reception of the message.</a:t>
                      </a:r>
                      <a:r>
                        <a:rPr lang="en-US" sz="1200" dirty="0" smtClean="0"/>
                        <a:t> This message allows advanced dynamic models to built up by fragments without complete knowledge of all the messages in the system. This also allows the modeler to consider the possible impact of a message’s being lost</a:t>
                      </a:r>
                      <a:r>
                        <a:rPr lang="en-US" sz="1200" dirty="0" smtClean="0"/>
                        <a:t>.</a:t>
                      </a:r>
                      <a:endParaRPr lang="en-US" sz="1200" dirty="0" smtClean="0"/>
                    </a:p>
                  </a:txBody>
                  <a:tcPr/>
                </a:tc>
              </a:tr>
              <a:tr h="705621">
                <a:tc>
                  <a:txBody>
                    <a:bodyPr/>
                    <a:lstStyle/>
                    <a:p>
                      <a:endParaRPr lang="en-US" sz="1200" dirty="0"/>
                    </a:p>
                  </a:txBody>
                  <a:tcPr/>
                </a:tc>
                <a:tc>
                  <a:txBody>
                    <a:bodyPr/>
                    <a:lstStyle/>
                    <a:p>
                      <a:r>
                        <a:rPr lang="en-US" sz="1200" dirty="0" smtClean="0"/>
                        <a:t>Found</a:t>
                      </a:r>
                      <a:endParaRPr lang="en-US" sz="1200" i="0" dirty="0"/>
                    </a:p>
                  </a:txBody>
                  <a:tcPr/>
                </a:tc>
                <a:tc>
                  <a:txBody>
                    <a:bodyPr/>
                    <a:lstStyle/>
                    <a:p>
                      <a:r>
                        <a:rPr lang="en-US" sz="1200" dirty="0" smtClean="0"/>
                        <a:t>A found message indicates that although </a:t>
                      </a:r>
                      <a:r>
                        <a:rPr lang="en-US" sz="1200" dirty="0" smtClean="0">
                          <a:solidFill>
                            <a:srgbClr val="FF0000"/>
                          </a:solidFill>
                        </a:rPr>
                        <a:t>the</a:t>
                      </a:r>
                      <a:r>
                        <a:rPr lang="en-US" sz="1200" baseline="0" dirty="0" smtClean="0">
                          <a:solidFill>
                            <a:srgbClr val="FF0000"/>
                          </a:solidFill>
                        </a:rPr>
                        <a:t> </a:t>
                      </a:r>
                      <a:r>
                        <a:rPr lang="en-US" sz="1200" dirty="0" smtClean="0">
                          <a:solidFill>
                            <a:srgbClr val="FF0000"/>
                          </a:solidFill>
                        </a:rPr>
                        <a:t>receiver of the message is known in the current interaction</a:t>
                      </a:r>
                      <a:r>
                        <a:rPr lang="en-US" sz="1200" baseline="0" dirty="0" smtClean="0">
                          <a:solidFill>
                            <a:srgbClr val="FF0000"/>
                          </a:solidFill>
                        </a:rPr>
                        <a:t> </a:t>
                      </a:r>
                      <a:r>
                        <a:rPr lang="en-US" sz="1200" dirty="0" smtClean="0">
                          <a:solidFill>
                            <a:srgbClr val="FF0000"/>
                          </a:solidFill>
                        </a:rPr>
                        <a:t>fragment, the sender of the message is unknown.</a:t>
                      </a:r>
                    </a:p>
                  </a:txBody>
                  <a:tcPr/>
                </a:tc>
              </a:tr>
            </a:tbl>
          </a:graphicData>
        </a:graphic>
      </p:graphicFrame>
      <p:pic>
        <p:nvPicPr>
          <p:cNvPr id="7" name="Picture 6"/>
          <p:cNvPicPr>
            <a:picLocks noChangeAspect="1"/>
          </p:cNvPicPr>
          <p:nvPr/>
        </p:nvPicPr>
        <p:blipFill>
          <a:blip r:embed="rId3"/>
          <a:stretch>
            <a:fillRect/>
          </a:stretch>
        </p:blipFill>
        <p:spPr>
          <a:xfrm>
            <a:off x="255154" y="1955315"/>
            <a:ext cx="1207971" cy="419100"/>
          </a:xfrm>
          <a:prstGeom prst="rect">
            <a:avLst/>
          </a:prstGeom>
        </p:spPr>
      </p:pic>
      <p:pic>
        <p:nvPicPr>
          <p:cNvPr id="8" name="Picture 7"/>
          <p:cNvPicPr>
            <a:picLocks noChangeAspect="1"/>
          </p:cNvPicPr>
          <p:nvPr/>
        </p:nvPicPr>
        <p:blipFill>
          <a:blip r:embed="rId4"/>
          <a:stretch>
            <a:fillRect/>
          </a:stretch>
        </p:blipFill>
        <p:spPr>
          <a:xfrm>
            <a:off x="255154" y="2848752"/>
            <a:ext cx="1207971" cy="164045"/>
          </a:xfrm>
          <a:prstGeom prst="rect">
            <a:avLst/>
          </a:prstGeom>
        </p:spPr>
      </p:pic>
      <p:pic>
        <p:nvPicPr>
          <p:cNvPr id="9" name="Picture 8"/>
          <p:cNvPicPr>
            <a:picLocks noChangeAspect="1"/>
          </p:cNvPicPr>
          <p:nvPr/>
        </p:nvPicPr>
        <p:blipFill>
          <a:blip r:embed="rId5"/>
          <a:stretch>
            <a:fillRect/>
          </a:stretch>
        </p:blipFill>
        <p:spPr>
          <a:xfrm>
            <a:off x="264630" y="3401196"/>
            <a:ext cx="1207971" cy="304800"/>
          </a:xfrm>
          <a:prstGeom prst="rect">
            <a:avLst/>
          </a:prstGeom>
        </p:spPr>
      </p:pic>
      <p:pic>
        <p:nvPicPr>
          <p:cNvPr id="10" name="Picture 9"/>
          <p:cNvPicPr>
            <a:picLocks noChangeAspect="1"/>
          </p:cNvPicPr>
          <p:nvPr/>
        </p:nvPicPr>
        <p:blipFill>
          <a:blip r:embed="rId6"/>
          <a:stretch>
            <a:fillRect/>
          </a:stretch>
        </p:blipFill>
        <p:spPr>
          <a:xfrm>
            <a:off x="255153" y="5513849"/>
            <a:ext cx="1207971" cy="304800"/>
          </a:xfrm>
          <a:prstGeom prst="rect">
            <a:avLst/>
          </a:prstGeom>
        </p:spPr>
      </p:pic>
      <p:pic>
        <p:nvPicPr>
          <p:cNvPr id="11" name="Picture 10"/>
          <p:cNvPicPr>
            <a:picLocks noChangeAspect="1"/>
          </p:cNvPicPr>
          <p:nvPr/>
        </p:nvPicPr>
        <p:blipFill>
          <a:blip r:embed="rId7"/>
          <a:stretch>
            <a:fillRect/>
          </a:stretch>
        </p:blipFill>
        <p:spPr>
          <a:xfrm>
            <a:off x="354312" y="3946196"/>
            <a:ext cx="1108811" cy="1344172"/>
          </a:xfrm>
          <a:prstGeom prst="rect">
            <a:avLst/>
          </a:prstGeom>
        </p:spPr>
      </p:pic>
      <p:pic>
        <p:nvPicPr>
          <p:cNvPr id="12" name="Picture 11"/>
          <p:cNvPicPr>
            <a:picLocks noChangeAspect="1"/>
          </p:cNvPicPr>
          <p:nvPr/>
        </p:nvPicPr>
        <p:blipFill>
          <a:blip r:embed="rId8"/>
          <a:stretch>
            <a:fillRect/>
          </a:stretch>
        </p:blipFill>
        <p:spPr>
          <a:xfrm>
            <a:off x="264630" y="6216274"/>
            <a:ext cx="1207971" cy="381000"/>
          </a:xfrm>
          <a:prstGeom prst="rect">
            <a:avLst/>
          </a:prstGeom>
        </p:spPr>
      </p:pic>
    </p:spTree>
    <p:extLst>
      <p:ext uri="{BB962C8B-B14F-4D97-AF65-F5344CB8AC3E}">
        <p14:creationId xmlns:p14="http://schemas.microsoft.com/office/powerpoint/2010/main" val="2461114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Charts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08510675"/>
              </p:ext>
            </p:extLst>
          </p:nvPr>
        </p:nvGraphicFramePr>
        <p:xfrm>
          <a:off x="0" y="1082322"/>
          <a:ext cx="9144000" cy="4983315"/>
        </p:xfrm>
        <a:graphic>
          <a:graphicData uri="http://schemas.openxmlformats.org/drawingml/2006/table">
            <a:tbl>
              <a:tblPr firstRow="1" bandRow="1">
                <a:tableStyleId>{5C22544A-7EE6-4342-B048-85BDC9FD1C3A}</a:tableStyleId>
              </a:tblPr>
              <a:tblGrid>
                <a:gridCol w="1897607"/>
                <a:gridCol w="1397672"/>
                <a:gridCol w="2795343"/>
                <a:gridCol w="3053378"/>
              </a:tblGrid>
              <a:tr h="502755">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777208">
                <a:tc>
                  <a:txBody>
                    <a:bodyPr/>
                    <a:lstStyle/>
                    <a:p>
                      <a:endParaRPr lang="en-US" sz="1200" dirty="0"/>
                    </a:p>
                  </a:txBody>
                  <a:tcPr/>
                </a:tc>
                <a:tc>
                  <a:txBody>
                    <a:bodyPr/>
                    <a:lstStyle/>
                    <a:p>
                      <a:r>
                        <a:rPr lang="en-US" sz="1200" dirty="0" smtClean="0"/>
                        <a:t>Initial</a:t>
                      </a:r>
                      <a:r>
                        <a:rPr lang="en-US" sz="1200" baseline="0" dirty="0" smtClean="0"/>
                        <a:t> State</a:t>
                      </a:r>
                      <a:endParaRPr lang="en-US" sz="1200" dirty="0"/>
                    </a:p>
                  </a:txBody>
                  <a:tcPr/>
                </a:tc>
                <a:tc>
                  <a:txBody>
                    <a:bodyPr/>
                    <a:lstStyle/>
                    <a:p>
                      <a:r>
                        <a:rPr lang="en-US" sz="1200" dirty="0" smtClean="0"/>
                        <a:t>This</a:t>
                      </a:r>
                      <a:r>
                        <a:rPr lang="en-US" sz="1200" baseline="0" dirty="0" smtClean="0"/>
                        <a:t> state represent the “nothingness” previous to the object coming into existence.  Inside a high-level state, it can represent the </a:t>
                      </a:r>
                      <a:r>
                        <a:rPr lang="en-US" sz="1200" baseline="0" dirty="0" smtClean="0">
                          <a:solidFill>
                            <a:srgbClr val="FF0000"/>
                          </a:solidFill>
                        </a:rPr>
                        <a:t>starting state</a:t>
                      </a:r>
                      <a:r>
                        <a:rPr lang="en-US" sz="1200" baseline="0" dirty="0" smtClean="0"/>
                        <a:t> for an object that enters the high-level state</a:t>
                      </a:r>
                      <a:endParaRPr lang="en-US" sz="1200" dirty="0"/>
                    </a:p>
                  </a:txBody>
                  <a:tcPr/>
                </a:tc>
                <a:tc>
                  <a:txBody>
                    <a:bodyPr/>
                    <a:lstStyle/>
                    <a:p>
                      <a:r>
                        <a:rPr lang="en-US" sz="1200" dirty="0" smtClean="0"/>
                        <a:t>Show at least one initial state</a:t>
                      </a:r>
                      <a:r>
                        <a:rPr lang="en-US" sz="1200" baseline="0" dirty="0" smtClean="0"/>
                        <a:t> in a state chart that represents an object’s behavior.</a:t>
                      </a:r>
                      <a:endParaRPr lang="en-US" sz="1200" dirty="0"/>
                    </a:p>
                  </a:txBody>
                  <a:tcPr/>
                </a:tc>
              </a:tr>
              <a:tr h="621050">
                <a:tc>
                  <a:txBody>
                    <a:bodyPr/>
                    <a:lstStyle/>
                    <a:p>
                      <a:endParaRPr lang="en-US" sz="1200" dirty="0"/>
                    </a:p>
                  </a:txBody>
                  <a:tcPr/>
                </a:tc>
                <a:tc>
                  <a:txBody>
                    <a:bodyPr/>
                    <a:lstStyle/>
                    <a:p>
                      <a:r>
                        <a:rPr lang="en-US" sz="1200" dirty="0" smtClean="0"/>
                        <a:t>State</a:t>
                      </a:r>
                    </a:p>
                  </a:txBody>
                  <a:tcPr/>
                </a:tc>
                <a:tc>
                  <a:txBody>
                    <a:bodyPr/>
                    <a:lstStyle/>
                    <a:p>
                      <a:r>
                        <a:rPr lang="en-US" sz="1200" i="0" dirty="0" smtClean="0"/>
                        <a:t>Represents a </a:t>
                      </a:r>
                      <a:r>
                        <a:rPr lang="en-US" sz="1200" i="0" dirty="0" smtClean="0">
                          <a:solidFill>
                            <a:srgbClr val="FF0000"/>
                          </a:solidFill>
                        </a:rPr>
                        <a:t>mode or operation</a:t>
                      </a:r>
                      <a:r>
                        <a:rPr lang="en-US" sz="1200" i="0" baseline="0" dirty="0" smtClean="0">
                          <a:solidFill>
                            <a:srgbClr val="FF0000"/>
                          </a:solidFill>
                        </a:rPr>
                        <a:t> or the abstraction </a:t>
                      </a:r>
                      <a:r>
                        <a:rPr lang="en-US" sz="1200" i="0" baseline="0" dirty="0" smtClean="0"/>
                        <a:t>of condition for that object being described by the state chart</a:t>
                      </a:r>
                      <a:endParaRPr lang="en-US" sz="1200" i="0" dirty="0"/>
                    </a:p>
                  </a:txBody>
                  <a:tcPr/>
                </a:tc>
                <a:tc>
                  <a:txBody>
                    <a:bodyPr/>
                    <a:lstStyle/>
                    <a:p>
                      <a:r>
                        <a:rPr lang="en-US" sz="1200" dirty="0" smtClean="0"/>
                        <a:t>Use a Mealy</a:t>
                      </a:r>
                      <a:r>
                        <a:rPr lang="en-US" sz="1200" baseline="0" dirty="0" smtClean="0"/>
                        <a:t> or a Moore approach to identify the states of an object, but don’t mix the two in a single state chart.  Also, use high-level states to represent complex modes of operation or conditions.</a:t>
                      </a:r>
                      <a:endParaRPr lang="en-US" sz="1200" dirty="0"/>
                    </a:p>
                  </a:txBody>
                  <a:tcPr/>
                </a:tc>
              </a:tr>
              <a:tr h="582566">
                <a:tc>
                  <a:txBody>
                    <a:bodyPr/>
                    <a:lstStyle/>
                    <a:p>
                      <a:endParaRPr lang="en-US" sz="1200" dirty="0"/>
                    </a:p>
                  </a:txBody>
                  <a:tcPr/>
                </a:tc>
                <a:tc>
                  <a:txBody>
                    <a:bodyPr/>
                    <a:lstStyle/>
                    <a:p>
                      <a:r>
                        <a:rPr lang="en-US" sz="1200" dirty="0" smtClean="0"/>
                        <a:t>Transition</a:t>
                      </a:r>
                      <a:endParaRPr lang="en-US" sz="1200" dirty="0"/>
                    </a:p>
                  </a:txBody>
                  <a:tcPr/>
                </a:tc>
                <a:tc>
                  <a:txBody>
                    <a:bodyPr/>
                    <a:lstStyle/>
                    <a:p>
                      <a:pPr marL="0" indent="0">
                        <a:buFont typeface="Arial" panose="020B0604020202020204" pitchFamily="34" charset="0"/>
                        <a:buNone/>
                      </a:pPr>
                      <a:r>
                        <a:rPr lang="en-US" sz="1200" dirty="0" smtClean="0"/>
                        <a:t>A transition represent</a:t>
                      </a:r>
                      <a:r>
                        <a:rPr lang="en-US" sz="1200" baseline="0" dirty="0" smtClean="0"/>
                        <a:t> a way in which an </a:t>
                      </a:r>
                      <a:r>
                        <a:rPr lang="en-US" sz="1200" baseline="0" dirty="0" smtClean="0">
                          <a:solidFill>
                            <a:srgbClr val="FF0000"/>
                          </a:solidFill>
                        </a:rPr>
                        <a:t>object can move or change from one state to another.  </a:t>
                      </a:r>
                      <a:r>
                        <a:rPr lang="en-US" sz="1200" baseline="0" dirty="0" smtClean="0"/>
                        <a:t>A transition can include a </a:t>
                      </a:r>
                      <a:r>
                        <a:rPr lang="en-US" sz="1200" b="1" baseline="0" dirty="0" smtClean="0"/>
                        <a:t>Guard, Trigger, and Action</a:t>
                      </a:r>
                      <a:r>
                        <a:rPr lang="en-US" sz="1200" baseline="0" dirty="0" smtClean="0"/>
                        <a:t>.  </a:t>
                      </a:r>
                    </a:p>
                    <a:p>
                      <a:pPr marL="171450" indent="-171450">
                        <a:buFont typeface="Arial" panose="020B0604020202020204" pitchFamily="34" charset="0"/>
                        <a:buChar char="•"/>
                      </a:pPr>
                      <a:r>
                        <a:rPr lang="en-US" sz="1200" baseline="0" dirty="0" smtClean="0"/>
                        <a:t>The Guard </a:t>
                      </a:r>
                      <a:r>
                        <a:rPr lang="en-US" sz="1200" baseline="0" dirty="0" smtClean="0">
                          <a:solidFill>
                            <a:srgbClr val="FF0000"/>
                          </a:solidFill>
                        </a:rPr>
                        <a:t>is a bool condition</a:t>
                      </a:r>
                      <a:r>
                        <a:rPr lang="en-US" sz="1200" baseline="0" dirty="0" smtClean="0"/>
                        <a:t>, that if true, enables the transition.  </a:t>
                      </a:r>
                    </a:p>
                    <a:p>
                      <a:pPr marL="171450" indent="-171450">
                        <a:buFont typeface="Arial" panose="020B0604020202020204" pitchFamily="34" charset="0"/>
                        <a:buChar char="•"/>
                      </a:pPr>
                      <a:r>
                        <a:rPr lang="en-US" sz="1200" baseline="0" dirty="0" smtClean="0"/>
                        <a:t>The Trigger is </a:t>
                      </a:r>
                      <a:r>
                        <a:rPr lang="en-US" sz="1200" baseline="0" dirty="0" smtClean="0">
                          <a:solidFill>
                            <a:srgbClr val="FF0000"/>
                          </a:solidFill>
                        </a:rPr>
                        <a:t>an event </a:t>
                      </a:r>
                      <a:r>
                        <a:rPr lang="en-US" sz="1200" baseline="0" dirty="0" smtClean="0"/>
                        <a:t>that represent when the transition will be take.</a:t>
                      </a:r>
                    </a:p>
                    <a:p>
                      <a:pPr marL="171450" indent="-171450">
                        <a:buFont typeface="Arial" panose="020B0604020202020204" pitchFamily="34" charset="0"/>
                        <a:buChar char="•"/>
                      </a:pPr>
                      <a:r>
                        <a:rPr lang="en-US" sz="1200" baseline="0" dirty="0" smtClean="0"/>
                        <a:t>The action </a:t>
                      </a:r>
                      <a:r>
                        <a:rPr lang="en-US" sz="1200" baseline="0" dirty="0" smtClean="0">
                          <a:solidFill>
                            <a:srgbClr val="FF0000"/>
                          </a:solidFill>
                        </a:rPr>
                        <a:t>is something that take place during the transition.</a:t>
                      </a:r>
                    </a:p>
                    <a:p>
                      <a:endParaRPr lang="en-US" sz="1200" baseline="0" dirty="0" smtClean="0"/>
                    </a:p>
                    <a:p>
                      <a:r>
                        <a:rPr lang="en-US" sz="1200" b="1" baseline="0" dirty="0" smtClean="0"/>
                        <a:t>A transition, once started, cannot be interrupted</a:t>
                      </a:r>
                      <a:endParaRPr lang="en-US" sz="1200" b="1" dirty="0"/>
                    </a:p>
                  </a:txBody>
                  <a:tcPr/>
                </a:tc>
                <a:tc>
                  <a:txBody>
                    <a:bodyPr/>
                    <a:lstStyle/>
                    <a:p>
                      <a:r>
                        <a:rPr lang="en-US" sz="1200" dirty="0" smtClean="0"/>
                        <a:t>Try</a:t>
                      </a:r>
                      <a:r>
                        <a:rPr lang="en-US" sz="1200" baseline="0" dirty="0" smtClean="0"/>
                        <a:t> to ensure that the guards and triggers leaving a state are mutually exclusive.</a:t>
                      </a:r>
                    </a:p>
                    <a:p>
                      <a:endParaRPr lang="en-US" sz="1200" baseline="0" dirty="0" smtClean="0"/>
                    </a:p>
                    <a:p>
                      <a:r>
                        <a:rPr lang="en-US" sz="1200" baseline="0" dirty="0" smtClean="0"/>
                        <a:t>If transition has an action, make sure it is one that </a:t>
                      </a:r>
                      <a:r>
                        <a:rPr lang="en-US" sz="1200" baseline="0" dirty="0" smtClean="0">
                          <a:solidFill>
                            <a:srgbClr val="FF0000"/>
                          </a:solidFill>
                        </a:rPr>
                        <a:t>should not be interrupted </a:t>
                      </a:r>
                      <a:r>
                        <a:rPr lang="en-US" sz="1200" baseline="0" dirty="0" smtClean="0"/>
                        <a:t>and will always complete.</a:t>
                      </a:r>
                    </a:p>
                    <a:p>
                      <a:endParaRPr lang="en-US" sz="1200" baseline="0" dirty="0" smtClean="0"/>
                    </a:p>
                    <a:p>
                      <a:r>
                        <a:rPr lang="en-US" sz="1200" baseline="0" dirty="0" smtClean="0"/>
                        <a:t>In transition actions should be simple and atomic. </a:t>
                      </a:r>
                      <a:endParaRPr lang="en-US" sz="1200" dirty="0"/>
                    </a:p>
                  </a:txBody>
                  <a:tcPr/>
                </a:tc>
              </a:tr>
            </a:tbl>
          </a:graphicData>
        </a:graphic>
      </p:graphicFrame>
      <p:sp>
        <p:nvSpPr>
          <p:cNvPr id="16" name="Oval 15"/>
          <p:cNvSpPr/>
          <p:nvPr/>
        </p:nvSpPr>
        <p:spPr>
          <a:xfrm>
            <a:off x="740031" y="1716199"/>
            <a:ext cx="168966" cy="168965"/>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536279" y="2863117"/>
            <a:ext cx="745435" cy="3499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83615" y="2922686"/>
            <a:ext cx="450764" cy="230832"/>
          </a:xfrm>
          <a:prstGeom prst="rect">
            <a:avLst/>
          </a:prstGeom>
          <a:noFill/>
        </p:spPr>
        <p:txBody>
          <a:bodyPr wrap="none" rtlCol="0">
            <a:spAutoFit/>
          </a:bodyPr>
          <a:lstStyle/>
          <a:p>
            <a:r>
              <a:rPr lang="en-US" sz="900" dirty="0" smtClean="0"/>
              <a:t>name</a:t>
            </a:r>
            <a:endParaRPr lang="en-US" sz="900" dirty="0"/>
          </a:p>
        </p:txBody>
      </p:sp>
      <p:cxnSp>
        <p:nvCxnSpPr>
          <p:cNvPr id="19" name="Straight Connector 18"/>
          <p:cNvCxnSpPr>
            <a:stCxn id="23" idx="3"/>
          </p:cNvCxnSpPr>
          <p:nvPr/>
        </p:nvCxnSpPr>
        <p:spPr>
          <a:xfrm>
            <a:off x="485322" y="4321907"/>
            <a:ext cx="869299"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21546" y="3967250"/>
            <a:ext cx="970137" cy="369332"/>
          </a:xfrm>
          <a:prstGeom prst="rect">
            <a:avLst/>
          </a:prstGeom>
          <a:noFill/>
        </p:spPr>
        <p:txBody>
          <a:bodyPr wrap="none" rtlCol="0">
            <a:spAutoFit/>
          </a:bodyPr>
          <a:lstStyle/>
          <a:p>
            <a:pPr algn="ctr"/>
            <a:r>
              <a:rPr lang="en-US" sz="900" dirty="0" smtClean="0"/>
              <a:t>[Guard] Trigger /</a:t>
            </a:r>
          </a:p>
          <a:p>
            <a:pPr algn="ctr"/>
            <a:r>
              <a:rPr lang="en-US" sz="900" dirty="0" smtClean="0"/>
              <a:t>Action</a:t>
            </a:r>
            <a:endParaRPr lang="en-US" sz="900" dirty="0"/>
          </a:p>
        </p:txBody>
      </p:sp>
      <p:sp>
        <p:nvSpPr>
          <p:cNvPr id="23" name="Rounded Rectangle 22"/>
          <p:cNvSpPr/>
          <p:nvPr/>
        </p:nvSpPr>
        <p:spPr>
          <a:xfrm>
            <a:off x="167269" y="4223122"/>
            <a:ext cx="318053" cy="1975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1354621" y="4223122"/>
            <a:ext cx="318053" cy="1975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070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82"/>
            <a:ext cx="8229600" cy="545131"/>
          </a:xfrm>
        </p:spPr>
        <p:txBody>
          <a:bodyPr/>
          <a:lstStyle/>
          <a:p>
            <a:r>
              <a:rPr lang="en-US" dirty="0" smtClean="0"/>
              <a:t>State Charts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07322020"/>
              </p:ext>
            </p:extLst>
          </p:nvPr>
        </p:nvGraphicFramePr>
        <p:xfrm>
          <a:off x="0" y="576871"/>
          <a:ext cx="9143999" cy="6259798"/>
        </p:xfrm>
        <a:graphic>
          <a:graphicData uri="http://schemas.openxmlformats.org/drawingml/2006/table">
            <a:tbl>
              <a:tblPr firstRow="1" bandRow="1">
                <a:tableStyleId>{5C22544A-7EE6-4342-B048-85BDC9FD1C3A}</a:tableStyleId>
              </a:tblPr>
              <a:tblGrid>
                <a:gridCol w="1897607"/>
                <a:gridCol w="1397671"/>
                <a:gridCol w="2795343"/>
                <a:gridCol w="3053378"/>
              </a:tblGrid>
              <a:tr h="502755">
                <a:tc>
                  <a:txBody>
                    <a:bodyPr/>
                    <a:lstStyle/>
                    <a:p>
                      <a:endParaRPr lang="en-US" sz="1400" dirty="0"/>
                    </a:p>
                  </a:txBody>
                  <a:tcPr/>
                </a:tc>
                <a:tc>
                  <a:txBody>
                    <a:bodyPr/>
                    <a:lstStyle/>
                    <a:p>
                      <a:endParaRPr lang="en-US"/>
                    </a:p>
                  </a:txBody>
                  <a:tcPr/>
                </a:tc>
                <a:tc>
                  <a:txBody>
                    <a:bodyPr/>
                    <a:lstStyle/>
                    <a:p>
                      <a:endParaRPr lang="en-US" sz="1400" dirty="0"/>
                    </a:p>
                  </a:txBody>
                  <a:tcPr/>
                </a:tc>
                <a:tc>
                  <a:txBody>
                    <a:bodyPr/>
                    <a:lstStyle/>
                    <a:p>
                      <a:endParaRPr lang="en-US" sz="1400" dirty="0"/>
                    </a:p>
                  </a:txBody>
                  <a:tcPr/>
                </a:tc>
              </a:tr>
              <a:tr h="1287913">
                <a:tc>
                  <a:txBody>
                    <a:bodyPr/>
                    <a:lstStyle/>
                    <a:p>
                      <a:endParaRPr lang="en-US" sz="1200" dirty="0"/>
                    </a:p>
                  </a:txBody>
                  <a:tcPr/>
                </a:tc>
                <a:tc>
                  <a:txBody>
                    <a:bodyPr/>
                    <a:lstStyle/>
                    <a:p>
                      <a:r>
                        <a:rPr lang="en-US" sz="1300" dirty="0" smtClean="0">
                          <a:latin typeface="Times New Roman" panose="02020603050405020304" pitchFamily="18" charset="0"/>
                          <a:cs typeface="Times New Roman" panose="02020603050405020304" pitchFamily="18" charset="0"/>
                        </a:rPr>
                        <a:t>Internal Activity</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An object</a:t>
                      </a:r>
                      <a:r>
                        <a:rPr lang="en-US" sz="1300" baseline="0" dirty="0" smtClean="0">
                          <a:latin typeface="Times New Roman" panose="02020603050405020304" pitchFamily="18" charset="0"/>
                          <a:cs typeface="Times New Roman" panose="02020603050405020304" pitchFamily="18" charset="0"/>
                        </a:rPr>
                        <a:t> may perform n</a:t>
                      </a:r>
                      <a:r>
                        <a:rPr lang="en-US" sz="1300" dirty="0" smtClean="0">
                          <a:latin typeface="Times New Roman" panose="02020603050405020304" pitchFamily="18" charset="0"/>
                          <a:cs typeface="Times New Roman" panose="02020603050405020304" pitchFamily="18" charset="0"/>
                        </a:rPr>
                        <a:t>on-trivial</a:t>
                      </a:r>
                      <a:r>
                        <a:rPr lang="en-US" sz="1300" baseline="0" dirty="0" smtClean="0">
                          <a:latin typeface="Times New Roman" panose="02020603050405020304" pitchFamily="18" charset="0"/>
                          <a:cs typeface="Times New Roman" panose="02020603050405020304" pitchFamily="18" charset="0"/>
                        </a:rPr>
                        <a:t> activities while in a state.  These activities can be described </a:t>
                      </a:r>
                      <a:r>
                        <a:rPr lang="en-US" sz="1300" baseline="0" dirty="0" smtClean="0">
                          <a:solidFill>
                            <a:srgbClr val="FF0000"/>
                          </a:solidFill>
                          <a:latin typeface="Times New Roman" panose="02020603050405020304" pitchFamily="18" charset="0"/>
                          <a:cs typeface="Times New Roman" panose="02020603050405020304" pitchFamily="18" charset="0"/>
                        </a:rPr>
                        <a:t>informally in text preceded by a “Do / </a:t>
                      </a:r>
                      <a:r>
                        <a:rPr lang="en-US" sz="1300" baseline="0" dirty="0" smtClean="0">
                          <a:latin typeface="Times New Roman" panose="02020603050405020304" pitchFamily="18" charset="0"/>
                          <a:cs typeface="Times New Roman" panose="02020603050405020304" pitchFamily="18" charset="0"/>
                        </a:rPr>
                        <a:t>“ or by an internal state chart. (See High-level State)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Use activities to represent tasks</a:t>
                      </a:r>
                      <a:r>
                        <a:rPr lang="en-US" sz="1300" baseline="0" dirty="0" smtClean="0">
                          <a:latin typeface="Times New Roman" panose="02020603050405020304" pitchFamily="18" charset="0"/>
                          <a:cs typeface="Times New Roman" panose="02020603050405020304" pitchFamily="18" charset="0"/>
                        </a:rPr>
                        <a:t> that can be interrupted.</a:t>
                      </a:r>
                      <a:endParaRPr lang="en-US" sz="1300" dirty="0">
                        <a:latin typeface="Times New Roman" panose="02020603050405020304" pitchFamily="18" charset="0"/>
                        <a:cs typeface="Times New Roman" panose="02020603050405020304" pitchFamily="18" charset="0"/>
                      </a:endParaRPr>
                    </a:p>
                  </a:txBody>
                  <a:tcPr/>
                </a:tc>
              </a:tr>
              <a:tr h="1131570">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latin typeface="Times New Roman" panose="02020603050405020304" pitchFamily="18" charset="0"/>
                          <a:cs typeface="Times New Roman" panose="02020603050405020304" pitchFamily="18" charset="0"/>
                        </a:rPr>
                        <a:t>High-level</a:t>
                      </a:r>
                      <a:r>
                        <a:rPr lang="en-US" sz="1300" baseline="0" dirty="0" smtClean="0">
                          <a:latin typeface="Times New Roman" panose="02020603050405020304" pitchFamily="18" charset="0"/>
                          <a:cs typeface="Times New Roman" panose="02020603050405020304" pitchFamily="18" charset="0"/>
                        </a:rPr>
                        <a:t> State</a:t>
                      </a:r>
                      <a:endParaRPr lang="en-US" sz="1300" dirty="0" smtClean="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i="0" dirty="0" smtClean="0">
                          <a:latin typeface="Times New Roman" panose="02020603050405020304" pitchFamily="18" charset="0"/>
                          <a:cs typeface="Times New Roman" panose="02020603050405020304" pitchFamily="18" charset="0"/>
                        </a:rPr>
                        <a:t>A</a:t>
                      </a:r>
                      <a:r>
                        <a:rPr lang="en-US" sz="1300" i="0" baseline="0" dirty="0" smtClean="0">
                          <a:latin typeface="Times New Roman" panose="02020603050405020304" pitchFamily="18" charset="0"/>
                          <a:cs typeface="Times New Roman" panose="02020603050405020304" pitchFamily="18" charset="0"/>
                        </a:rPr>
                        <a:t> state can include </a:t>
                      </a:r>
                      <a:r>
                        <a:rPr lang="en-US" sz="1300" i="0" baseline="0" dirty="0" smtClean="0">
                          <a:solidFill>
                            <a:srgbClr val="FF0000"/>
                          </a:solidFill>
                          <a:latin typeface="Times New Roman" panose="02020603050405020304" pitchFamily="18" charset="0"/>
                          <a:cs typeface="Times New Roman" panose="02020603050405020304" pitchFamily="18" charset="0"/>
                        </a:rPr>
                        <a:t>an internal state </a:t>
                      </a:r>
                      <a:r>
                        <a:rPr lang="en-US" sz="1300" i="0" baseline="0" dirty="0" smtClean="0">
                          <a:latin typeface="Times New Roman" panose="02020603050405020304" pitchFamily="18" charset="0"/>
                          <a:cs typeface="Times New Roman" panose="02020603050405020304" pitchFamily="18" charset="0"/>
                        </a:rPr>
                        <a:t>chart that describes the activity an object performs while in a high-level state</a:t>
                      </a:r>
                      <a:endParaRPr lang="en-US" sz="1300" i="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Use</a:t>
                      </a:r>
                      <a:r>
                        <a:rPr lang="en-US" sz="1300" baseline="0" dirty="0" smtClean="0">
                          <a:latin typeface="Times New Roman" panose="02020603050405020304" pitchFamily="18" charset="0"/>
                          <a:cs typeface="Times New Roman" panose="02020603050405020304" pitchFamily="18" charset="0"/>
                        </a:rPr>
                        <a:t> high-level states to describe complex activities when a textual description is too informal.</a:t>
                      </a:r>
                      <a:endParaRPr lang="en-US" sz="1300" dirty="0">
                        <a:latin typeface="Times New Roman" panose="02020603050405020304" pitchFamily="18" charset="0"/>
                        <a:cs typeface="Times New Roman" panose="02020603050405020304" pitchFamily="18" charset="0"/>
                      </a:endParaRPr>
                    </a:p>
                  </a:txBody>
                  <a:tcPr/>
                </a:tc>
              </a:tr>
              <a:tr h="582566">
                <a:tc>
                  <a:txBody>
                    <a:bodyPr/>
                    <a:lstStyle/>
                    <a:p>
                      <a:endParaRPr lang="en-US" sz="1200" dirty="0"/>
                    </a:p>
                  </a:txBody>
                  <a:tcPr/>
                </a:tc>
                <a:tc>
                  <a:txBody>
                    <a:bodyPr/>
                    <a:lstStyle/>
                    <a:p>
                      <a:r>
                        <a:rPr lang="en-US" sz="1300" dirty="0" smtClean="0">
                          <a:latin typeface="Times New Roman" panose="02020603050405020304" pitchFamily="18" charset="0"/>
                          <a:cs typeface="Times New Roman" panose="02020603050405020304" pitchFamily="18" charset="0"/>
                        </a:rPr>
                        <a:t>Internal</a:t>
                      </a:r>
                      <a:r>
                        <a:rPr lang="en-US" sz="1300" baseline="0" dirty="0" smtClean="0">
                          <a:latin typeface="Times New Roman" panose="02020603050405020304" pitchFamily="18" charset="0"/>
                          <a:cs typeface="Times New Roman" panose="02020603050405020304" pitchFamily="18" charset="0"/>
                        </a:rPr>
                        <a:t> Transition</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Internal</a:t>
                      </a:r>
                      <a:r>
                        <a:rPr lang="en-US" sz="1300" baseline="0" dirty="0" smtClean="0">
                          <a:latin typeface="Times New Roman" panose="02020603050405020304" pitchFamily="18" charset="0"/>
                          <a:cs typeface="Times New Roman" panose="02020603050405020304" pitchFamily="18" charset="0"/>
                        </a:rPr>
                        <a:t> transition is just like a regular transition, accept that the object doesn’t change states.  It doesn’t leave and re-enter the state in which it is defined</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Use internal</a:t>
                      </a:r>
                      <a:r>
                        <a:rPr lang="en-US" sz="1300" baseline="0" dirty="0" smtClean="0">
                          <a:latin typeface="Times New Roman" panose="02020603050405020304" pitchFamily="18" charset="0"/>
                          <a:cs typeface="Times New Roman" panose="02020603050405020304" pitchFamily="18" charset="0"/>
                        </a:rPr>
                        <a:t> transitions to describe simple actions that a object may perform while in a state.</a:t>
                      </a:r>
                      <a:endParaRPr lang="en-US" sz="1300" dirty="0">
                        <a:latin typeface="Times New Roman" panose="02020603050405020304" pitchFamily="18" charset="0"/>
                        <a:cs typeface="Times New Roman" panose="02020603050405020304" pitchFamily="18" charset="0"/>
                      </a:endParaRPr>
                    </a:p>
                  </a:txBody>
                  <a:tcPr/>
                </a:tc>
              </a:tr>
              <a:tr h="582566">
                <a:tc>
                  <a:txBody>
                    <a:bodyPr/>
                    <a:lstStyle/>
                    <a:p>
                      <a:endParaRPr lang="en-US" sz="1200" dirty="0"/>
                    </a:p>
                  </a:txBody>
                  <a:tcPr/>
                </a:tc>
                <a:tc>
                  <a:txBody>
                    <a:bodyPr/>
                    <a:lstStyle/>
                    <a:p>
                      <a:r>
                        <a:rPr lang="en-US" sz="1300" dirty="0" smtClean="0">
                          <a:latin typeface="Times New Roman" panose="02020603050405020304" pitchFamily="18" charset="0"/>
                          <a:cs typeface="Times New Roman" panose="02020603050405020304" pitchFamily="18" charset="0"/>
                        </a:rPr>
                        <a:t>Entry Transition</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This</a:t>
                      </a:r>
                      <a:r>
                        <a:rPr lang="en-US" sz="1300" baseline="0" dirty="0" smtClean="0">
                          <a:latin typeface="Times New Roman" panose="02020603050405020304" pitchFamily="18" charset="0"/>
                          <a:cs typeface="Times New Roman" panose="02020603050405020304" pitchFamily="18" charset="0"/>
                        </a:rPr>
                        <a:t> represents an </a:t>
                      </a:r>
                      <a:r>
                        <a:rPr lang="en-US" sz="1300" baseline="0" dirty="0" smtClean="0">
                          <a:solidFill>
                            <a:srgbClr val="FF0000"/>
                          </a:solidFill>
                          <a:latin typeface="Times New Roman" panose="02020603050405020304" pitchFamily="18" charset="0"/>
                          <a:cs typeface="Times New Roman" panose="02020603050405020304" pitchFamily="18" charset="0"/>
                        </a:rPr>
                        <a:t>internal transition </a:t>
                      </a:r>
                      <a:r>
                        <a:rPr lang="en-US" sz="1300" baseline="0" dirty="0" smtClean="0">
                          <a:latin typeface="Times New Roman" panose="02020603050405020304" pitchFamily="18" charset="0"/>
                          <a:cs typeface="Times New Roman" panose="02020603050405020304" pitchFamily="18" charset="0"/>
                        </a:rPr>
                        <a:t>which is fired (taken) as an object </a:t>
                      </a:r>
                      <a:r>
                        <a:rPr lang="en-US" sz="1300" baseline="0" dirty="0" smtClean="0">
                          <a:solidFill>
                            <a:srgbClr val="FF0000"/>
                          </a:solidFill>
                          <a:latin typeface="Times New Roman" panose="02020603050405020304" pitchFamily="18" charset="0"/>
                          <a:cs typeface="Times New Roman" panose="02020603050405020304" pitchFamily="18" charset="0"/>
                        </a:rPr>
                        <a:t>enters a state</a:t>
                      </a:r>
                      <a:endParaRPr lang="en-US" sz="13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latin typeface="Times New Roman" panose="02020603050405020304" pitchFamily="18" charset="0"/>
                          <a:cs typeface="Times New Roman" panose="02020603050405020304" pitchFamily="18" charset="0"/>
                        </a:rPr>
                        <a:t>Use entry </a:t>
                      </a:r>
                      <a:r>
                        <a:rPr lang="en-US" sz="1300" baseline="0" dirty="0" smtClean="0">
                          <a:latin typeface="Times New Roman" panose="02020603050405020304" pitchFamily="18" charset="0"/>
                          <a:cs typeface="Times New Roman" panose="02020603050405020304" pitchFamily="18" charset="0"/>
                        </a:rPr>
                        <a:t>transitions to describe actions that an object must perform while entering a state</a:t>
                      </a:r>
                      <a:endParaRPr lang="en-US" sz="1300" dirty="0" smtClean="0">
                        <a:latin typeface="Times New Roman" panose="02020603050405020304" pitchFamily="18" charset="0"/>
                        <a:cs typeface="Times New Roman" panose="02020603050405020304" pitchFamily="18" charset="0"/>
                      </a:endParaRPr>
                    </a:p>
                  </a:txBody>
                  <a:tcPr/>
                </a:tc>
              </a:tr>
              <a:tr h="582566">
                <a:tc>
                  <a:txBody>
                    <a:bodyPr/>
                    <a:lstStyle/>
                    <a:p>
                      <a:endParaRPr lang="en-US" sz="1200" dirty="0"/>
                    </a:p>
                  </a:txBody>
                  <a:tcPr/>
                </a:tc>
                <a:tc>
                  <a:txBody>
                    <a:bodyPr/>
                    <a:lstStyle/>
                    <a:p>
                      <a:r>
                        <a:rPr lang="en-US" sz="1300" dirty="0" smtClean="0">
                          <a:latin typeface="Times New Roman" panose="02020603050405020304" pitchFamily="18" charset="0"/>
                          <a:cs typeface="Times New Roman" panose="02020603050405020304" pitchFamily="18" charset="0"/>
                        </a:rPr>
                        <a:t>Exit Transition</a:t>
                      </a:r>
                      <a:endParaRPr lang="en-US" sz="13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latin typeface="Times New Roman" panose="02020603050405020304" pitchFamily="18" charset="0"/>
                          <a:cs typeface="Times New Roman" panose="02020603050405020304" pitchFamily="18" charset="0"/>
                        </a:rPr>
                        <a:t>This</a:t>
                      </a:r>
                      <a:r>
                        <a:rPr lang="en-US" sz="1300" baseline="0" dirty="0" smtClean="0">
                          <a:latin typeface="Times New Roman" panose="02020603050405020304" pitchFamily="18" charset="0"/>
                          <a:cs typeface="Times New Roman" panose="02020603050405020304" pitchFamily="18" charset="0"/>
                        </a:rPr>
                        <a:t> represents an </a:t>
                      </a:r>
                      <a:r>
                        <a:rPr lang="en-US" sz="1300" baseline="0" dirty="0" smtClean="0">
                          <a:solidFill>
                            <a:srgbClr val="FF0000"/>
                          </a:solidFill>
                          <a:latin typeface="Times New Roman" panose="02020603050405020304" pitchFamily="18" charset="0"/>
                          <a:cs typeface="Times New Roman" panose="02020603050405020304" pitchFamily="18" charset="0"/>
                        </a:rPr>
                        <a:t>internal transition </a:t>
                      </a:r>
                      <a:r>
                        <a:rPr lang="en-US" sz="1300" baseline="0" dirty="0" smtClean="0">
                          <a:latin typeface="Times New Roman" panose="02020603050405020304" pitchFamily="18" charset="0"/>
                          <a:cs typeface="Times New Roman" panose="02020603050405020304" pitchFamily="18" charset="0"/>
                        </a:rPr>
                        <a:t>which is fired (taken) as an object </a:t>
                      </a:r>
                      <a:r>
                        <a:rPr lang="en-US" sz="1300" baseline="0" dirty="0" smtClean="0">
                          <a:solidFill>
                            <a:srgbClr val="FF0000"/>
                          </a:solidFill>
                          <a:latin typeface="Times New Roman" panose="02020603050405020304" pitchFamily="18" charset="0"/>
                          <a:cs typeface="Times New Roman" panose="02020603050405020304" pitchFamily="18" charset="0"/>
                        </a:rPr>
                        <a:t>leave a state</a:t>
                      </a:r>
                      <a:endParaRPr lang="en-US" sz="1300" dirty="0" smtClean="0">
                        <a:solidFill>
                          <a:srgbClr val="FF0000"/>
                        </a:solidFill>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latin typeface="Times New Roman" panose="02020603050405020304" pitchFamily="18" charset="0"/>
                          <a:cs typeface="Times New Roman" panose="02020603050405020304" pitchFamily="18" charset="0"/>
                        </a:rPr>
                        <a:t>Use exit </a:t>
                      </a:r>
                      <a:r>
                        <a:rPr lang="en-US" sz="1300" baseline="0" dirty="0" smtClean="0">
                          <a:latin typeface="Times New Roman" panose="02020603050405020304" pitchFamily="18" charset="0"/>
                          <a:cs typeface="Times New Roman" panose="02020603050405020304" pitchFamily="18" charset="0"/>
                        </a:rPr>
                        <a:t>transitions to describe actions that an object must perform before leaving a state</a:t>
                      </a:r>
                      <a:endParaRPr lang="en-US" sz="1300" dirty="0" smtClean="0">
                        <a:latin typeface="Times New Roman" panose="02020603050405020304" pitchFamily="18" charset="0"/>
                        <a:cs typeface="Times New Roman" panose="02020603050405020304" pitchFamily="18" charset="0"/>
                      </a:endParaRPr>
                    </a:p>
                  </a:txBody>
                  <a:tcPr/>
                </a:tc>
              </a:tr>
              <a:tr h="582566">
                <a:tc>
                  <a:txBody>
                    <a:bodyPr/>
                    <a:lstStyle/>
                    <a:p>
                      <a:endParaRPr lang="en-US" sz="1200" dirty="0"/>
                    </a:p>
                  </a:txBody>
                  <a:tcPr/>
                </a:tc>
                <a:tc>
                  <a:txBody>
                    <a:bodyPr/>
                    <a:lstStyle/>
                    <a:p>
                      <a:r>
                        <a:rPr lang="en-US" sz="1300" dirty="0" smtClean="0">
                          <a:latin typeface="Times New Roman" panose="02020603050405020304" pitchFamily="18" charset="0"/>
                          <a:cs typeface="Times New Roman" panose="02020603050405020304" pitchFamily="18" charset="0"/>
                        </a:rPr>
                        <a:t>Final State</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This state represents</a:t>
                      </a:r>
                      <a:r>
                        <a:rPr lang="en-US" sz="1300" baseline="0" dirty="0" smtClean="0">
                          <a:latin typeface="Times New Roman" panose="02020603050405020304" pitchFamily="18" charset="0"/>
                          <a:cs typeface="Times New Roman" panose="02020603050405020304" pitchFamily="18" charset="0"/>
                        </a:rPr>
                        <a:t> the “nothingness” of when an object ceasing to exit</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smtClean="0">
                          <a:latin typeface="Times New Roman" panose="02020603050405020304" pitchFamily="18" charset="0"/>
                          <a:cs typeface="Times New Roman" panose="02020603050405020304" pitchFamily="18" charset="0"/>
                        </a:rPr>
                        <a:t>If</a:t>
                      </a:r>
                      <a:r>
                        <a:rPr lang="en-US" sz="1300" baseline="0" dirty="0" smtClean="0">
                          <a:latin typeface="Times New Roman" panose="02020603050405020304" pitchFamily="18" charset="0"/>
                          <a:cs typeface="Times New Roman" panose="02020603050405020304" pitchFamily="18" charset="0"/>
                        </a:rPr>
                        <a:t> an object can die (cease to exist), show at least one final state</a:t>
                      </a:r>
                      <a:r>
                        <a:rPr lang="en-US" sz="1300" baseline="0" dirty="0" smtClean="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txBody>
                  <a:tcPr/>
                </a:tc>
              </a:tr>
            </a:tbl>
          </a:graphicData>
        </a:graphic>
      </p:graphicFrame>
      <p:grpSp>
        <p:nvGrpSpPr>
          <p:cNvPr id="3" name="Group 36"/>
          <p:cNvGrpSpPr/>
          <p:nvPr/>
        </p:nvGrpSpPr>
        <p:grpSpPr>
          <a:xfrm>
            <a:off x="784914" y="6335074"/>
            <a:ext cx="228600" cy="228600"/>
            <a:chOff x="542925" y="451373"/>
            <a:chExt cx="228600" cy="228600"/>
          </a:xfrm>
        </p:grpSpPr>
        <p:sp>
          <p:nvSpPr>
            <p:cNvPr id="35" name="Oval 34"/>
            <p:cNvSpPr/>
            <p:nvPr/>
          </p:nvSpPr>
          <p:spPr>
            <a:xfrm>
              <a:off x="571500" y="479948"/>
              <a:ext cx="168966" cy="168965"/>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542925" y="451373"/>
              <a:ext cx="228600" cy="22860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ounded Rectangle 26"/>
          <p:cNvSpPr/>
          <p:nvPr/>
        </p:nvSpPr>
        <p:spPr>
          <a:xfrm>
            <a:off x="244789" y="2487571"/>
            <a:ext cx="1442436" cy="855345"/>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a:stCxn id="29" idx="3"/>
          </p:cNvCxnSpPr>
          <p:nvPr/>
        </p:nvCxnSpPr>
        <p:spPr>
          <a:xfrm>
            <a:off x="698166" y="2738756"/>
            <a:ext cx="450764"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380113" y="2639971"/>
            <a:ext cx="318053" cy="1975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1148930" y="2639971"/>
            <a:ext cx="318053" cy="1975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2"/>
            <a:endCxn id="32" idx="0"/>
          </p:cNvCxnSpPr>
          <p:nvPr/>
        </p:nvCxnSpPr>
        <p:spPr>
          <a:xfrm>
            <a:off x="1307957" y="2837540"/>
            <a:ext cx="0" cy="192956"/>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1148930" y="3030496"/>
            <a:ext cx="318053" cy="1975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252881" y="1167389"/>
            <a:ext cx="1442436" cy="1047750"/>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262406" y="1249423"/>
            <a:ext cx="1414705" cy="369332"/>
          </a:xfrm>
          <a:prstGeom prst="rect">
            <a:avLst/>
          </a:prstGeom>
          <a:noFill/>
        </p:spPr>
        <p:txBody>
          <a:bodyPr wrap="square" rtlCol="0">
            <a:spAutoFit/>
          </a:bodyPr>
          <a:lstStyle/>
          <a:p>
            <a:r>
              <a:rPr lang="en-US" sz="900" dirty="0" smtClean="0"/>
              <a:t>Do / (description of activity)</a:t>
            </a:r>
            <a:endParaRPr lang="en-US" sz="900" dirty="0"/>
          </a:p>
        </p:txBody>
      </p:sp>
      <p:sp>
        <p:nvSpPr>
          <p:cNvPr id="37" name="Rounded Rectangle 36"/>
          <p:cNvSpPr/>
          <p:nvPr/>
        </p:nvSpPr>
        <p:spPr>
          <a:xfrm>
            <a:off x="234675" y="3698301"/>
            <a:ext cx="1442436" cy="421585"/>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244200" y="3726876"/>
            <a:ext cx="1414705" cy="230832"/>
          </a:xfrm>
          <a:prstGeom prst="rect">
            <a:avLst/>
          </a:prstGeom>
          <a:noFill/>
        </p:spPr>
        <p:txBody>
          <a:bodyPr wrap="square" rtlCol="0">
            <a:spAutoFit/>
          </a:bodyPr>
          <a:lstStyle/>
          <a:p>
            <a:r>
              <a:rPr lang="en-US" sz="900" dirty="0" smtClean="0"/>
              <a:t>[Guard] </a:t>
            </a:r>
            <a:r>
              <a:rPr lang="en-US" sz="900" dirty="0" err="1" smtClean="0"/>
              <a:t>Tigger</a:t>
            </a:r>
            <a:r>
              <a:rPr lang="en-US" sz="900" dirty="0" smtClean="0"/>
              <a:t> / Action</a:t>
            </a:r>
            <a:endParaRPr lang="en-US" sz="900" dirty="0"/>
          </a:p>
        </p:txBody>
      </p:sp>
      <p:sp>
        <p:nvSpPr>
          <p:cNvPr id="42" name="Rounded Rectangle 41"/>
          <p:cNvSpPr/>
          <p:nvPr/>
        </p:nvSpPr>
        <p:spPr>
          <a:xfrm>
            <a:off x="216469" y="4664827"/>
            <a:ext cx="1442436" cy="421585"/>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25994" y="4693402"/>
            <a:ext cx="1414705" cy="230832"/>
          </a:xfrm>
          <a:prstGeom prst="rect">
            <a:avLst/>
          </a:prstGeom>
          <a:noFill/>
        </p:spPr>
        <p:txBody>
          <a:bodyPr wrap="square" rtlCol="0">
            <a:spAutoFit/>
          </a:bodyPr>
          <a:lstStyle/>
          <a:p>
            <a:r>
              <a:rPr lang="en-US" sz="900" dirty="0" smtClean="0"/>
              <a:t>Entry / Action</a:t>
            </a:r>
            <a:endParaRPr lang="en-US" sz="900" dirty="0"/>
          </a:p>
        </p:txBody>
      </p:sp>
      <p:sp>
        <p:nvSpPr>
          <p:cNvPr id="44" name="Rounded Rectangle 43"/>
          <p:cNvSpPr/>
          <p:nvPr/>
        </p:nvSpPr>
        <p:spPr>
          <a:xfrm>
            <a:off x="198263" y="5376651"/>
            <a:ext cx="1442436" cy="421585"/>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16469" y="5425266"/>
            <a:ext cx="1414705" cy="230832"/>
          </a:xfrm>
          <a:prstGeom prst="rect">
            <a:avLst/>
          </a:prstGeom>
          <a:noFill/>
        </p:spPr>
        <p:txBody>
          <a:bodyPr wrap="square" rtlCol="0">
            <a:spAutoFit/>
          </a:bodyPr>
          <a:lstStyle/>
          <a:p>
            <a:r>
              <a:rPr lang="en-US" sz="900" dirty="0" smtClean="0"/>
              <a:t>Exit / Action</a:t>
            </a:r>
            <a:endParaRPr lang="en-US" sz="900" dirty="0"/>
          </a:p>
        </p:txBody>
      </p:sp>
    </p:spTree>
    <p:extLst>
      <p:ext uri="{BB962C8B-B14F-4D97-AF65-F5344CB8AC3E}">
        <p14:creationId xmlns:p14="http://schemas.microsoft.com/office/powerpoint/2010/main" val="155707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UML Best Practices for Analysis</a:t>
            </a:r>
            <a:endParaRPr lang="en-US" dirty="0"/>
          </a:p>
        </p:txBody>
      </p:sp>
      <p:sp>
        <p:nvSpPr>
          <p:cNvPr id="5" name="Content Placeholder 4"/>
          <p:cNvSpPr>
            <a:spLocks noGrp="1"/>
          </p:cNvSpPr>
          <p:nvPr>
            <p:ph sz="half" idx="1"/>
          </p:nvPr>
        </p:nvSpPr>
        <p:spPr>
          <a:xfrm>
            <a:off x="457200" y="1062507"/>
            <a:ext cx="4038600" cy="5299655"/>
          </a:xfrm>
        </p:spPr>
        <p:txBody>
          <a:bodyPr>
            <a:normAutofit fontScale="70000" lnSpcReduction="20000"/>
          </a:bodyPr>
          <a:lstStyle/>
          <a:p>
            <a:r>
              <a:rPr lang="en-US" dirty="0" smtClean="0"/>
              <a:t>Keep an “Analysis” perspective</a:t>
            </a:r>
          </a:p>
          <a:p>
            <a:pPr lvl="1"/>
            <a:r>
              <a:rPr lang="en-US" dirty="0" smtClean="0"/>
              <a:t>Model the “real-world” problem or at least the world as the stakeholders with like it to be. </a:t>
            </a:r>
          </a:p>
          <a:p>
            <a:pPr lvl="1"/>
            <a:r>
              <a:rPr lang="en-US" dirty="0" smtClean="0"/>
              <a:t>Don’t try to model software components at this point.</a:t>
            </a:r>
          </a:p>
          <a:p>
            <a:r>
              <a:rPr lang="en-US" dirty="0" smtClean="0"/>
              <a:t>Let your model help drive your exploration process</a:t>
            </a:r>
          </a:p>
          <a:p>
            <a:pPr lvl="1"/>
            <a:r>
              <a:rPr lang="en-US" dirty="0" smtClean="0"/>
              <a:t>As discover something, like an actor, use case, association, etc., capture it in your model (in an appropriate diagram)</a:t>
            </a:r>
          </a:p>
          <a:p>
            <a:pPr lvl="1"/>
            <a:r>
              <a:rPr lang="en-US" dirty="0" smtClean="0"/>
              <a:t>Then, let the “incompleteness” of the diagram trigger questions and drive further exploration.</a:t>
            </a:r>
          </a:p>
          <a:p>
            <a:pPr lvl="1"/>
            <a:r>
              <a:rPr lang="en-US" dirty="0" smtClean="0"/>
              <a:t>For example, if you discover “B is a subpart of A”, then ask “how many </a:t>
            </a:r>
            <a:r>
              <a:rPr lang="en-US" i="1" dirty="0" smtClean="0"/>
              <a:t>B</a:t>
            </a:r>
            <a:r>
              <a:rPr lang="en-US" dirty="0" smtClean="0"/>
              <a:t> objects can a single </a:t>
            </a:r>
            <a:r>
              <a:rPr lang="en-US" i="1" dirty="0" smtClean="0"/>
              <a:t>A</a:t>
            </a:r>
            <a:r>
              <a:rPr lang="en-US" dirty="0" smtClean="0"/>
              <a:t> object contain?” or “Can a </a:t>
            </a:r>
            <a:r>
              <a:rPr lang="en-US" i="1" dirty="0" smtClean="0"/>
              <a:t>B</a:t>
            </a:r>
            <a:r>
              <a:rPr lang="en-US" dirty="0" smtClean="0"/>
              <a:t> object be part of more than one </a:t>
            </a:r>
            <a:r>
              <a:rPr lang="en-US" i="1" dirty="0" smtClean="0"/>
              <a:t>A</a:t>
            </a:r>
            <a:r>
              <a:rPr lang="en-US" dirty="0" smtClean="0"/>
              <a:t> object.</a:t>
            </a:r>
          </a:p>
        </p:txBody>
      </p:sp>
      <p:sp>
        <p:nvSpPr>
          <p:cNvPr id="6" name="Content Placeholder 5"/>
          <p:cNvSpPr>
            <a:spLocks noGrp="1"/>
          </p:cNvSpPr>
          <p:nvPr>
            <p:ph sz="half" idx="2"/>
          </p:nvPr>
        </p:nvSpPr>
        <p:spPr>
          <a:xfrm>
            <a:off x="4648200" y="1062508"/>
            <a:ext cx="4038600" cy="5063656"/>
          </a:xfrm>
        </p:spPr>
        <p:txBody>
          <a:bodyPr>
            <a:normAutofit fontScale="70000" lnSpcReduction="20000"/>
          </a:bodyPr>
          <a:lstStyle/>
          <a:p>
            <a:r>
              <a:rPr lang="en-US" dirty="0" smtClean="0"/>
              <a:t>You entire model is like an “essay” that describes your understanding of the stakeholder’s problem or system</a:t>
            </a:r>
          </a:p>
          <a:p>
            <a:r>
              <a:rPr lang="en-US" dirty="0" smtClean="0"/>
              <a:t>Each diagram is like a paragraph in that essay</a:t>
            </a:r>
          </a:p>
          <a:p>
            <a:pPr lvl="1"/>
            <a:r>
              <a:rPr lang="en-US" dirty="0" smtClean="0"/>
              <a:t>Have each diagram focus on one central idea or a few closely coupled ideas</a:t>
            </a:r>
          </a:p>
          <a:p>
            <a:pPr lvl="1"/>
            <a:r>
              <a:rPr lang="en-US" dirty="0" smtClean="0"/>
              <a:t>Don’t take to say every in one diagram</a:t>
            </a:r>
          </a:p>
          <a:p>
            <a:r>
              <a:rPr lang="en-US" dirty="0" smtClean="0"/>
              <a:t>Use the right kind of diagram (modeling language) to express the key points your are trying to communicate with that diagram</a:t>
            </a:r>
          </a:p>
          <a:p>
            <a:r>
              <a:rPr lang="en-US" dirty="0" smtClean="0"/>
              <a:t>Keep diagram readable</a:t>
            </a:r>
          </a:p>
          <a:p>
            <a:r>
              <a:rPr lang="en-US" dirty="0" smtClean="0"/>
              <a:t>Avoid line crossings</a:t>
            </a:r>
          </a:p>
          <a:p>
            <a:r>
              <a:rPr lang="en-US" dirty="0" smtClean="0"/>
              <a:t>Use color effectively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5246018"/>
              </p:ext>
            </p:extLst>
          </p:nvPr>
        </p:nvGraphicFramePr>
        <p:xfrm>
          <a:off x="0" y="1174259"/>
          <a:ext cx="9143999" cy="4566561"/>
        </p:xfrm>
        <a:graphic>
          <a:graphicData uri="http://schemas.openxmlformats.org/drawingml/2006/table">
            <a:tbl>
              <a:tblPr firstRow="1" bandRow="1">
                <a:tableStyleId>{5C22544A-7EE6-4342-B048-85BDC9FD1C3A}</a:tableStyleId>
              </a:tblPr>
              <a:tblGrid>
                <a:gridCol w="1886856"/>
                <a:gridCol w="1378192"/>
                <a:gridCol w="2636540"/>
                <a:gridCol w="3242411"/>
              </a:tblGrid>
              <a:tr h="573761">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975280">
                <a:tc>
                  <a:txBody>
                    <a:bodyPr/>
                    <a:lstStyle/>
                    <a:p>
                      <a:endParaRPr lang="en-US" sz="1200" dirty="0"/>
                    </a:p>
                  </a:txBody>
                  <a:tcPr/>
                </a:tc>
                <a:tc>
                  <a:txBody>
                    <a:bodyPr/>
                    <a:lstStyle/>
                    <a:p>
                      <a:r>
                        <a:rPr lang="en-US" sz="1200" dirty="0" smtClean="0"/>
                        <a:t>Actor</a:t>
                      </a:r>
                      <a:endParaRPr lang="en-US" sz="1200" dirty="0"/>
                    </a:p>
                  </a:txBody>
                  <a:tcPr/>
                </a:tc>
                <a:tc>
                  <a:txBody>
                    <a:bodyPr/>
                    <a:lstStyle/>
                    <a:p>
                      <a:r>
                        <a:rPr lang="en-US" sz="1200" dirty="0" smtClean="0"/>
                        <a:t>Someone</a:t>
                      </a:r>
                      <a:r>
                        <a:rPr lang="en-US" sz="1200" baseline="0" dirty="0" smtClean="0"/>
                        <a:t> or something outside of the system being built that has a goal with respect to the system.  Formally, it is a set of such people things that all have the same goals.</a:t>
                      </a:r>
                      <a:endParaRPr lang="en-US" sz="1200" dirty="0"/>
                    </a:p>
                  </a:txBody>
                  <a:tcPr/>
                </a:tc>
                <a:tc>
                  <a:txBody>
                    <a:bodyPr/>
                    <a:lstStyle/>
                    <a:p>
                      <a:r>
                        <a:rPr lang="en-US" sz="1200" dirty="0" smtClean="0"/>
                        <a:t>The name should</a:t>
                      </a:r>
                      <a:r>
                        <a:rPr lang="en-US" sz="1200" baseline="0" dirty="0" smtClean="0"/>
                        <a:t> accurately characterize a single instance of the set, e.g. “User”, “Student”, “Customer”, etc.  The name should be a noun or noun phrase.  The first letter of each word should be capitalized.</a:t>
                      </a:r>
                      <a:endParaRPr lang="en-US" sz="1200" dirty="0"/>
                    </a:p>
                  </a:txBody>
                  <a:tcPr/>
                </a:tc>
              </a:tr>
              <a:tr h="975280">
                <a:tc>
                  <a:txBody>
                    <a:bodyPr/>
                    <a:lstStyle/>
                    <a:p>
                      <a:endParaRPr lang="en-US" sz="1200" dirty="0"/>
                    </a:p>
                  </a:txBody>
                  <a:tcPr/>
                </a:tc>
                <a:tc>
                  <a:txBody>
                    <a:bodyPr/>
                    <a:lstStyle/>
                    <a:p>
                      <a:r>
                        <a:rPr lang="en-US" sz="1200" dirty="0" smtClean="0"/>
                        <a:t>Generalization</a:t>
                      </a:r>
                      <a:r>
                        <a:rPr lang="en-US" sz="1200" baseline="0" dirty="0" smtClean="0"/>
                        <a:t>/ Specialization</a:t>
                      </a:r>
                      <a:endParaRPr lang="en-US" sz="1200" dirty="0"/>
                    </a:p>
                  </a:txBody>
                  <a:tcPr/>
                </a:tc>
                <a:tc>
                  <a:txBody>
                    <a:bodyPr/>
                    <a:lstStyle/>
                    <a:p>
                      <a:r>
                        <a:rPr lang="en-US" sz="1200" dirty="0" smtClean="0"/>
                        <a:t>“B is a A”</a:t>
                      </a:r>
                      <a:r>
                        <a:rPr lang="en-US" sz="1200" baseline="0" dirty="0" smtClean="0"/>
                        <a:t>.  Or, more formally, the set of </a:t>
                      </a:r>
                      <a:r>
                        <a:rPr lang="en-US" sz="1200" i="1" baseline="0" dirty="0" smtClean="0"/>
                        <a:t>B</a:t>
                      </a:r>
                      <a:r>
                        <a:rPr lang="en-US" sz="1200" baseline="0" dirty="0" smtClean="0"/>
                        <a:t> is a subset of the set of </a:t>
                      </a:r>
                      <a:r>
                        <a:rPr lang="en-US" sz="1200" i="1" baseline="0" dirty="0" smtClean="0"/>
                        <a:t>A</a:t>
                      </a:r>
                      <a:r>
                        <a:rPr lang="en-US" sz="1200" baseline="0" dirty="0" smtClean="0"/>
                        <a:t>.  Therefore, every person or thing in the set </a:t>
                      </a:r>
                      <a:r>
                        <a:rPr lang="en-US" sz="1200" i="1" baseline="0" dirty="0" smtClean="0"/>
                        <a:t>B</a:t>
                      </a:r>
                      <a:r>
                        <a:rPr lang="en-US" sz="1200" baseline="0" dirty="0" smtClean="0"/>
                        <a:t> is also in the set </a:t>
                      </a:r>
                      <a:r>
                        <a:rPr lang="en-US" sz="1200" i="1" baseline="0" dirty="0" smtClean="0"/>
                        <a:t>A</a:t>
                      </a:r>
                      <a:r>
                        <a:rPr lang="en-US" sz="1200" baseline="0" dirty="0" smtClean="0"/>
                        <a:t>.</a:t>
                      </a:r>
                      <a:endParaRPr lang="en-US" sz="1200" dirty="0"/>
                    </a:p>
                  </a:txBody>
                  <a:tcPr/>
                </a:tc>
                <a:tc>
                  <a:txBody>
                    <a:bodyPr/>
                    <a:lstStyle/>
                    <a:p>
                      <a:r>
                        <a:rPr lang="en-US" sz="1200" dirty="0" smtClean="0"/>
                        <a:t>When drawing</a:t>
                      </a:r>
                      <a:r>
                        <a:rPr lang="en-US" sz="1200" baseline="0" dirty="0" smtClean="0"/>
                        <a:t> lots of generalization/ specialization relationships, it is okay and even preferred to overlap the lines on the triangle end, so it looks like the triangle has a tail that fans outs into many legs.</a:t>
                      </a:r>
                      <a:endParaRPr lang="en-US" sz="1200" dirty="0"/>
                    </a:p>
                  </a:txBody>
                  <a:tcPr/>
                </a:tc>
              </a:tr>
              <a:tr h="975280">
                <a:tc>
                  <a:txBody>
                    <a:bodyPr/>
                    <a:lstStyle/>
                    <a:p>
                      <a:endParaRPr lang="en-US" sz="1200" dirty="0"/>
                    </a:p>
                  </a:txBody>
                  <a:tcPr/>
                </a:tc>
                <a:tc>
                  <a:txBody>
                    <a:bodyPr/>
                    <a:lstStyle/>
                    <a:p>
                      <a:r>
                        <a:rPr lang="en-US" sz="1200" dirty="0" smtClean="0"/>
                        <a:t>Use</a:t>
                      </a:r>
                      <a:r>
                        <a:rPr lang="en-US" sz="1200" baseline="0" dirty="0" smtClean="0"/>
                        <a:t> Case</a:t>
                      </a:r>
                      <a:endParaRPr lang="en-US" sz="1200" dirty="0"/>
                    </a:p>
                  </a:txBody>
                  <a:tcPr/>
                </a:tc>
                <a:tc>
                  <a:txBody>
                    <a:bodyPr/>
                    <a:lstStyle/>
                    <a:p>
                      <a:r>
                        <a:rPr lang="en-US" sz="1200" dirty="0" smtClean="0"/>
                        <a:t>A goal that an actor has with respect</a:t>
                      </a:r>
                      <a:r>
                        <a:rPr lang="en-US" sz="1200" baseline="0" dirty="0" smtClean="0"/>
                        <a:t> to the system.</a:t>
                      </a:r>
                      <a:endParaRPr lang="en-US" sz="1200" dirty="0"/>
                    </a:p>
                  </a:txBody>
                  <a:tcPr/>
                </a:tc>
                <a:tc>
                  <a:txBody>
                    <a:bodyPr/>
                    <a:lstStyle/>
                    <a:p>
                      <a:r>
                        <a:rPr lang="en-US" sz="1200" dirty="0" smtClean="0"/>
                        <a:t>The label</a:t>
                      </a:r>
                      <a:r>
                        <a:rPr lang="en-US" sz="1200" baseline="0" dirty="0" smtClean="0"/>
                        <a:t> should accurately and concisely characterize the goal and should be understandable “out of context” from the rest of the diagram”</a:t>
                      </a:r>
                      <a:endParaRPr lang="en-US" sz="1200" dirty="0"/>
                    </a:p>
                  </a:txBody>
                  <a:tcPr/>
                </a:tc>
              </a:tr>
              <a:tr h="975280">
                <a:tc>
                  <a:txBody>
                    <a:bodyPr/>
                    <a:lstStyle/>
                    <a:p>
                      <a:endParaRPr lang="en-US" sz="1200" dirty="0"/>
                    </a:p>
                  </a:txBody>
                  <a:tcPr/>
                </a:tc>
                <a:tc>
                  <a:txBody>
                    <a:bodyPr/>
                    <a:lstStyle/>
                    <a:p>
                      <a:r>
                        <a:rPr lang="en-US" sz="1200" dirty="0" smtClean="0"/>
                        <a:t>Actor “has” Use Case</a:t>
                      </a:r>
                      <a:endParaRPr lang="en-US" sz="1200" dirty="0"/>
                    </a:p>
                  </a:txBody>
                  <a:tcPr/>
                </a:tc>
                <a:tc>
                  <a:txBody>
                    <a:bodyPr/>
                    <a:lstStyle/>
                    <a:p>
                      <a:r>
                        <a:rPr lang="en-US" sz="1200" dirty="0" smtClean="0"/>
                        <a:t>“Actor A has</a:t>
                      </a:r>
                      <a:r>
                        <a:rPr lang="en-US" sz="1200" baseline="0" dirty="0" smtClean="0"/>
                        <a:t> Use Case B” or “Actor A has the goal represent by Use Case B” with respect to the system.  The line represents a relationship between </a:t>
                      </a:r>
                      <a:r>
                        <a:rPr lang="en-US" sz="1200" i="1" baseline="0" dirty="0" smtClean="0"/>
                        <a:t>A </a:t>
                      </a:r>
                      <a:r>
                        <a:rPr lang="en-US" sz="1200" baseline="0" dirty="0" smtClean="0"/>
                        <a:t>and </a:t>
                      </a:r>
                      <a:r>
                        <a:rPr lang="en-US" sz="1200" i="1" baseline="0" dirty="0" smtClean="0"/>
                        <a:t>B</a:t>
                      </a:r>
                      <a:r>
                        <a:rPr lang="en-US" sz="1200" baseline="0" dirty="0" smtClean="0"/>
                        <a:t>.</a:t>
                      </a:r>
                      <a:endParaRPr lang="en-US" sz="1200" dirty="0"/>
                    </a:p>
                  </a:txBody>
                  <a:tcPr/>
                </a:tc>
                <a:tc>
                  <a:txBody>
                    <a:bodyPr/>
                    <a:lstStyle/>
                    <a:p>
                      <a:r>
                        <a:rPr lang="en-US" sz="1200" dirty="0" smtClean="0"/>
                        <a:t>Don’t put an adornments</a:t>
                      </a:r>
                      <a:r>
                        <a:rPr lang="en-US" sz="1200" baseline="0" dirty="0" smtClean="0"/>
                        <a:t> on the line.  No arrowheads, for example.  Note that this line is solid, not dashed.</a:t>
                      </a:r>
                      <a:endParaRPr lang="en-US" sz="1200" dirty="0"/>
                    </a:p>
                  </a:txBody>
                  <a:tcPr/>
                </a:tc>
              </a:tr>
            </a:tbl>
          </a:graphicData>
        </a:graphic>
      </p:graphicFrame>
      <p:grpSp>
        <p:nvGrpSpPr>
          <p:cNvPr id="31" name="Group 30"/>
          <p:cNvGrpSpPr/>
          <p:nvPr/>
        </p:nvGrpSpPr>
        <p:grpSpPr>
          <a:xfrm>
            <a:off x="349000" y="4889018"/>
            <a:ext cx="167477" cy="585647"/>
            <a:chOff x="317500" y="289283"/>
            <a:chExt cx="324556" cy="1134930"/>
          </a:xfrm>
        </p:grpSpPr>
        <p:sp>
          <p:nvSpPr>
            <p:cNvPr id="4" name="Oval 3"/>
            <p:cNvSpPr/>
            <p:nvPr/>
          </p:nvSpPr>
          <p:spPr>
            <a:xfrm>
              <a:off x="354188" y="289283"/>
              <a:ext cx="259643" cy="253874"/>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4" idx="4"/>
            </p:cNvCxnSpPr>
            <p:nvPr/>
          </p:nvCxnSpPr>
          <p:spPr>
            <a:xfrm flipH="1">
              <a:off x="479778" y="543157"/>
              <a:ext cx="4232" cy="4446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75357" y="653345"/>
              <a:ext cx="203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17500" y="979713"/>
              <a:ext cx="158750" cy="4445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76250" y="973665"/>
              <a:ext cx="165806" cy="4313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7141" y="653345"/>
              <a:ext cx="36690" cy="3414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317500" y="646289"/>
              <a:ext cx="57857" cy="32737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305194" y="5462500"/>
            <a:ext cx="251447" cy="230832"/>
          </a:xfrm>
          <a:prstGeom prst="rect">
            <a:avLst/>
          </a:prstGeom>
          <a:noFill/>
        </p:spPr>
        <p:txBody>
          <a:bodyPr wrap="none" rtlCol="0">
            <a:spAutoFit/>
          </a:bodyPr>
          <a:lstStyle/>
          <a:p>
            <a:r>
              <a:rPr lang="en-US" sz="900" dirty="0" smtClean="0"/>
              <a:t>A</a:t>
            </a:r>
            <a:endParaRPr lang="en-US" sz="900" dirty="0"/>
          </a:p>
        </p:txBody>
      </p:sp>
      <p:grpSp>
        <p:nvGrpSpPr>
          <p:cNvPr id="35" name="Group 34"/>
          <p:cNvGrpSpPr/>
          <p:nvPr/>
        </p:nvGrpSpPr>
        <p:grpSpPr>
          <a:xfrm>
            <a:off x="326466" y="4070189"/>
            <a:ext cx="1245809" cy="447524"/>
            <a:chOff x="725483" y="2558143"/>
            <a:chExt cx="1245809" cy="447524"/>
          </a:xfrm>
        </p:grpSpPr>
        <p:sp>
          <p:nvSpPr>
            <p:cNvPr id="33" name="Oval 32"/>
            <p:cNvSpPr/>
            <p:nvPr/>
          </p:nvSpPr>
          <p:spPr>
            <a:xfrm>
              <a:off x="725483" y="2558143"/>
              <a:ext cx="1245809" cy="447524"/>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1105078" y="2665928"/>
              <a:ext cx="415498" cy="230832"/>
            </a:xfrm>
            <a:prstGeom prst="rect">
              <a:avLst/>
            </a:prstGeom>
            <a:noFill/>
          </p:spPr>
          <p:txBody>
            <a:bodyPr wrap="none" rtlCol="0">
              <a:spAutoFit/>
            </a:bodyPr>
            <a:lstStyle/>
            <a:p>
              <a:r>
                <a:rPr lang="en-US" sz="900" dirty="0" smtClean="0"/>
                <a:t>label</a:t>
              </a:r>
              <a:endParaRPr lang="en-US" sz="900" dirty="0"/>
            </a:p>
          </p:txBody>
        </p:sp>
      </p:grpSp>
      <p:grpSp>
        <p:nvGrpSpPr>
          <p:cNvPr id="38" name="Group 37"/>
          <p:cNvGrpSpPr/>
          <p:nvPr/>
        </p:nvGrpSpPr>
        <p:grpSpPr>
          <a:xfrm>
            <a:off x="1002384" y="5113169"/>
            <a:ext cx="617981" cy="279307"/>
            <a:chOff x="1227667" y="3746629"/>
            <a:chExt cx="617981" cy="279307"/>
          </a:xfrm>
        </p:grpSpPr>
        <p:sp>
          <p:nvSpPr>
            <p:cNvPr id="36" name="Oval 35"/>
            <p:cNvSpPr/>
            <p:nvPr/>
          </p:nvSpPr>
          <p:spPr>
            <a:xfrm>
              <a:off x="1227667" y="3746629"/>
              <a:ext cx="617981" cy="279307"/>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414327" y="3774160"/>
              <a:ext cx="248786" cy="230832"/>
            </a:xfrm>
            <a:prstGeom prst="rect">
              <a:avLst/>
            </a:prstGeom>
            <a:noFill/>
          </p:spPr>
          <p:txBody>
            <a:bodyPr wrap="none" rtlCol="0">
              <a:spAutoFit/>
            </a:bodyPr>
            <a:lstStyle/>
            <a:p>
              <a:r>
                <a:rPr lang="en-US" sz="900" dirty="0"/>
                <a:t>B</a:t>
              </a:r>
            </a:p>
          </p:txBody>
        </p:sp>
      </p:grpSp>
      <p:cxnSp>
        <p:nvCxnSpPr>
          <p:cNvPr id="40" name="Straight Connector 39"/>
          <p:cNvCxnSpPr>
            <a:endCxn id="36" idx="2"/>
          </p:cNvCxnSpPr>
          <p:nvPr/>
        </p:nvCxnSpPr>
        <p:spPr>
          <a:xfrm flipV="1">
            <a:off x="556641" y="5252823"/>
            <a:ext cx="445743" cy="27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817696" y="1870084"/>
            <a:ext cx="167477" cy="585647"/>
            <a:chOff x="317500" y="289283"/>
            <a:chExt cx="324556" cy="1134930"/>
          </a:xfrm>
        </p:grpSpPr>
        <p:sp>
          <p:nvSpPr>
            <p:cNvPr id="46" name="Oval 45"/>
            <p:cNvSpPr/>
            <p:nvPr/>
          </p:nvSpPr>
          <p:spPr>
            <a:xfrm>
              <a:off x="354188" y="289283"/>
              <a:ext cx="259643" cy="253874"/>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46" idx="4"/>
            </p:cNvCxnSpPr>
            <p:nvPr/>
          </p:nvCxnSpPr>
          <p:spPr>
            <a:xfrm flipH="1">
              <a:off x="479778" y="543157"/>
              <a:ext cx="4232" cy="4446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75357" y="653345"/>
              <a:ext cx="203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317500" y="979713"/>
              <a:ext cx="158750" cy="4445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476250" y="973665"/>
              <a:ext cx="165806" cy="4313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77141" y="653345"/>
              <a:ext cx="36690" cy="3414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317500" y="646289"/>
              <a:ext cx="57857" cy="32737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651501" y="2443566"/>
            <a:ext cx="464077" cy="230832"/>
          </a:xfrm>
          <a:prstGeom prst="rect">
            <a:avLst/>
          </a:prstGeom>
          <a:noFill/>
        </p:spPr>
        <p:txBody>
          <a:bodyPr wrap="none" rtlCol="0">
            <a:spAutoFit/>
          </a:bodyPr>
          <a:lstStyle/>
          <a:p>
            <a:r>
              <a:rPr lang="en-US" sz="900" dirty="0" smtClean="0"/>
              <a:t>Name</a:t>
            </a:r>
            <a:endParaRPr lang="en-US" sz="900" dirty="0"/>
          </a:p>
        </p:txBody>
      </p:sp>
      <p:grpSp>
        <p:nvGrpSpPr>
          <p:cNvPr id="39" name="Group 38"/>
          <p:cNvGrpSpPr/>
          <p:nvPr/>
        </p:nvGrpSpPr>
        <p:grpSpPr>
          <a:xfrm>
            <a:off x="439921" y="2940920"/>
            <a:ext cx="167477" cy="585647"/>
            <a:chOff x="317500" y="289283"/>
            <a:chExt cx="324556" cy="1134930"/>
          </a:xfrm>
        </p:grpSpPr>
        <p:sp>
          <p:nvSpPr>
            <p:cNvPr id="41" name="Oval 40"/>
            <p:cNvSpPr/>
            <p:nvPr/>
          </p:nvSpPr>
          <p:spPr>
            <a:xfrm>
              <a:off x="354188" y="289283"/>
              <a:ext cx="259643" cy="253874"/>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a:stCxn id="41" idx="4"/>
            </p:cNvCxnSpPr>
            <p:nvPr/>
          </p:nvCxnSpPr>
          <p:spPr>
            <a:xfrm flipH="1">
              <a:off x="479778" y="543157"/>
              <a:ext cx="4232" cy="4446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75357" y="653345"/>
              <a:ext cx="203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317500" y="979713"/>
              <a:ext cx="158750" cy="4445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76250" y="973665"/>
              <a:ext cx="165806" cy="4313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77141" y="653345"/>
              <a:ext cx="36690" cy="3414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317500" y="646289"/>
              <a:ext cx="57857" cy="32737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 name="TextBox 59"/>
          <p:cNvSpPr txBox="1"/>
          <p:nvPr/>
        </p:nvSpPr>
        <p:spPr>
          <a:xfrm>
            <a:off x="397438" y="3530008"/>
            <a:ext cx="251447" cy="230832"/>
          </a:xfrm>
          <a:prstGeom prst="rect">
            <a:avLst/>
          </a:prstGeom>
          <a:noFill/>
        </p:spPr>
        <p:txBody>
          <a:bodyPr wrap="none" rtlCol="0">
            <a:spAutoFit/>
          </a:bodyPr>
          <a:lstStyle/>
          <a:p>
            <a:r>
              <a:rPr lang="en-US" sz="900" dirty="0" smtClean="0"/>
              <a:t>A</a:t>
            </a:r>
            <a:endParaRPr lang="en-US" sz="900" dirty="0"/>
          </a:p>
        </p:txBody>
      </p:sp>
      <p:grpSp>
        <p:nvGrpSpPr>
          <p:cNvPr id="61" name="Group 60"/>
          <p:cNvGrpSpPr/>
          <p:nvPr/>
        </p:nvGrpSpPr>
        <p:grpSpPr>
          <a:xfrm>
            <a:off x="1251329" y="2943133"/>
            <a:ext cx="167477" cy="585647"/>
            <a:chOff x="317500" y="289283"/>
            <a:chExt cx="324556" cy="1134930"/>
          </a:xfrm>
        </p:grpSpPr>
        <p:sp>
          <p:nvSpPr>
            <p:cNvPr id="62" name="Oval 61"/>
            <p:cNvSpPr/>
            <p:nvPr/>
          </p:nvSpPr>
          <p:spPr>
            <a:xfrm>
              <a:off x="354188" y="289283"/>
              <a:ext cx="259643" cy="253874"/>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a:stCxn id="62" idx="4"/>
            </p:cNvCxnSpPr>
            <p:nvPr/>
          </p:nvCxnSpPr>
          <p:spPr>
            <a:xfrm flipH="1">
              <a:off x="479778" y="543157"/>
              <a:ext cx="4232" cy="4446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75357" y="653345"/>
              <a:ext cx="203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17500" y="979713"/>
              <a:ext cx="158750" cy="4445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76250" y="973665"/>
              <a:ext cx="165806" cy="4313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77141" y="653345"/>
              <a:ext cx="36690" cy="3414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317500" y="646289"/>
              <a:ext cx="57857" cy="32737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9" name="TextBox 68"/>
          <p:cNvSpPr txBox="1"/>
          <p:nvPr/>
        </p:nvSpPr>
        <p:spPr>
          <a:xfrm>
            <a:off x="1208846" y="3532221"/>
            <a:ext cx="248786" cy="230832"/>
          </a:xfrm>
          <a:prstGeom prst="rect">
            <a:avLst/>
          </a:prstGeom>
          <a:noFill/>
        </p:spPr>
        <p:txBody>
          <a:bodyPr wrap="none" rtlCol="0">
            <a:spAutoFit/>
          </a:bodyPr>
          <a:lstStyle/>
          <a:p>
            <a:r>
              <a:rPr lang="en-US" sz="900" dirty="0"/>
              <a:t>B</a:t>
            </a:r>
          </a:p>
        </p:txBody>
      </p:sp>
      <p:cxnSp>
        <p:nvCxnSpPr>
          <p:cNvPr id="70" name="Straight Connector 69"/>
          <p:cNvCxnSpPr>
            <a:stCxn id="3" idx="3"/>
          </p:cNvCxnSpPr>
          <p:nvPr/>
        </p:nvCxnSpPr>
        <p:spPr>
          <a:xfrm flipV="1">
            <a:off x="756123" y="3316620"/>
            <a:ext cx="460946" cy="27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Isosceles Triangle 2"/>
          <p:cNvSpPr/>
          <p:nvPr/>
        </p:nvSpPr>
        <p:spPr>
          <a:xfrm rot="16200000">
            <a:off x="623075" y="3259439"/>
            <a:ext cx="151191" cy="114905"/>
          </a:xfrm>
          <a:prstGeom prst="triangl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95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05113746"/>
              </p:ext>
            </p:extLst>
          </p:nvPr>
        </p:nvGraphicFramePr>
        <p:xfrm>
          <a:off x="8093" y="1152556"/>
          <a:ext cx="9135907" cy="4688561"/>
        </p:xfrm>
        <a:graphic>
          <a:graphicData uri="http://schemas.openxmlformats.org/drawingml/2006/table">
            <a:tbl>
              <a:tblPr firstRow="1" bandRow="1">
                <a:tableStyleId>{5C22544A-7EE6-4342-B048-85BDC9FD1C3A}</a:tableStyleId>
              </a:tblPr>
              <a:tblGrid>
                <a:gridCol w="2270584"/>
                <a:gridCol w="1324172"/>
                <a:gridCol w="2648343"/>
                <a:gridCol w="2892808"/>
              </a:tblGrid>
              <a:tr h="573761">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975280">
                <a:tc>
                  <a:txBody>
                    <a:bodyPr/>
                    <a:lstStyle/>
                    <a:p>
                      <a:endParaRPr lang="en-US" sz="1200" dirty="0"/>
                    </a:p>
                  </a:txBody>
                  <a:tcPr/>
                </a:tc>
                <a:tc>
                  <a:txBody>
                    <a:bodyPr/>
                    <a:lstStyle/>
                    <a:p>
                      <a:r>
                        <a:rPr lang="en-US" sz="1200" dirty="0" smtClean="0"/>
                        <a:t>Includes</a:t>
                      </a:r>
                      <a:r>
                        <a:rPr lang="en-US" sz="1200" baseline="0" dirty="0" smtClean="0"/>
                        <a:t> Dependency</a:t>
                      </a:r>
                      <a:endParaRPr lang="en-US" sz="1200" dirty="0"/>
                    </a:p>
                  </a:txBody>
                  <a:tcPr/>
                </a:tc>
                <a:tc>
                  <a:txBody>
                    <a:bodyPr/>
                    <a:lstStyle/>
                    <a:p>
                      <a:r>
                        <a:rPr lang="en-US" sz="1200" dirty="0" smtClean="0"/>
                        <a:t>The goal</a:t>
                      </a:r>
                      <a:r>
                        <a:rPr lang="en-US" sz="1200" baseline="0" dirty="0" smtClean="0"/>
                        <a:t> </a:t>
                      </a:r>
                      <a:r>
                        <a:rPr lang="en-US" sz="1200" i="1" baseline="0" dirty="0" smtClean="0"/>
                        <a:t>A</a:t>
                      </a:r>
                      <a:r>
                        <a:rPr lang="en-US" sz="1200" baseline="0" dirty="0" smtClean="0"/>
                        <a:t> includes the sub-goal </a:t>
                      </a:r>
                      <a:r>
                        <a:rPr lang="en-US" sz="1200" i="1" baseline="0" dirty="0" smtClean="0"/>
                        <a:t>B</a:t>
                      </a:r>
                      <a:r>
                        <a:rPr lang="en-US" sz="1200" baseline="0" dirty="0" smtClean="0"/>
                        <a:t>.  For the system to satisfy goal </a:t>
                      </a:r>
                      <a:r>
                        <a:rPr lang="en-US" sz="1200" i="1" baseline="0" dirty="0" smtClean="0"/>
                        <a:t>A</a:t>
                      </a:r>
                      <a:r>
                        <a:rPr lang="en-US" sz="1200" baseline="0" dirty="0" smtClean="0"/>
                        <a:t>, it must also satisfy goal </a:t>
                      </a:r>
                      <a:r>
                        <a:rPr lang="en-US" sz="1200" i="1" baseline="0" dirty="0" smtClean="0"/>
                        <a:t>B</a:t>
                      </a:r>
                      <a:r>
                        <a:rPr lang="en-US" sz="1200" baseline="0" dirty="0" smtClean="0"/>
                        <a:t>.  An actor that has goal </a:t>
                      </a:r>
                      <a:r>
                        <a:rPr lang="en-US" sz="1200" i="1" baseline="0" dirty="0" smtClean="0"/>
                        <a:t>A</a:t>
                      </a:r>
                      <a:r>
                        <a:rPr lang="en-US" sz="1200" baseline="0" dirty="0" smtClean="0"/>
                        <a:t>, also has sub-goal </a:t>
                      </a:r>
                      <a:r>
                        <a:rPr lang="en-US" sz="1200" i="1" baseline="0" dirty="0" smtClean="0"/>
                        <a:t>B</a:t>
                      </a:r>
                      <a:r>
                        <a:rPr lang="en-US" sz="1200" baseline="0" dirty="0" smtClean="0"/>
                        <a:t>.</a:t>
                      </a:r>
                      <a:endParaRPr lang="en-US" sz="1200" dirty="0"/>
                    </a:p>
                  </a:txBody>
                  <a:tcPr/>
                </a:tc>
                <a:tc>
                  <a:txBody>
                    <a:bodyPr/>
                    <a:lstStyle/>
                    <a:p>
                      <a:r>
                        <a:rPr lang="en-US" sz="1200" dirty="0" smtClean="0"/>
                        <a:t>Use </a:t>
                      </a:r>
                      <a:r>
                        <a:rPr lang="en-US" sz="1200" i="1" dirty="0" smtClean="0"/>
                        <a:t>Includes</a:t>
                      </a:r>
                      <a:r>
                        <a:rPr lang="en-US" sz="1200" i="1" baseline="0" dirty="0" smtClean="0"/>
                        <a:t> Dependencies</a:t>
                      </a:r>
                      <a:r>
                        <a:rPr lang="en-US" sz="1200" i="0" baseline="0" dirty="0" smtClean="0"/>
                        <a:t> to break high-level goals down into sub-goals, but be carefully not to decompose the goals too far.  Stop if the sub-goals start to sound like they are describing how the system will solve the problem instead of just what the actors goals are.</a:t>
                      </a:r>
                      <a:endParaRPr lang="en-US" sz="1200" dirty="0"/>
                    </a:p>
                  </a:txBody>
                  <a:tcPr/>
                </a:tc>
              </a:tr>
              <a:tr h="975280">
                <a:tc>
                  <a:txBody>
                    <a:bodyPr/>
                    <a:lstStyle/>
                    <a:p>
                      <a:endParaRPr lang="en-US" sz="1200" dirty="0"/>
                    </a:p>
                  </a:txBody>
                  <a:tcPr/>
                </a:tc>
                <a:tc>
                  <a:txBody>
                    <a:bodyPr/>
                    <a:lstStyle/>
                    <a:p>
                      <a:r>
                        <a:rPr lang="en-US" sz="1200" dirty="0" smtClean="0"/>
                        <a:t>Extends</a:t>
                      </a:r>
                    </a:p>
                    <a:p>
                      <a:r>
                        <a:rPr lang="en-US" sz="1200" dirty="0" smtClean="0"/>
                        <a:t>Dependency</a:t>
                      </a:r>
                      <a:endParaRPr lang="en-US" sz="1200" dirty="0"/>
                    </a:p>
                  </a:txBody>
                  <a:tcPr/>
                </a:tc>
                <a:tc>
                  <a:txBody>
                    <a:bodyPr/>
                    <a:lstStyle/>
                    <a:p>
                      <a:r>
                        <a:rPr lang="en-US" sz="1200" dirty="0" smtClean="0"/>
                        <a:t>The</a:t>
                      </a:r>
                      <a:r>
                        <a:rPr lang="en-US" sz="1200" baseline="0" dirty="0" smtClean="0"/>
                        <a:t> goal </a:t>
                      </a:r>
                      <a:r>
                        <a:rPr lang="en-US" sz="1200" i="1" baseline="0" dirty="0" smtClean="0"/>
                        <a:t>B</a:t>
                      </a:r>
                      <a:r>
                        <a:rPr lang="en-US" sz="1200" baseline="0" dirty="0" smtClean="0"/>
                        <a:t> adds to or alters goal </a:t>
                      </a:r>
                      <a:r>
                        <a:rPr lang="en-US" sz="1200" i="1" baseline="0" dirty="0" smtClean="0"/>
                        <a:t>A</a:t>
                      </a:r>
                      <a:r>
                        <a:rPr lang="en-US" sz="1200" baseline="0" dirty="0" smtClean="0"/>
                        <a:t> in some special way.  Goal </a:t>
                      </a:r>
                      <a:r>
                        <a:rPr lang="en-US" sz="1200" i="1" baseline="0" dirty="0" smtClean="0"/>
                        <a:t>B</a:t>
                      </a:r>
                      <a:r>
                        <a:rPr lang="en-US" sz="1200" baseline="0" dirty="0" smtClean="0"/>
                        <a:t> represents additional requirements for the system beyond goal </a:t>
                      </a:r>
                      <a:r>
                        <a:rPr lang="en-US" sz="1200" i="1" baseline="0" dirty="0" smtClean="0"/>
                        <a:t>A</a:t>
                      </a:r>
                      <a:r>
                        <a:rPr lang="en-US" sz="1200" baseline="0" dirty="0" smtClean="0"/>
                        <a:t>, that not a subpart of goal </a:t>
                      </a:r>
                      <a:r>
                        <a:rPr lang="en-US" sz="1200" i="1" baseline="0" dirty="0" smtClean="0"/>
                        <a:t>A</a:t>
                      </a:r>
                      <a:r>
                        <a:rPr lang="en-US" sz="1200" baseline="0" dirty="0" smtClean="0"/>
                        <a:t> in general.</a:t>
                      </a:r>
                    </a:p>
                    <a:p>
                      <a:endParaRPr lang="en-US" sz="1200" baseline="0" dirty="0" smtClean="0"/>
                    </a:p>
                    <a:p>
                      <a:endParaRPr lang="en-US" sz="1200" dirty="0"/>
                    </a:p>
                  </a:txBody>
                  <a:tcPr/>
                </a:tc>
                <a:tc>
                  <a:txBody>
                    <a:bodyPr/>
                    <a:lstStyle/>
                    <a:p>
                      <a:r>
                        <a:rPr lang="en-US" sz="1200" dirty="0" smtClean="0"/>
                        <a:t>Use</a:t>
                      </a:r>
                      <a:r>
                        <a:rPr lang="en-US" sz="1200" baseline="0" dirty="0" smtClean="0"/>
                        <a:t> </a:t>
                      </a:r>
                      <a:r>
                        <a:rPr lang="en-US" sz="1200" i="1" baseline="0" dirty="0" smtClean="0"/>
                        <a:t>Extends Dependencies</a:t>
                      </a:r>
                      <a:r>
                        <a:rPr lang="en-US" sz="1200" i="0" baseline="0" dirty="0" smtClean="0"/>
                        <a:t> to describe related goals, but under exceptional conditions or atypical situations.   Note that the direction of the arrowhead goes from </a:t>
                      </a:r>
                      <a:r>
                        <a:rPr lang="en-US" sz="1200" i="1" baseline="0" dirty="0" smtClean="0"/>
                        <a:t>B</a:t>
                      </a:r>
                      <a:r>
                        <a:rPr lang="en-US" sz="1200" i="0" baseline="0" dirty="0" smtClean="0"/>
                        <a:t> (the extension) to the original goal </a:t>
                      </a:r>
                      <a:r>
                        <a:rPr lang="en-US" sz="1200" i="1" baseline="0" dirty="0" smtClean="0"/>
                        <a:t>A</a:t>
                      </a:r>
                      <a:r>
                        <a:rPr lang="en-US" sz="1200" i="0" baseline="0" dirty="0" smtClean="0"/>
                        <a:t>.  The arrowhead always points in the direction of the dependency.</a:t>
                      </a:r>
                      <a:endParaRPr lang="en-US" sz="1200" dirty="0"/>
                    </a:p>
                  </a:txBody>
                  <a:tcPr/>
                </a:tc>
              </a:tr>
              <a:tr h="975280">
                <a:tc>
                  <a:txBody>
                    <a:bodyPr/>
                    <a:lstStyle/>
                    <a:p>
                      <a:endParaRPr lang="en-US" sz="1200" dirty="0"/>
                    </a:p>
                  </a:txBody>
                  <a:tcPr/>
                </a:tc>
                <a:tc>
                  <a:txBody>
                    <a:bodyPr/>
                    <a:lstStyle/>
                    <a:p>
                      <a:r>
                        <a:rPr lang="en-US" sz="1200" dirty="0" smtClean="0"/>
                        <a:t>Note</a:t>
                      </a:r>
                      <a:endParaRPr lang="en-US" sz="1200" dirty="0"/>
                    </a:p>
                  </a:txBody>
                  <a:tcPr/>
                </a:tc>
                <a:tc>
                  <a:txBody>
                    <a:bodyPr/>
                    <a:lstStyle/>
                    <a:p>
                      <a:r>
                        <a:rPr lang="en-US" sz="1200" dirty="0" smtClean="0"/>
                        <a:t>Any note that you want to add</a:t>
                      </a:r>
                      <a:r>
                        <a:rPr lang="en-US" sz="1200" baseline="0" dirty="0" smtClean="0"/>
                        <a:t> to the diagram.  It can be connected to particular component with a dotted line.</a:t>
                      </a:r>
                      <a:endParaRPr lang="en-US" sz="1200" dirty="0"/>
                    </a:p>
                  </a:txBody>
                  <a:tcPr/>
                </a:tc>
                <a:tc>
                  <a:txBody>
                    <a:bodyPr/>
                    <a:lstStyle/>
                    <a:p>
                      <a:r>
                        <a:rPr lang="en-US" sz="1200" dirty="0" smtClean="0"/>
                        <a:t>Use notes to write</a:t>
                      </a:r>
                      <a:r>
                        <a:rPr lang="en-US" sz="1200" baseline="0" dirty="0" smtClean="0"/>
                        <a:t> ideas down as you become aware of them.  Then, as you gather more information or figure out how to model the ideas, you may be able to move the ideas from the notes into other diagrams with more formal modeling components</a:t>
                      </a:r>
                      <a:endParaRPr lang="en-US" sz="1200" dirty="0"/>
                    </a:p>
                  </a:txBody>
                  <a:tcPr/>
                </a:tc>
              </a:tr>
            </a:tbl>
          </a:graphicData>
        </a:graphic>
      </p:graphicFrame>
      <p:grpSp>
        <p:nvGrpSpPr>
          <p:cNvPr id="54" name="Group 53"/>
          <p:cNvGrpSpPr/>
          <p:nvPr/>
        </p:nvGrpSpPr>
        <p:grpSpPr>
          <a:xfrm>
            <a:off x="345382" y="1819201"/>
            <a:ext cx="617981" cy="279307"/>
            <a:chOff x="1227667" y="3746629"/>
            <a:chExt cx="617981" cy="279307"/>
          </a:xfrm>
        </p:grpSpPr>
        <p:sp>
          <p:nvSpPr>
            <p:cNvPr id="55" name="Oval 54"/>
            <p:cNvSpPr/>
            <p:nvPr/>
          </p:nvSpPr>
          <p:spPr>
            <a:xfrm>
              <a:off x="1227667" y="3746629"/>
              <a:ext cx="617981" cy="279307"/>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1414327" y="3774160"/>
              <a:ext cx="251447" cy="230832"/>
            </a:xfrm>
            <a:prstGeom prst="rect">
              <a:avLst/>
            </a:prstGeom>
            <a:noFill/>
          </p:spPr>
          <p:txBody>
            <a:bodyPr wrap="none" rtlCol="0">
              <a:spAutoFit/>
            </a:bodyPr>
            <a:lstStyle/>
            <a:p>
              <a:r>
                <a:rPr lang="en-US" sz="900" dirty="0" smtClean="0"/>
                <a:t>A</a:t>
              </a:r>
              <a:endParaRPr lang="en-US" sz="900" dirty="0"/>
            </a:p>
          </p:txBody>
        </p:sp>
      </p:grpSp>
      <p:grpSp>
        <p:nvGrpSpPr>
          <p:cNvPr id="57" name="Group 56"/>
          <p:cNvGrpSpPr/>
          <p:nvPr/>
        </p:nvGrpSpPr>
        <p:grpSpPr>
          <a:xfrm>
            <a:off x="1281366" y="2686590"/>
            <a:ext cx="617981" cy="279307"/>
            <a:chOff x="1227667" y="3746629"/>
            <a:chExt cx="617981" cy="279307"/>
          </a:xfrm>
        </p:grpSpPr>
        <p:sp>
          <p:nvSpPr>
            <p:cNvPr id="58" name="Oval 57"/>
            <p:cNvSpPr/>
            <p:nvPr/>
          </p:nvSpPr>
          <p:spPr>
            <a:xfrm>
              <a:off x="1227667" y="3746629"/>
              <a:ext cx="617981" cy="279307"/>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1414327" y="3774160"/>
              <a:ext cx="248786" cy="230832"/>
            </a:xfrm>
            <a:prstGeom prst="rect">
              <a:avLst/>
            </a:prstGeom>
            <a:noFill/>
          </p:spPr>
          <p:txBody>
            <a:bodyPr wrap="none" rtlCol="0">
              <a:spAutoFit/>
            </a:bodyPr>
            <a:lstStyle/>
            <a:p>
              <a:r>
                <a:rPr lang="en-US" sz="900" dirty="0"/>
                <a:t>B</a:t>
              </a:r>
            </a:p>
          </p:txBody>
        </p:sp>
      </p:grpSp>
      <p:cxnSp>
        <p:nvCxnSpPr>
          <p:cNvPr id="60" name="Straight Connector 59"/>
          <p:cNvCxnSpPr>
            <a:stCxn id="55" idx="5"/>
            <a:endCxn id="58" idx="1"/>
          </p:cNvCxnSpPr>
          <p:nvPr/>
        </p:nvCxnSpPr>
        <p:spPr>
          <a:xfrm>
            <a:off x="872862" y="2057604"/>
            <a:ext cx="499005" cy="669890"/>
          </a:xfrm>
          <a:prstGeom prst="line">
            <a:avLst/>
          </a:prstGeom>
          <a:ln w="12700">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rot="3226999">
            <a:off x="874845" y="2166081"/>
            <a:ext cx="813043" cy="230832"/>
          </a:xfrm>
          <a:prstGeom prst="rect">
            <a:avLst/>
          </a:prstGeom>
          <a:noFill/>
        </p:spPr>
        <p:txBody>
          <a:bodyPr wrap="none" rtlCol="0">
            <a:spAutoFit/>
          </a:bodyPr>
          <a:lstStyle/>
          <a:p>
            <a:r>
              <a:rPr lang="en-US" sz="900" dirty="0" smtClean="0"/>
              <a:t>&lt;&lt;includes&gt;&gt;</a:t>
            </a:r>
            <a:endParaRPr lang="en-US" sz="900" dirty="0"/>
          </a:p>
        </p:txBody>
      </p:sp>
      <p:grpSp>
        <p:nvGrpSpPr>
          <p:cNvPr id="64" name="Group 63"/>
          <p:cNvGrpSpPr/>
          <p:nvPr/>
        </p:nvGrpSpPr>
        <p:grpSpPr>
          <a:xfrm>
            <a:off x="315247" y="3199267"/>
            <a:ext cx="617981" cy="279307"/>
            <a:chOff x="1227667" y="3746629"/>
            <a:chExt cx="617981" cy="279307"/>
          </a:xfrm>
        </p:grpSpPr>
        <p:sp>
          <p:nvSpPr>
            <p:cNvPr id="65" name="Oval 64"/>
            <p:cNvSpPr/>
            <p:nvPr/>
          </p:nvSpPr>
          <p:spPr>
            <a:xfrm>
              <a:off x="1227667" y="3746629"/>
              <a:ext cx="617981" cy="279307"/>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1414327" y="3774160"/>
              <a:ext cx="251447" cy="230832"/>
            </a:xfrm>
            <a:prstGeom prst="rect">
              <a:avLst/>
            </a:prstGeom>
            <a:noFill/>
          </p:spPr>
          <p:txBody>
            <a:bodyPr wrap="none" rtlCol="0">
              <a:spAutoFit/>
            </a:bodyPr>
            <a:lstStyle/>
            <a:p>
              <a:r>
                <a:rPr lang="en-US" sz="900" dirty="0" smtClean="0"/>
                <a:t>A</a:t>
              </a:r>
              <a:endParaRPr lang="en-US" sz="900" dirty="0"/>
            </a:p>
          </p:txBody>
        </p:sp>
      </p:grpSp>
      <p:grpSp>
        <p:nvGrpSpPr>
          <p:cNvPr id="67" name="Group 66"/>
          <p:cNvGrpSpPr/>
          <p:nvPr/>
        </p:nvGrpSpPr>
        <p:grpSpPr>
          <a:xfrm>
            <a:off x="1251231" y="4066656"/>
            <a:ext cx="617981" cy="279307"/>
            <a:chOff x="1227667" y="3746629"/>
            <a:chExt cx="617981" cy="279307"/>
          </a:xfrm>
        </p:grpSpPr>
        <p:sp>
          <p:nvSpPr>
            <p:cNvPr id="68" name="Oval 67"/>
            <p:cNvSpPr/>
            <p:nvPr/>
          </p:nvSpPr>
          <p:spPr>
            <a:xfrm>
              <a:off x="1227667" y="3746629"/>
              <a:ext cx="617981" cy="279307"/>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1414327" y="3774160"/>
              <a:ext cx="248786" cy="230832"/>
            </a:xfrm>
            <a:prstGeom prst="rect">
              <a:avLst/>
            </a:prstGeom>
            <a:noFill/>
          </p:spPr>
          <p:txBody>
            <a:bodyPr wrap="none" rtlCol="0">
              <a:spAutoFit/>
            </a:bodyPr>
            <a:lstStyle/>
            <a:p>
              <a:r>
                <a:rPr lang="en-US" sz="900" dirty="0"/>
                <a:t>B</a:t>
              </a:r>
            </a:p>
          </p:txBody>
        </p:sp>
      </p:grpSp>
      <p:cxnSp>
        <p:nvCxnSpPr>
          <p:cNvPr id="70" name="Straight Connector 69"/>
          <p:cNvCxnSpPr>
            <a:stCxn id="65" idx="5"/>
            <a:endCxn id="68" idx="1"/>
          </p:cNvCxnSpPr>
          <p:nvPr/>
        </p:nvCxnSpPr>
        <p:spPr>
          <a:xfrm>
            <a:off x="842727" y="3437670"/>
            <a:ext cx="499005" cy="669890"/>
          </a:xfrm>
          <a:prstGeom prst="line">
            <a:avLst/>
          </a:prstGeom>
          <a:ln w="12700">
            <a:solidFill>
              <a:schemeClr val="tx1"/>
            </a:solidFill>
            <a:prstDash val="dash"/>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rot="3226999">
            <a:off x="857534" y="3546147"/>
            <a:ext cx="787395" cy="230832"/>
          </a:xfrm>
          <a:prstGeom prst="rect">
            <a:avLst/>
          </a:prstGeom>
          <a:noFill/>
        </p:spPr>
        <p:txBody>
          <a:bodyPr wrap="none" rtlCol="0">
            <a:spAutoFit/>
          </a:bodyPr>
          <a:lstStyle/>
          <a:p>
            <a:r>
              <a:rPr lang="en-US" sz="900" dirty="0" smtClean="0"/>
              <a:t>&lt;&lt;extends&gt;&gt;</a:t>
            </a:r>
            <a:endParaRPr lang="en-US" sz="900" dirty="0"/>
          </a:p>
        </p:txBody>
      </p:sp>
      <p:sp>
        <p:nvSpPr>
          <p:cNvPr id="72" name="Folded Corner 71"/>
          <p:cNvSpPr/>
          <p:nvPr/>
        </p:nvSpPr>
        <p:spPr>
          <a:xfrm flipV="1">
            <a:off x="686755" y="4822061"/>
            <a:ext cx="823607" cy="544286"/>
          </a:xfrm>
          <a:prstGeom prst="foldedCorner">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72862" y="4971851"/>
            <a:ext cx="416118" cy="230832"/>
          </a:xfrm>
          <a:prstGeom prst="rect">
            <a:avLst/>
          </a:prstGeom>
          <a:noFill/>
        </p:spPr>
        <p:txBody>
          <a:bodyPr wrap="none" rtlCol="0">
            <a:spAutoFit/>
          </a:bodyPr>
          <a:lstStyle/>
          <a:p>
            <a:r>
              <a:rPr lang="en-US" sz="900" dirty="0" smtClean="0"/>
              <a:t>Note</a:t>
            </a:r>
            <a:endParaRPr lang="en-US" sz="900" dirty="0"/>
          </a:p>
        </p:txBody>
      </p:sp>
    </p:spTree>
    <p:extLst>
      <p:ext uri="{BB962C8B-B14F-4D97-AF65-F5344CB8AC3E}">
        <p14:creationId xmlns:p14="http://schemas.microsoft.com/office/powerpoint/2010/main" val="155707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42833765"/>
              </p:ext>
            </p:extLst>
          </p:nvPr>
        </p:nvGraphicFramePr>
        <p:xfrm>
          <a:off x="0" y="615792"/>
          <a:ext cx="9144000" cy="6242208"/>
        </p:xfrm>
        <a:graphic>
          <a:graphicData uri="http://schemas.openxmlformats.org/drawingml/2006/table">
            <a:tbl>
              <a:tblPr firstRow="1" bandRow="1">
                <a:tableStyleId>{5C22544A-7EE6-4342-B048-85BDC9FD1C3A}</a:tableStyleId>
              </a:tblPr>
              <a:tblGrid>
                <a:gridCol w="1772093"/>
                <a:gridCol w="1189252"/>
                <a:gridCol w="3129278"/>
                <a:gridCol w="3053377"/>
              </a:tblGrid>
              <a:tr h="582212">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1020655">
                <a:tc>
                  <a:txBody>
                    <a:bodyPr/>
                    <a:lstStyle/>
                    <a:p>
                      <a:endParaRPr lang="en-US" sz="1200" dirty="0"/>
                    </a:p>
                  </a:txBody>
                  <a:tcPr/>
                </a:tc>
                <a:tc>
                  <a:txBody>
                    <a:bodyPr/>
                    <a:lstStyle/>
                    <a:p>
                      <a:r>
                        <a:rPr lang="en-US" sz="1200" dirty="0" smtClean="0"/>
                        <a:t>Class</a:t>
                      </a:r>
                      <a:endParaRPr lang="en-US" sz="1200" dirty="0"/>
                    </a:p>
                  </a:txBody>
                  <a:tcPr/>
                </a:tc>
                <a:tc>
                  <a:txBody>
                    <a:bodyPr/>
                    <a:lstStyle/>
                    <a:p>
                      <a:r>
                        <a:rPr lang="en-US" sz="1200" dirty="0" smtClean="0"/>
                        <a:t>A set of objects</a:t>
                      </a:r>
                      <a:r>
                        <a:rPr lang="en-US" sz="1200" baseline="0" dirty="0" smtClean="0"/>
                        <a:t> related to the application domain or system being built.  From an analysis perspective, the objects in the set are “real world” objects.</a:t>
                      </a:r>
                      <a:endParaRPr lang="en-US" sz="1200" dirty="0"/>
                    </a:p>
                  </a:txBody>
                  <a:tcPr/>
                </a:tc>
                <a:tc>
                  <a:txBody>
                    <a:bodyPr/>
                    <a:lstStyle/>
                    <a:p>
                      <a:r>
                        <a:rPr lang="en-US" sz="1200" dirty="0" smtClean="0"/>
                        <a:t>The name should</a:t>
                      </a:r>
                      <a:r>
                        <a:rPr lang="en-US" sz="1200" baseline="0" dirty="0" smtClean="0"/>
                        <a:t> accurately characterize a single instance of the set, e.g. “Bank Account</a:t>
                      </a:r>
                      <a:r>
                        <a:rPr lang="en-US" sz="1200" baseline="0" dirty="0" smtClean="0"/>
                        <a:t>”.  </a:t>
                      </a:r>
                      <a:r>
                        <a:rPr lang="en-US" sz="1200" baseline="0" dirty="0" smtClean="0"/>
                        <a:t>The name should be a noun or noun phrase.  The first letter of each word should be capitalized</a:t>
                      </a:r>
                      <a:endParaRPr lang="en-US" sz="1200" dirty="0"/>
                    </a:p>
                  </a:txBody>
                  <a:tcPr/>
                </a:tc>
              </a:tr>
              <a:tr h="1020655">
                <a:tc>
                  <a:txBody>
                    <a:bodyPr/>
                    <a:lstStyle/>
                    <a:p>
                      <a:endParaRPr lang="en-US" sz="1200" dirty="0"/>
                    </a:p>
                  </a:txBody>
                  <a:tcPr/>
                </a:tc>
                <a:tc>
                  <a:txBody>
                    <a:bodyPr/>
                    <a:lstStyle/>
                    <a:p>
                      <a:r>
                        <a:rPr lang="en-US" sz="1200" dirty="0" smtClean="0"/>
                        <a:t>Generalization</a:t>
                      </a:r>
                      <a:r>
                        <a:rPr lang="en-US" sz="1200" baseline="0" dirty="0" smtClean="0"/>
                        <a:t>/ Specialization</a:t>
                      </a:r>
                      <a:endParaRPr lang="en-US" sz="1200" dirty="0"/>
                    </a:p>
                  </a:txBody>
                  <a:tcPr/>
                </a:tc>
                <a:tc>
                  <a:txBody>
                    <a:bodyPr/>
                    <a:lstStyle/>
                    <a:p>
                      <a:r>
                        <a:rPr lang="en-US" sz="1200" dirty="0" smtClean="0"/>
                        <a:t>“B is a A”</a:t>
                      </a:r>
                      <a:r>
                        <a:rPr lang="en-US" sz="1200" baseline="0" dirty="0" smtClean="0"/>
                        <a:t>.  Or, more formally, the set of </a:t>
                      </a:r>
                      <a:r>
                        <a:rPr lang="en-US" sz="1200" i="1" baseline="0" dirty="0" smtClean="0"/>
                        <a:t>B</a:t>
                      </a:r>
                      <a:r>
                        <a:rPr lang="en-US" sz="1200" baseline="0" dirty="0" smtClean="0"/>
                        <a:t> is a subset of the set of </a:t>
                      </a:r>
                      <a:r>
                        <a:rPr lang="en-US" sz="1200" i="1" baseline="0" dirty="0" smtClean="0"/>
                        <a:t>A</a:t>
                      </a:r>
                      <a:r>
                        <a:rPr lang="en-US" sz="1200" baseline="0" dirty="0" smtClean="0"/>
                        <a:t>.  Therefore, every object in the set </a:t>
                      </a:r>
                      <a:r>
                        <a:rPr lang="en-US" sz="1200" i="1" baseline="0" dirty="0" smtClean="0"/>
                        <a:t>B</a:t>
                      </a:r>
                      <a:r>
                        <a:rPr lang="en-US" sz="1200" baseline="0" dirty="0" smtClean="0"/>
                        <a:t> is also in the set </a:t>
                      </a:r>
                      <a:r>
                        <a:rPr lang="en-US" sz="1200" i="1" baseline="0" dirty="0" smtClean="0"/>
                        <a:t>A</a:t>
                      </a:r>
                      <a:r>
                        <a:rPr lang="en-US" sz="1200" baseline="0" dirty="0" smtClean="0"/>
                        <a:t>.  Said another way, every </a:t>
                      </a:r>
                      <a:r>
                        <a:rPr lang="en-US" sz="1200" i="1" baseline="0" dirty="0" smtClean="0"/>
                        <a:t>B</a:t>
                      </a:r>
                      <a:r>
                        <a:rPr lang="en-US" sz="1200" i="0" baseline="0" dirty="0" smtClean="0"/>
                        <a:t> object is an </a:t>
                      </a:r>
                      <a:r>
                        <a:rPr lang="en-US" sz="1200" i="1" baseline="0" dirty="0" smtClean="0"/>
                        <a:t>A</a:t>
                      </a:r>
                      <a:r>
                        <a:rPr lang="en-US" sz="1200" i="0" baseline="0" dirty="0" smtClean="0"/>
                        <a:t> object.</a:t>
                      </a:r>
                      <a:r>
                        <a:rPr lang="en-US" sz="1200" baseline="0" dirty="0" smtClean="0"/>
                        <a:t> </a:t>
                      </a:r>
                      <a:endParaRPr lang="en-US" sz="1200" dirty="0"/>
                    </a:p>
                  </a:txBody>
                  <a:tcPr/>
                </a:tc>
                <a:tc>
                  <a:txBody>
                    <a:bodyPr/>
                    <a:lstStyle/>
                    <a:p>
                      <a:r>
                        <a:rPr lang="en-US" sz="1200" dirty="0" smtClean="0"/>
                        <a:t>When drawing</a:t>
                      </a:r>
                      <a:r>
                        <a:rPr lang="en-US" sz="1200" baseline="0" dirty="0" smtClean="0"/>
                        <a:t> lots of </a:t>
                      </a:r>
                      <a:r>
                        <a:rPr lang="en-US" sz="1200" baseline="0" dirty="0" smtClean="0"/>
                        <a:t>generalization/ specialization </a:t>
                      </a:r>
                      <a:r>
                        <a:rPr lang="en-US" sz="1200" baseline="0" dirty="0" smtClean="0"/>
                        <a:t>relationship, it is okay </a:t>
                      </a:r>
                      <a:r>
                        <a:rPr lang="en-US" sz="1200" baseline="0" dirty="0" smtClean="0"/>
                        <a:t>to </a:t>
                      </a:r>
                      <a:r>
                        <a:rPr lang="en-US" sz="1200" baseline="0" dirty="0" smtClean="0"/>
                        <a:t>overlap the lines on the triangle side, so it looks like the triangle has a tail that fans outs into many legs.</a:t>
                      </a:r>
                      <a:endParaRPr lang="en-US" sz="1200" dirty="0"/>
                    </a:p>
                  </a:txBody>
                  <a:tcPr/>
                </a:tc>
              </a:tr>
              <a:tr h="1020655">
                <a:tc>
                  <a:txBody>
                    <a:bodyPr/>
                    <a:lstStyle/>
                    <a:p>
                      <a:endParaRPr lang="en-US" sz="1200" dirty="0"/>
                    </a:p>
                  </a:txBody>
                  <a:tcPr/>
                </a:tc>
                <a:tc>
                  <a:txBody>
                    <a:bodyPr/>
                    <a:lstStyle/>
                    <a:p>
                      <a:r>
                        <a:rPr lang="en-US" sz="1200" baseline="0" dirty="0" smtClean="0"/>
                        <a:t>Named Binary Association</a:t>
                      </a:r>
                      <a:endParaRPr lang="en-US" sz="1200" dirty="0"/>
                    </a:p>
                  </a:txBody>
                  <a:tcPr/>
                </a:tc>
                <a:tc>
                  <a:txBody>
                    <a:bodyPr/>
                    <a:lstStyle/>
                    <a:p>
                      <a:r>
                        <a:rPr lang="en-US" sz="1200" dirty="0" smtClean="0"/>
                        <a:t>A set of </a:t>
                      </a:r>
                      <a:r>
                        <a:rPr lang="en-US" sz="1200" b="1" dirty="0" smtClean="0"/>
                        <a:t>persistent links </a:t>
                      </a:r>
                      <a:r>
                        <a:rPr lang="en-US" sz="1200" dirty="0" smtClean="0"/>
                        <a:t>between </a:t>
                      </a:r>
                      <a:r>
                        <a:rPr lang="en-US" sz="1200" i="1" dirty="0" smtClean="0"/>
                        <a:t>A</a:t>
                      </a:r>
                      <a:r>
                        <a:rPr lang="en-US" sz="1200" dirty="0" smtClean="0"/>
                        <a:t> and </a:t>
                      </a:r>
                      <a:r>
                        <a:rPr lang="en-US" sz="1200" i="1" dirty="0" smtClean="0"/>
                        <a:t>B</a:t>
                      </a:r>
                      <a:r>
                        <a:rPr lang="en-US" sz="1200" dirty="0" smtClean="0"/>
                        <a:t> objects with the meaning “A</a:t>
                      </a:r>
                      <a:r>
                        <a:rPr lang="en-US" sz="1200" baseline="0" dirty="0" smtClean="0"/>
                        <a:t> r B”, where “r” is some verb or preposition phrase that expresses how </a:t>
                      </a:r>
                      <a:r>
                        <a:rPr lang="en-US" sz="1200" i="1" baseline="0" dirty="0" smtClean="0"/>
                        <a:t>A</a:t>
                      </a:r>
                      <a:r>
                        <a:rPr lang="en-US" sz="1200" baseline="0" dirty="0" smtClean="0"/>
                        <a:t> objects can be linked to </a:t>
                      </a:r>
                      <a:r>
                        <a:rPr lang="en-US" sz="1200" i="1" baseline="0" dirty="0" smtClean="0"/>
                        <a:t>B</a:t>
                      </a:r>
                      <a:r>
                        <a:rPr lang="en-US" sz="1200" baseline="0" dirty="0" smtClean="0"/>
                        <a:t> objects</a:t>
                      </a:r>
                      <a:endParaRPr lang="en-US" sz="1200" dirty="0"/>
                    </a:p>
                  </a:txBody>
                  <a:tcPr/>
                </a:tc>
                <a:tc>
                  <a:txBody>
                    <a:bodyPr/>
                    <a:lstStyle/>
                    <a:p>
                      <a:r>
                        <a:rPr lang="en-US" sz="1200" dirty="0" smtClean="0"/>
                        <a:t>For</a:t>
                      </a:r>
                      <a:r>
                        <a:rPr lang="en-US" sz="1200" baseline="0" dirty="0" smtClean="0"/>
                        <a:t> “r”, use a verb phrase that convey the meaning of a single link as a clear and precise as possible.  Don’t just use “has” – that coves no additional meaning besides what the line already tells the reader.</a:t>
                      </a:r>
                      <a:endParaRPr lang="en-US" sz="1200" dirty="0"/>
                    </a:p>
                  </a:txBody>
                  <a:tcPr/>
                </a:tc>
              </a:tr>
              <a:tr h="1391802">
                <a:tc>
                  <a:txBody>
                    <a:bodyPr/>
                    <a:lstStyle/>
                    <a:p>
                      <a:endParaRPr lang="en-US" sz="1200" dirty="0"/>
                    </a:p>
                  </a:txBody>
                  <a:tcPr/>
                </a:tc>
                <a:tc>
                  <a:txBody>
                    <a:bodyPr/>
                    <a:lstStyle/>
                    <a:p>
                      <a:r>
                        <a:rPr lang="en-US" sz="1200" dirty="0" smtClean="0"/>
                        <a:t>Aggregation</a:t>
                      </a:r>
                      <a:endParaRPr lang="en-US" sz="1200" dirty="0"/>
                    </a:p>
                  </a:txBody>
                  <a:tcPr/>
                </a:tc>
                <a:tc>
                  <a:txBody>
                    <a:bodyPr/>
                    <a:lstStyle/>
                    <a:p>
                      <a:r>
                        <a:rPr lang="en-US" sz="1200" dirty="0" smtClean="0"/>
                        <a:t>“B is a subpart</a:t>
                      </a:r>
                      <a:r>
                        <a:rPr lang="en-US" sz="1200" baseline="0" dirty="0" smtClean="0"/>
                        <a:t> of A</a:t>
                      </a:r>
                      <a:r>
                        <a:rPr lang="en-US" sz="1200" baseline="0" dirty="0" smtClean="0"/>
                        <a:t>” or </a:t>
                      </a:r>
                      <a:r>
                        <a:rPr lang="en-US" sz="1200" baseline="0" dirty="0" smtClean="0"/>
                        <a:t>“A contains a B”. More formally, given an </a:t>
                      </a:r>
                      <a:r>
                        <a:rPr lang="en-US" sz="1200" i="1" baseline="0" dirty="0" smtClean="0"/>
                        <a:t>A</a:t>
                      </a:r>
                      <a:r>
                        <a:rPr lang="en-US" sz="1200" baseline="0" dirty="0" smtClean="0"/>
                        <a:t> object, it should be possible it pick it part and find some piece that </a:t>
                      </a:r>
                      <a:r>
                        <a:rPr lang="en-US" sz="1200" baseline="0" dirty="0" smtClean="0"/>
                        <a:t>is </a:t>
                      </a:r>
                      <a:r>
                        <a:rPr lang="en-US" sz="1200" baseline="0" dirty="0" smtClean="0"/>
                        <a:t>a </a:t>
                      </a:r>
                      <a:r>
                        <a:rPr lang="en-US" sz="1200" i="1" baseline="0" dirty="0" smtClean="0"/>
                        <a:t>B</a:t>
                      </a:r>
                      <a:r>
                        <a:rPr lang="en-US" sz="1200" baseline="0" dirty="0" smtClean="0"/>
                        <a:t> object.  Note that </a:t>
                      </a:r>
                      <a:r>
                        <a:rPr lang="en-US" sz="1200" i="1" baseline="0" dirty="0" smtClean="0"/>
                        <a:t>Aggregations</a:t>
                      </a:r>
                      <a:r>
                        <a:rPr lang="en-US" sz="1200" baseline="0" dirty="0" smtClean="0"/>
                        <a:t> are actually just a special </a:t>
                      </a:r>
                      <a:r>
                        <a:rPr lang="en-US" sz="1200" baseline="0" dirty="0" smtClean="0"/>
                        <a:t>kinds </a:t>
                      </a:r>
                      <a:r>
                        <a:rPr lang="en-US" sz="1200" baseline="0" dirty="0" smtClean="0"/>
                        <a:t>of </a:t>
                      </a:r>
                      <a:r>
                        <a:rPr lang="en-US" sz="1200" i="1" baseline="0" dirty="0" smtClean="0"/>
                        <a:t>Binary Association</a:t>
                      </a:r>
                      <a:r>
                        <a:rPr lang="en-US" sz="1200" baseline="0" dirty="0" smtClean="0"/>
                        <a:t>.</a:t>
                      </a:r>
                      <a:endParaRPr lang="en-US" sz="1200" dirty="0"/>
                    </a:p>
                  </a:txBody>
                  <a:tcPr/>
                </a:tc>
                <a:tc>
                  <a:txBody>
                    <a:bodyPr/>
                    <a:lstStyle/>
                    <a:p>
                      <a:r>
                        <a:rPr lang="en-US" sz="1200" dirty="0" smtClean="0"/>
                        <a:t>Use</a:t>
                      </a:r>
                      <a:r>
                        <a:rPr lang="en-US" sz="1200" baseline="0" dirty="0" smtClean="0"/>
                        <a:t> </a:t>
                      </a:r>
                      <a:r>
                        <a:rPr lang="en-US" sz="1200" i="1" baseline="0" dirty="0" smtClean="0"/>
                        <a:t>Aggregation</a:t>
                      </a:r>
                      <a:r>
                        <a:rPr lang="en-US" sz="1200" baseline="0" dirty="0" smtClean="0"/>
                        <a:t> when something is really a subpart of something else, not just want you want to say “A has a B”.  That later can be ambiguous.  Named association are more expressive during analysis and are a better choice if the true semantics do not mean “subpart”.</a:t>
                      </a:r>
                      <a:endParaRPr lang="en-US" sz="1200" dirty="0"/>
                    </a:p>
                  </a:txBody>
                  <a:tcPr/>
                </a:tc>
              </a:tr>
              <a:tr h="1206229">
                <a:tc>
                  <a:txBody>
                    <a:bodyPr/>
                    <a:lstStyle/>
                    <a:p>
                      <a:endParaRPr lang="en-US" sz="1200" dirty="0"/>
                    </a:p>
                  </a:txBody>
                  <a:tcPr/>
                </a:tc>
                <a:tc>
                  <a:txBody>
                    <a:bodyPr/>
                    <a:lstStyle/>
                    <a:p>
                      <a:r>
                        <a:rPr lang="en-US" sz="1200" dirty="0" smtClean="0"/>
                        <a:t>Composition</a:t>
                      </a:r>
                      <a:endParaRPr lang="en-US" sz="1200" dirty="0"/>
                    </a:p>
                  </a:txBody>
                  <a:tcPr/>
                </a:tc>
                <a:tc>
                  <a:txBody>
                    <a:bodyPr/>
                    <a:lstStyle/>
                    <a:p>
                      <a:r>
                        <a:rPr lang="en-US" sz="1200" dirty="0" smtClean="0"/>
                        <a:t>A</a:t>
                      </a:r>
                      <a:r>
                        <a:rPr lang="en-US" sz="1200" baseline="0" dirty="0" smtClean="0"/>
                        <a:t> </a:t>
                      </a:r>
                      <a:r>
                        <a:rPr lang="en-US" sz="1200" i="1" baseline="0" dirty="0" smtClean="0"/>
                        <a:t>Composition</a:t>
                      </a:r>
                      <a:r>
                        <a:rPr lang="en-US" sz="1200" baseline="0" dirty="0" smtClean="0"/>
                        <a:t> relation is specialization an Aggregation relation, where:</a:t>
                      </a:r>
                    </a:p>
                    <a:p>
                      <a:pPr marL="171450" indent="-171450">
                        <a:buFontTx/>
                        <a:buChar char="-"/>
                      </a:pPr>
                      <a:r>
                        <a:rPr lang="en-US" sz="1200" baseline="0" dirty="0" smtClean="0"/>
                        <a:t>If the A object is destroyed, then all of the B objects it contains are also destroyed</a:t>
                      </a:r>
                    </a:p>
                    <a:p>
                      <a:pPr marL="171450" indent="-171450">
                        <a:buFontTx/>
                        <a:buChar char="-"/>
                      </a:pPr>
                      <a:r>
                        <a:rPr lang="en-US" sz="1200" baseline="0" dirty="0" smtClean="0"/>
                        <a:t>The relations is </a:t>
                      </a:r>
                      <a:r>
                        <a:rPr lang="en-US" sz="1200" baseline="0" dirty="0" err="1" smtClean="0"/>
                        <a:t>irreflexive</a:t>
                      </a:r>
                      <a:r>
                        <a:rPr lang="en-US" sz="1200" baseline="0" dirty="0" smtClean="0"/>
                        <a:t>, asymmetric, and transitive.</a:t>
                      </a:r>
                    </a:p>
                  </a:txBody>
                  <a:tcPr/>
                </a:tc>
                <a:tc>
                  <a:txBody>
                    <a:bodyPr/>
                    <a:lstStyle/>
                    <a:p>
                      <a:r>
                        <a:rPr lang="en-US" sz="1200" dirty="0" smtClean="0"/>
                        <a:t>Think about using </a:t>
                      </a:r>
                      <a:r>
                        <a:rPr lang="en-US" sz="1200" i="1" baseline="0" dirty="0" smtClean="0"/>
                        <a:t>Composition</a:t>
                      </a:r>
                      <a:r>
                        <a:rPr lang="en-US" sz="1200" i="0" baseline="0" dirty="0" smtClean="0"/>
                        <a:t> when the subpart object has to part of an </a:t>
                      </a:r>
                      <a:r>
                        <a:rPr lang="en-US" sz="1200" i="0" baseline="0" dirty="0" err="1" smtClean="0"/>
                        <a:t>aggegrate</a:t>
                      </a:r>
                      <a:r>
                        <a:rPr lang="en-US" sz="1200" i="0" baseline="0" dirty="0" smtClean="0"/>
                        <a:t> object and is never part of more than one aggregate object.</a:t>
                      </a:r>
                      <a:endParaRPr lang="en-US" sz="1200" dirty="0"/>
                    </a:p>
                  </a:txBody>
                  <a:tcPr/>
                </a:tc>
              </a:tr>
            </a:tbl>
          </a:graphicData>
        </a:graphic>
      </p:graphicFrame>
      <p:grpSp>
        <p:nvGrpSpPr>
          <p:cNvPr id="26" name="Group 25"/>
          <p:cNvGrpSpPr/>
          <p:nvPr/>
        </p:nvGrpSpPr>
        <p:grpSpPr>
          <a:xfrm>
            <a:off x="634429" y="1301342"/>
            <a:ext cx="514350" cy="371475"/>
            <a:chOff x="2695575" y="5562600"/>
            <a:chExt cx="514350" cy="371475"/>
          </a:xfrm>
        </p:grpSpPr>
        <p:sp>
          <p:nvSpPr>
            <p:cNvPr id="27" name="TextBox 26"/>
            <p:cNvSpPr txBox="1"/>
            <p:nvPr/>
          </p:nvSpPr>
          <p:spPr>
            <a:xfrm>
              <a:off x="2714625" y="5630391"/>
              <a:ext cx="463588" cy="230832"/>
            </a:xfrm>
            <a:prstGeom prst="rect">
              <a:avLst/>
            </a:prstGeom>
            <a:noFill/>
          </p:spPr>
          <p:txBody>
            <a:bodyPr wrap="none" rtlCol="0">
              <a:spAutoFit/>
            </a:bodyPr>
            <a:lstStyle/>
            <a:p>
              <a:r>
                <a:rPr lang="en-US" sz="900" dirty="0" smtClean="0"/>
                <a:t>Name</a:t>
              </a:r>
              <a:endParaRPr lang="en-US" sz="900" dirty="0"/>
            </a:p>
          </p:txBody>
        </p:sp>
        <p:sp>
          <p:nvSpPr>
            <p:cNvPr id="28" name="Rectangle 27"/>
            <p:cNvSpPr/>
            <p:nvPr/>
          </p:nvSpPr>
          <p:spPr>
            <a:xfrm>
              <a:off x="2695575" y="5562600"/>
              <a:ext cx="514350"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275616" y="2340511"/>
            <a:ext cx="271042" cy="371475"/>
            <a:chOff x="2695575" y="5562600"/>
            <a:chExt cx="271042" cy="371475"/>
          </a:xfrm>
        </p:grpSpPr>
        <p:sp>
          <p:nvSpPr>
            <p:cNvPr id="30" name="TextBox 29"/>
            <p:cNvSpPr txBox="1"/>
            <p:nvPr/>
          </p:nvSpPr>
          <p:spPr>
            <a:xfrm>
              <a:off x="2714625" y="5630391"/>
              <a:ext cx="251992" cy="230832"/>
            </a:xfrm>
            <a:prstGeom prst="rect">
              <a:avLst/>
            </a:prstGeom>
            <a:noFill/>
          </p:spPr>
          <p:txBody>
            <a:bodyPr wrap="none" rtlCol="0">
              <a:spAutoFit/>
            </a:bodyPr>
            <a:lstStyle/>
            <a:p>
              <a:r>
                <a:rPr lang="en-US" sz="900" dirty="0" smtClean="0"/>
                <a:t>A</a:t>
              </a:r>
              <a:endParaRPr lang="en-US" sz="900" dirty="0"/>
            </a:p>
          </p:txBody>
        </p:sp>
        <p:sp>
          <p:nvSpPr>
            <p:cNvPr id="31" name="Rectangle 30"/>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1148779" y="2340511"/>
            <a:ext cx="271042" cy="371475"/>
            <a:chOff x="2695575" y="5562600"/>
            <a:chExt cx="271042" cy="371475"/>
          </a:xfrm>
        </p:grpSpPr>
        <p:sp>
          <p:nvSpPr>
            <p:cNvPr id="33" name="TextBox 32"/>
            <p:cNvSpPr txBox="1"/>
            <p:nvPr/>
          </p:nvSpPr>
          <p:spPr>
            <a:xfrm>
              <a:off x="2714625" y="5630391"/>
              <a:ext cx="247184" cy="230832"/>
            </a:xfrm>
            <a:prstGeom prst="rect">
              <a:avLst/>
            </a:prstGeom>
            <a:noFill/>
          </p:spPr>
          <p:txBody>
            <a:bodyPr wrap="none" rtlCol="0">
              <a:spAutoFit/>
            </a:bodyPr>
            <a:lstStyle/>
            <a:p>
              <a:r>
                <a:rPr lang="en-US" sz="900" dirty="0" smtClean="0"/>
                <a:t>B</a:t>
              </a:r>
              <a:endParaRPr lang="en-US" sz="900" dirty="0"/>
            </a:p>
          </p:txBody>
        </p:sp>
        <p:sp>
          <p:nvSpPr>
            <p:cNvPr id="34" name="Rectangle 33"/>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5" name="Straight Connector 34"/>
          <p:cNvCxnSpPr/>
          <p:nvPr/>
        </p:nvCxnSpPr>
        <p:spPr>
          <a:xfrm flipV="1">
            <a:off x="686291" y="2521725"/>
            <a:ext cx="445743" cy="27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Isosceles Triangle 35"/>
          <p:cNvSpPr/>
          <p:nvPr/>
        </p:nvSpPr>
        <p:spPr>
          <a:xfrm rot="16200000">
            <a:off x="538040" y="2464545"/>
            <a:ext cx="151191" cy="114905"/>
          </a:xfrm>
          <a:prstGeom prst="triangl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59"/>
          <p:cNvGrpSpPr/>
          <p:nvPr/>
        </p:nvGrpSpPr>
        <p:grpSpPr>
          <a:xfrm>
            <a:off x="291247" y="3394103"/>
            <a:ext cx="271042" cy="371475"/>
            <a:chOff x="2695575" y="5562600"/>
            <a:chExt cx="271042" cy="371475"/>
          </a:xfrm>
        </p:grpSpPr>
        <p:sp>
          <p:nvSpPr>
            <p:cNvPr id="63" name="TextBox 62"/>
            <p:cNvSpPr txBox="1"/>
            <p:nvPr/>
          </p:nvSpPr>
          <p:spPr>
            <a:xfrm>
              <a:off x="2714625" y="5630391"/>
              <a:ext cx="251992" cy="230832"/>
            </a:xfrm>
            <a:prstGeom prst="rect">
              <a:avLst/>
            </a:prstGeom>
            <a:noFill/>
          </p:spPr>
          <p:txBody>
            <a:bodyPr wrap="none" rtlCol="0">
              <a:spAutoFit/>
            </a:bodyPr>
            <a:lstStyle/>
            <a:p>
              <a:r>
                <a:rPr lang="en-US" sz="900" dirty="0" smtClean="0"/>
                <a:t>A</a:t>
              </a:r>
              <a:endParaRPr lang="en-US" sz="900" dirty="0"/>
            </a:p>
          </p:txBody>
        </p:sp>
        <p:sp>
          <p:nvSpPr>
            <p:cNvPr id="64" name="Rectangle 63"/>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1150271" y="3394103"/>
            <a:ext cx="271042" cy="371475"/>
            <a:chOff x="2695575" y="5562600"/>
            <a:chExt cx="271042" cy="371475"/>
          </a:xfrm>
        </p:grpSpPr>
        <p:sp>
          <p:nvSpPr>
            <p:cNvPr id="66" name="TextBox 65"/>
            <p:cNvSpPr txBox="1"/>
            <p:nvPr/>
          </p:nvSpPr>
          <p:spPr>
            <a:xfrm>
              <a:off x="2714625" y="5630391"/>
              <a:ext cx="247184" cy="230832"/>
            </a:xfrm>
            <a:prstGeom prst="rect">
              <a:avLst/>
            </a:prstGeom>
            <a:noFill/>
          </p:spPr>
          <p:txBody>
            <a:bodyPr wrap="none" rtlCol="0">
              <a:spAutoFit/>
            </a:bodyPr>
            <a:lstStyle/>
            <a:p>
              <a:r>
                <a:rPr lang="en-US" sz="900" dirty="0" smtClean="0"/>
                <a:t>B</a:t>
              </a:r>
              <a:endParaRPr lang="en-US" sz="900" dirty="0"/>
            </a:p>
          </p:txBody>
        </p:sp>
        <p:sp>
          <p:nvSpPr>
            <p:cNvPr id="67" name="Rectangle 66"/>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8" name="Straight Connector 67"/>
          <p:cNvCxnSpPr>
            <a:stCxn id="64" idx="3"/>
          </p:cNvCxnSpPr>
          <p:nvPr/>
        </p:nvCxnSpPr>
        <p:spPr>
          <a:xfrm flipV="1">
            <a:off x="562289" y="3575318"/>
            <a:ext cx="58537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44830" y="3344486"/>
            <a:ext cx="224742" cy="230832"/>
          </a:xfrm>
          <a:prstGeom prst="rect">
            <a:avLst/>
          </a:prstGeom>
          <a:noFill/>
        </p:spPr>
        <p:txBody>
          <a:bodyPr wrap="none" rtlCol="0">
            <a:spAutoFit/>
          </a:bodyPr>
          <a:lstStyle/>
          <a:p>
            <a:r>
              <a:rPr lang="en-US" sz="900" dirty="0" smtClean="0"/>
              <a:t>r</a:t>
            </a:r>
            <a:endParaRPr lang="en-US" sz="900" dirty="0"/>
          </a:p>
        </p:txBody>
      </p:sp>
      <p:cxnSp>
        <p:nvCxnSpPr>
          <p:cNvPr id="70" name="Straight Connector 69"/>
          <p:cNvCxnSpPr/>
          <p:nvPr/>
        </p:nvCxnSpPr>
        <p:spPr>
          <a:xfrm flipV="1">
            <a:off x="773128" y="3344485"/>
            <a:ext cx="183342" cy="1"/>
          </a:xfrm>
          <a:prstGeom prst="line">
            <a:avLst/>
          </a:prstGeom>
          <a:ln w="12700">
            <a:solidFill>
              <a:schemeClr val="tx1"/>
            </a:solidFill>
            <a:tailEnd type="arrow" w="sm" len="med"/>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272197" y="4352410"/>
            <a:ext cx="271042" cy="371475"/>
            <a:chOff x="2695575" y="5562600"/>
            <a:chExt cx="271042" cy="371475"/>
          </a:xfrm>
        </p:grpSpPr>
        <p:sp>
          <p:nvSpPr>
            <p:cNvPr id="72" name="TextBox 71"/>
            <p:cNvSpPr txBox="1"/>
            <p:nvPr/>
          </p:nvSpPr>
          <p:spPr>
            <a:xfrm>
              <a:off x="2714625" y="5630391"/>
              <a:ext cx="251992" cy="230832"/>
            </a:xfrm>
            <a:prstGeom prst="rect">
              <a:avLst/>
            </a:prstGeom>
            <a:noFill/>
          </p:spPr>
          <p:txBody>
            <a:bodyPr wrap="none" rtlCol="0">
              <a:spAutoFit/>
            </a:bodyPr>
            <a:lstStyle/>
            <a:p>
              <a:r>
                <a:rPr lang="en-US" sz="900" dirty="0" smtClean="0"/>
                <a:t>A</a:t>
              </a:r>
              <a:endParaRPr lang="en-US" sz="900" dirty="0"/>
            </a:p>
          </p:txBody>
        </p:sp>
        <p:sp>
          <p:nvSpPr>
            <p:cNvPr id="73" name="Rectangle 72"/>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1131221" y="4352410"/>
            <a:ext cx="271042" cy="371475"/>
            <a:chOff x="2695575" y="5562600"/>
            <a:chExt cx="271042" cy="371475"/>
          </a:xfrm>
        </p:grpSpPr>
        <p:sp>
          <p:nvSpPr>
            <p:cNvPr id="76" name="TextBox 75"/>
            <p:cNvSpPr txBox="1"/>
            <p:nvPr/>
          </p:nvSpPr>
          <p:spPr>
            <a:xfrm>
              <a:off x="2714625" y="5630391"/>
              <a:ext cx="247184" cy="230832"/>
            </a:xfrm>
            <a:prstGeom prst="rect">
              <a:avLst/>
            </a:prstGeom>
            <a:noFill/>
          </p:spPr>
          <p:txBody>
            <a:bodyPr wrap="none" rtlCol="0">
              <a:spAutoFit/>
            </a:bodyPr>
            <a:lstStyle/>
            <a:p>
              <a:r>
                <a:rPr lang="en-US" sz="900" dirty="0" smtClean="0"/>
                <a:t>B</a:t>
              </a:r>
              <a:endParaRPr lang="en-US" sz="900" dirty="0"/>
            </a:p>
          </p:txBody>
        </p:sp>
        <p:sp>
          <p:nvSpPr>
            <p:cNvPr id="77" name="Rectangle 76"/>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8" name="Straight Connector 77"/>
          <p:cNvCxnSpPr>
            <a:stCxn id="79" idx="3"/>
          </p:cNvCxnSpPr>
          <p:nvPr/>
        </p:nvCxnSpPr>
        <p:spPr>
          <a:xfrm>
            <a:off x="761709" y="4533624"/>
            <a:ext cx="366906"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9" name="Diamond 78"/>
          <p:cNvSpPr/>
          <p:nvPr/>
        </p:nvSpPr>
        <p:spPr>
          <a:xfrm>
            <a:off x="552159" y="4463860"/>
            <a:ext cx="209550" cy="139527"/>
          </a:xfrm>
          <a:prstGeom prst="diamond">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0" name="Group 79"/>
          <p:cNvGrpSpPr/>
          <p:nvPr/>
        </p:nvGrpSpPr>
        <p:grpSpPr>
          <a:xfrm>
            <a:off x="300495" y="5732992"/>
            <a:ext cx="271042" cy="371475"/>
            <a:chOff x="2695575" y="5562600"/>
            <a:chExt cx="271042" cy="371475"/>
          </a:xfrm>
        </p:grpSpPr>
        <p:sp>
          <p:nvSpPr>
            <p:cNvPr id="81" name="TextBox 80"/>
            <p:cNvSpPr txBox="1"/>
            <p:nvPr/>
          </p:nvSpPr>
          <p:spPr>
            <a:xfrm>
              <a:off x="2714625" y="5630391"/>
              <a:ext cx="251992" cy="230832"/>
            </a:xfrm>
            <a:prstGeom prst="rect">
              <a:avLst/>
            </a:prstGeom>
            <a:noFill/>
          </p:spPr>
          <p:txBody>
            <a:bodyPr wrap="none" rtlCol="0">
              <a:spAutoFit/>
            </a:bodyPr>
            <a:lstStyle/>
            <a:p>
              <a:r>
                <a:rPr lang="en-US" sz="900" dirty="0" smtClean="0"/>
                <a:t>A</a:t>
              </a:r>
              <a:endParaRPr lang="en-US" sz="900" dirty="0"/>
            </a:p>
          </p:txBody>
        </p:sp>
        <p:sp>
          <p:nvSpPr>
            <p:cNvPr id="82" name="Rectangle 81"/>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1159519" y="5732992"/>
            <a:ext cx="271042" cy="371475"/>
            <a:chOff x="2695575" y="5562600"/>
            <a:chExt cx="271042" cy="371475"/>
          </a:xfrm>
        </p:grpSpPr>
        <p:sp>
          <p:nvSpPr>
            <p:cNvPr id="84" name="TextBox 83"/>
            <p:cNvSpPr txBox="1"/>
            <p:nvPr/>
          </p:nvSpPr>
          <p:spPr>
            <a:xfrm>
              <a:off x="2714625" y="5630391"/>
              <a:ext cx="247184" cy="230832"/>
            </a:xfrm>
            <a:prstGeom prst="rect">
              <a:avLst/>
            </a:prstGeom>
            <a:noFill/>
          </p:spPr>
          <p:txBody>
            <a:bodyPr wrap="none" rtlCol="0">
              <a:spAutoFit/>
            </a:bodyPr>
            <a:lstStyle/>
            <a:p>
              <a:r>
                <a:rPr lang="en-US" sz="900" dirty="0" smtClean="0"/>
                <a:t>B</a:t>
              </a:r>
              <a:endParaRPr lang="en-US" sz="900" dirty="0"/>
            </a:p>
          </p:txBody>
        </p:sp>
        <p:sp>
          <p:nvSpPr>
            <p:cNvPr id="85" name="Rectangle 84"/>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6" name="Straight Connector 85"/>
          <p:cNvCxnSpPr>
            <a:stCxn id="87" idx="3"/>
          </p:cNvCxnSpPr>
          <p:nvPr/>
        </p:nvCxnSpPr>
        <p:spPr>
          <a:xfrm>
            <a:off x="790007" y="5914206"/>
            <a:ext cx="366906" cy="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Diamond 86"/>
          <p:cNvSpPr/>
          <p:nvPr/>
        </p:nvSpPr>
        <p:spPr>
          <a:xfrm>
            <a:off x="580457" y="5844442"/>
            <a:ext cx="209550" cy="139527"/>
          </a:xfrm>
          <a:prstGeom prst="diamond">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07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07161095"/>
              </p:ext>
            </p:extLst>
          </p:nvPr>
        </p:nvGraphicFramePr>
        <p:xfrm>
          <a:off x="0" y="1152556"/>
          <a:ext cx="9144000" cy="5145761"/>
        </p:xfrm>
        <a:graphic>
          <a:graphicData uri="http://schemas.openxmlformats.org/drawingml/2006/table">
            <a:tbl>
              <a:tblPr firstRow="1" bandRow="1">
                <a:tableStyleId>{5C22544A-7EE6-4342-B048-85BDC9FD1C3A}</a:tableStyleId>
              </a:tblPr>
              <a:tblGrid>
                <a:gridCol w="1897607"/>
                <a:gridCol w="1397672"/>
                <a:gridCol w="2795343"/>
                <a:gridCol w="3053378"/>
              </a:tblGrid>
              <a:tr h="573761">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975280">
                <a:tc>
                  <a:txBody>
                    <a:bodyPr/>
                    <a:lstStyle/>
                    <a:p>
                      <a:endParaRPr lang="en-US" sz="1200" dirty="0"/>
                    </a:p>
                  </a:txBody>
                  <a:tcPr/>
                </a:tc>
                <a:tc>
                  <a:txBody>
                    <a:bodyPr/>
                    <a:lstStyle/>
                    <a:p>
                      <a:r>
                        <a:rPr lang="en-US" sz="1200" dirty="0" smtClean="0"/>
                        <a:t>Named</a:t>
                      </a:r>
                      <a:r>
                        <a:rPr lang="en-US" sz="1200" baseline="0" dirty="0" smtClean="0"/>
                        <a:t>  N-Nary Association</a:t>
                      </a:r>
                      <a:endParaRPr lang="en-US" sz="1200" dirty="0"/>
                    </a:p>
                  </a:txBody>
                  <a:tcPr/>
                </a:tc>
                <a:tc>
                  <a:txBody>
                    <a:bodyPr/>
                    <a:lstStyle/>
                    <a:p>
                      <a:r>
                        <a:rPr lang="en-US" sz="1200" dirty="0" smtClean="0"/>
                        <a:t>A set of </a:t>
                      </a:r>
                      <a:r>
                        <a:rPr lang="en-US" sz="1200" b="1" dirty="0" smtClean="0"/>
                        <a:t>persistent links </a:t>
                      </a:r>
                      <a:r>
                        <a:rPr lang="en-US" sz="1200" dirty="0" smtClean="0"/>
                        <a:t>between objects in sets </a:t>
                      </a:r>
                      <a:r>
                        <a:rPr lang="en-US" sz="1200" i="1" dirty="0" smtClean="0"/>
                        <a:t>A</a:t>
                      </a:r>
                      <a:r>
                        <a:rPr lang="en-US" sz="1200" dirty="0" smtClean="0"/>
                        <a:t>, </a:t>
                      </a:r>
                      <a:r>
                        <a:rPr lang="en-US" sz="1200" i="1" dirty="0" smtClean="0"/>
                        <a:t>B</a:t>
                      </a:r>
                      <a:r>
                        <a:rPr lang="en-US" sz="1200" dirty="0" smtClean="0"/>
                        <a:t>, and </a:t>
                      </a:r>
                      <a:r>
                        <a:rPr lang="en-US" sz="1200" i="1" dirty="0" smtClean="0"/>
                        <a:t>C</a:t>
                      </a:r>
                      <a:r>
                        <a:rPr lang="en-US" sz="1200" dirty="0" smtClean="0"/>
                        <a:t>, where</a:t>
                      </a:r>
                      <a:r>
                        <a:rPr lang="en-US" sz="1200" baseline="0" dirty="0" smtClean="0"/>
                        <a:t> the links have </a:t>
                      </a:r>
                      <a:r>
                        <a:rPr lang="en-US" sz="1200" dirty="0" smtClean="0"/>
                        <a:t>a meaning indicated by the</a:t>
                      </a:r>
                      <a:r>
                        <a:rPr lang="en-US" sz="1200" baseline="0" dirty="0" smtClean="0"/>
                        <a:t> name.  There can be 3 more classes connected to the triangle in the center.</a:t>
                      </a:r>
                    </a:p>
                    <a:p>
                      <a:endParaRPr lang="en-US" sz="1200" dirty="0"/>
                    </a:p>
                  </a:txBody>
                  <a:tcPr/>
                </a:tc>
                <a:tc>
                  <a:txBody>
                    <a:bodyPr/>
                    <a:lstStyle/>
                    <a:p>
                      <a:r>
                        <a:rPr lang="en-US" sz="1200" dirty="0" smtClean="0"/>
                        <a:t>For</a:t>
                      </a:r>
                      <a:r>
                        <a:rPr lang="en-US" sz="1200" baseline="0" dirty="0" smtClean="0"/>
                        <a:t> “name”, use a complete sentence that include all the class names (</a:t>
                      </a:r>
                      <a:r>
                        <a:rPr lang="en-US" sz="1200" i="1" baseline="0" dirty="0" smtClean="0"/>
                        <a:t>A</a:t>
                      </a:r>
                      <a:r>
                        <a:rPr lang="en-US" sz="1200" baseline="0" dirty="0" smtClean="0"/>
                        <a:t>, </a:t>
                      </a:r>
                      <a:r>
                        <a:rPr lang="en-US" sz="1200" i="1" baseline="0" dirty="0" smtClean="0"/>
                        <a:t>B</a:t>
                      </a:r>
                      <a:r>
                        <a:rPr lang="en-US" sz="1200" baseline="0" dirty="0" smtClean="0"/>
                        <a:t>, </a:t>
                      </a:r>
                      <a:r>
                        <a:rPr lang="en-US" sz="1200" i="1" baseline="0" dirty="0" smtClean="0"/>
                        <a:t>C</a:t>
                      </a:r>
                      <a:r>
                        <a:rPr lang="en-US" sz="1200" baseline="0" dirty="0" smtClean="0"/>
                        <a:t>, etc.) conveys the meaning of single link as clearly and precisely as possible.</a:t>
                      </a:r>
                      <a:endParaRPr lang="en-US" sz="1200" dirty="0"/>
                    </a:p>
                  </a:txBody>
                  <a:tcPr/>
                </a:tc>
              </a:tr>
              <a:tr h="975280">
                <a:tc>
                  <a:txBody>
                    <a:bodyPr/>
                    <a:lstStyle/>
                    <a:p>
                      <a:endParaRPr lang="en-US" sz="1200" dirty="0"/>
                    </a:p>
                  </a:txBody>
                  <a:tcPr/>
                </a:tc>
                <a:tc>
                  <a:txBody>
                    <a:bodyPr/>
                    <a:lstStyle/>
                    <a:p>
                      <a:r>
                        <a:rPr lang="en-US" sz="1200" dirty="0" smtClean="0"/>
                        <a:t>Multiplicity</a:t>
                      </a:r>
                      <a:r>
                        <a:rPr lang="en-US" sz="1200" baseline="0" dirty="0" smtClean="0"/>
                        <a:t> Constraint</a:t>
                      </a:r>
                      <a:endParaRPr lang="en-US" sz="1200" dirty="0"/>
                    </a:p>
                  </a:txBody>
                  <a:tcPr/>
                </a:tc>
                <a:tc>
                  <a:txBody>
                    <a:bodyPr/>
                    <a:lstStyle/>
                    <a:p>
                      <a:r>
                        <a:rPr lang="en-US" sz="1200" dirty="0" smtClean="0"/>
                        <a:t>An</a:t>
                      </a:r>
                      <a:r>
                        <a:rPr lang="en-US" sz="1200" baseline="0" dirty="0" smtClean="0"/>
                        <a:t> </a:t>
                      </a:r>
                      <a:r>
                        <a:rPr lang="en-US" sz="1200" i="1" baseline="0" dirty="0" smtClean="0"/>
                        <a:t>A</a:t>
                      </a:r>
                      <a:r>
                        <a:rPr lang="en-US" sz="1200" baseline="0" dirty="0" smtClean="0"/>
                        <a:t> object can be related to between </a:t>
                      </a:r>
                      <a:r>
                        <a:rPr lang="en-US" sz="1200" i="1" baseline="0" dirty="0" smtClean="0"/>
                        <a:t>n</a:t>
                      </a:r>
                      <a:r>
                        <a:rPr lang="en-US" sz="1200" i="0" baseline="0" dirty="0" smtClean="0"/>
                        <a:t> and </a:t>
                      </a:r>
                      <a:r>
                        <a:rPr lang="en-US" sz="1200" i="1" baseline="0" dirty="0" smtClean="0"/>
                        <a:t>m</a:t>
                      </a:r>
                      <a:r>
                        <a:rPr lang="en-US" sz="1200" i="0" baseline="0" dirty="0" smtClean="0"/>
                        <a:t> </a:t>
                      </a:r>
                      <a:r>
                        <a:rPr lang="en-US" sz="1200" i="1" baseline="0" dirty="0" smtClean="0"/>
                        <a:t>B</a:t>
                      </a:r>
                      <a:r>
                        <a:rPr lang="en-US" sz="1200" i="0" baseline="0" dirty="0" smtClean="0"/>
                        <a:t> objects.   Note that the “n..m” constraint is written on the </a:t>
                      </a:r>
                      <a:r>
                        <a:rPr lang="en-US" sz="1200" i="1" baseline="0" dirty="0" smtClean="0"/>
                        <a:t>B</a:t>
                      </a:r>
                      <a:r>
                        <a:rPr lang="en-US" sz="1200" i="0" baseline="0" dirty="0" smtClean="0"/>
                        <a:t> side.</a:t>
                      </a:r>
                      <a:endParaRPr lang="en-US" sz="1200" i="1" dirty="0"/>
                    </a:p>
                  </a:txBody>
                  <a:tcPr/>
                </a:tc>
                <a:tc>
                  <a:txBody>
                    <a:bodyPr/>
                    <a:lstStyle/>
                    <a:p>
                      <a:r>
                        <a:rPr lang="en-US" sz="1200" dirty="0" smtClean="0"/>
                        <a:t>Before</a:t>
                      </a:r>
                      <a:r>
                        <a:rPr lang="en-US" sz="1200" baseline="0" dirty="0" smtClean="0"/>
                        <a:t> finishing a model, complete and double check all multiplicity constraints.  But, only put multiplicity constraints on associations.  Do not put them on generalizations/specializations or dependencies.</a:t>
                      </a:r>
                      <a:endParaRPr lang="en-US" sz="1200" dirty="0"/>
                    </a:p>
                  </a:txBody>
                  <a:tcPr/>
                </a:tc>
              </a:tr>
              <a:tr h="975280">
                <a:tc>
                  <a:txBody>
                    <a:bodyPr/>
                    <a:lstStyle/>
                    <a:p>
                      <a:endParaRPr lang="en-US" sz="1200" dirty="0"/>
                    </a:p>
                  </a:txBody>
                  <a:tcPr/>
                </a:tc>
                <a:tc>
                  <a:txBody>
                    <a:bodyPr/>
                    <a:lstStyle/>
                    <a:p>
                      <a:r>
                        <a:rPr lang="en-US" sz="1200" dirty="0" smtClean="0"/>
                        <a:t>Dependency</a:t>
                      </a:r>
                      <a:endParaRPr lang="en-US" sz="1200" dirty="0"/>
                    </a:p>
                  </a:txBody>
                  <a:tcPr/>
                </a:tc>
                <a:tc>
                  <a:txBody>
                    <a:bodyPr/>
                    <a:lstStyle/>
                    <a:p>
                      <a:r>
                        <a:rPr lang="en-US" sz="1200" dirty="0" smtClean="0"/>
                        <a:t>An</a:t>
                      </a:r>
                      <a:r>
                        <a:rPr lang="en-US" sz="1200" baseline="0" dirty="0" smtClean="0"/>
                        <a:t> </a:t>
                      </a:r>
                      <a:r>
                        <a:rPr lang="en-US" sz="1200" i="1" baseline="0" dirty="0" smtClean="0"/>
                        <a:t>A</a:t>
                      </a:r>
                      <a:r>
                        <a:rPr lang="en-US" sz="1200" baseline="0" dirty="0" smtClean="0"/>
                        <a:t> object may depend on a </a:t>
                      </a:r>
                      <a:r>
                        <a:rPr lang="en-US" sz="1200" i="1" baseline="0" dirty="0" smtClean="0"/>
                        <a:t>B</a:t>
                      </a:r>
                      <a:r>
                        <a:rPr lang="en-US" sz="1200" baseline="0" dirty="0" smtClean="0"/>
                        <a:t> object.  This does not represent persistent links between </a:t>
                      </a:r>
                      <a:r>
                        <a:rPr lang="en-US" sz="1200" i="1" baseline="0" dirty="0" smtClean="0"/>
                        <a:t>A</a:t>
                      </a:r>
                      <a:r>
                        <a:rPr lang="en-US" sz="1200" baseline="0" dirty="0" smtClean="0"/>
                        <a:t> and </a:t>
                      </a:r>
                      <a:r>
                        <a:rPr lang="en-US" sz="1200" i="1" baseline="0" dirty="0" smtClean="0"/>
                        <a:t>B</a:t>
                      </a:r>
                      <a:r>
                        <a:rPr lang="en-US" sz="1200" baseline="0" dirty="0" smtClean="0"/>
                        <a:t> objects, only potential dependencies.</a:t>
                      </a:r>
                      <a:endParaRPr lang="en-US" sz="1200" dirty="0"/>
                    </a:p>
                  </a:txBody>
                  <a:tcPr/>
                </a:tc>
                <a:tc>
                  <a:txBody>
                    <a:bodyPr/>
                    <a:lstStyle/>
                    <a:p>
                      <a:r>
                        <a:rPr lang="en-US" sz="1200" dirty="0" smtClean="0"/>
                        <a:t>Use</a:t>
                      </a:r>
                      <a:r>
                        <a:rPr lang="en-US" sz="1200" baseline="0" dirty="0" smtClean="0"/>
                        <a:t> sparingly in class diagrams during analysis, if at all.  Some okay uses are to show how </a:t>
                      </a:r>
                      <a:r>
                        <a:rPr lang="en-US" sz="1200" i="1" baseline="0" dirty="0" smtClean="0"/>
                        <a:t>A</a:t>
                      </a:r>
                      <a:r>
                        <a:rPr lang="en-US" sz="1200" baseline="0" dirty="0" smtClean="0"/>
                        <a:t> objects might be “instances” of </a:t>
                      </a:r>
                      <a:r>
                        <a:rPr lang="en-US" sz="1200" i="1" baseline="0" dirty="0" smtClean="0"/>
                        <a:t>B</a:t>
                      </a:r>
                      <a:r>
                        <a:rPr lang="en-US" sz="1200" baseline="0" dirty="0" smtClean="0"/>
                        <a:t> objects, where </a:t>
                      </a:r>
                      <a:r>
                        <a:rPr lang="en-US" sz="1200" i="1" baseline="0" dirty="0" smtClean="0"/>
                        <a:t>B</a:t>
                      </a:r>
                      <a:r>
                        <a:rPr lang="en-US" sz="1200" baseline="0" dirty="0" smtClean="0"/>
                        <a:t> objects are templates or abstract types.</a:t>
                      </a:r>
                      <a:endParaRPr lang="en-US" sz="1200" dirty="0"/>
                    </a:p>
                  </a:txBody>
                  <a:tcPr/>
                </a:tc>
              </a:tr>
              <a:tr h="975280">
                <a:tc>
                  <a:txBody>
                    <a:bodyPr/>
                    <a:lstStyle/>
                    <a:p>
                      <a:endParaRPr lang="en-US" sz="1200" dirty="0"/>
                    </a:p>
                  </a:txBody>
                  <a:tcPr/>
                </a:tc>
                <a:tc>
                  <a:txBody>
                    <a:bodyPr/>
                    <a:lstStyle/>
                    <a:p>
                      <a:r>
                        <a:rPr lang="en-US" sz="1200" dirty="0" smtClean="0"/>
                        <a:t>Attributes</a:t>
                      </a:r>
                      <a:endParaRPr lang="en-US" sz="1200" dirty="0"/>
                    </a:p>
                  </a:txBody>
                  <a:tcPr/>
                </a:tc>
                <a:tc>
                  <a:txBody>
                    <a:bodyPr/>
                    <a:lstStyle/>
                    <a:p>
                      <a:r>
                        <a:rPr lang="en-US" sz="1200" dirty="0" smtClean="0"/>
                        <a:t>All</a:t>
                      </a:r>
                      <a:r>
                        <a:rPr lang="en-US" sz="1200" baseline="0" dirty="0" smtClean="0"/>
                        <a:t> of the objects in Class </a:t>
                      </a:r>
                      <a:r>
                        <a:rPr lang="en-US" sz="1200" i="1" baseline="0" dirty="0" smtClean="0"/>
                        <a:t>A</a:t>
                      </a:r>
                      <a:r>
                        <a:rPr lang="en-US" sz="1200" baseline="0" dirty="0" smtClean="0"/>
                        <a:t> can have attributes </a:t>
                      </a:r>
                      <a:r>
                        <a:rPr lang="en-US" sz="1200" i="1" baseline="0" dirty="0" smtClean="0"/>
                        <a:t>x</a:t>
                      </a:r>
                      <a:r>
                        <a:rPr lang="en-US" sz="1200" baseline="0" dirty="0" smtClean="0"/>
                        <a:t> and </a:t>
                      </a:r>
                      <a:r>
                        <a:rPr lang="en-US" sz="1200" i="1" baseline="0" dirty="0" smtClean="0"/>
                        <a:t>y</a:t>
                      </a:r>
                      <a:r>
                        <a:rPr lang="en-US" sz="1200" baseline="0" dirty="0" smtClean="0"/>
                        <a:t>.  An attribute is a property or placeholder for some value.  That value could be another object.</a:t>
                      </a:r>
                      <a:endParaRPr lang="en-US" sz="1200" dirty="0"/>
                    </a:p>
                  </a:txBody>
                  <a:tcPr/>
                </a:tc>
                <a:tc>
                  <a:txBody>
                    <a:bodyPr/>
                    <a:lstStyle/>
                    <a:p>
                      <a:r>
                        <a:rPr lang="en-US" sz="1200" dirty="0" smtClean="0"/>
                        <a:t>During analysis,</a:t>
                      </a:r>
                      <a:r>
                        <a:rPr lang="en-US" sz="1200" baseline="0" dirty="0" smtClean="0"/>
                        <a:t> be careful about defining attributes too early.  They limit your expressiveness and do not encourage as many questions about the domain as associations.  Be willing to convert attributes to associations to add detail.</a:t>
                      </a:r>
                      <a:endParaRPr lang="en-US" sz="1200" dirty="0"/>
                    </a:p>
                  </a:txBody>
                  <a:tcPr/>
                </a:tc>
              </a:tr>
            </a:tbl>
          </a:graphicData>
        </a:graphic>
      </p:graphicFrame>
      <p:grpSp>
        <p:nvGrpSpPr>
          <p:cNvPr id="37" name="Group 36"/>
          <p:cNvGrpSpPr/>
          <p:nvPr/>
        </p:nvGrpSpPr>
        <p:grpSpPr>
          <a:xfrm>
            <a:off x="246384" y="1895169"/>
            <a:ext cx="271042" cy="371475"/>
            <a:chOff x="2695575" y="5562600"/>
            <a:chExt cx="271042" cy="371475"/>
          </a:xfrm>
        </p:grpSpPr>
        <p:sp>
          <p:nvSpPr>
            <p:cNvPr id="40" name="TextBox 39"/>
            <p:cNvSpPr txBox="1"/>
            <p:nvPr/>
          </p:nvSpPr>
          <p:spPr>
            <a:xfrm>
              <a:off x="2714625" y="5630391"/>
              <a:ext cx="251992" cy="230832"/>
            </a:xfrm>
            <a:prstGeom prst="rect">
              <a:avLst/>
            </a:prstGeom>
            <a:noFill/>
          </p:spPr>
          <p:txBody>
            <a:bodyPr wrap="none" rtlCol="0">
              <a:spAutoFit/>
            </a:bodyPr>
            <a:lstStyle/>
            <a:p>
              <a:r>
                <a:rPr lang="en-US" sz="900" dirty="0" smtClean="0"/>
                <a:t>A</a:t>
              </a:r>
              <a:endParaRPr lang="en-US" sz="900" dirty="0"/>
            </a:p>
          </p:txBody>
        </p:sp>
        <p:sp>
          <p:nvSpPr>
            <p:cNvPr id="44" name="Rectangle 43"/>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1348967" y="1895169"/>
            <a:ext cx="271042" cy="371475"/>
            <a:chOff x="2695575" y="5562600"/>
            <a:chExt cx="271042" cy="371475"/>
          </a:xfrm>
        </p:grpSpPr>
        <p:sp>
          <p:nvSpPr>
            <p:cNvPr id="47" name="TextBox 46"/>
            <p:cNvSpPr txBox="1"/>
            <p:nvPr/>
          </p:nvSpPr>
          <p:spPr>
            <a:xfrm>
              <a:off x="2714625" y="5630391"/>
              <a:ext cx="247184" cy="230832"/>
            </a:xfrm>
            <a:prstGeom prst="rect">
              <a:avLst/>
            </a:prstGeom>
            <a:noFill/>
          </p:spPr>
          <p:txBody>
            <a:bodyPr wrap="none" rtlCol="0">
              <a:spAutoFit/>
            </a:bodyPr>
            <a:lstStyle/>
            <a:p>
              <a:r>
                <a:rPr lang="en-US" sz="900" dirty="0" smtClean="0"/>
                <a:t>B</a:t>
              </a:r>
              <a:endParaRPr lang="en-US" sz="900" dirty="0"/>
            </a:p>
          </p:txBody>
        </p:sp>
        <p:sp>
          <p:nvSpPr>
            <p:cNvPr id="50" name="Rectangle 49"/>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799567" y="2346192"/>
            <a:ext cx="271042" cy="371475"/>
            <a:chOff x="2695575" y="5562600"/>
            <a:chExt cx="271042" cy="371475"/>
          </a:xfrm>
        </p:grpSpPr>
        <p:sp>
          <p:nvSpPr>
            <p:cNvPr id="58" name="TextBox 57"/>
            <p:cNvSpPr txBox="1"/>
            <p:nvPr/>
          </p:nvSpPr>
          <p:spPr>
            <a:xfrm>
              <a:off x="2714625" y="5630391"/>
              <a:ext cx="245580" cy="230832"/>
            </a:xfrm>
            <a:prstGeom prst="rect">
              <a:avLst/>
            </a:prstGeom>
            <a:noFill/>
          </p:spPr>
          <p:txBody>
            <a:bodyPr wrap="none" rtlCol="0">
              <a:spAutoFit/>
            </a:bodyPr>
            <a:lstStyle/>
            <a:p>
              <a:r>
                <a:rPr lang="en-US" sz="900" dirty="0" smtClean="0"/>
                <a:t>C</a:t>
              </a:r>
              <a:endParaRPr lang="en-US" sz="900" dirty="0"/>
            </a:p>
          </p:txBody>
        </p:sp>
        <p:sp>
          <p:nvSpPr>
            <p:cNvPr id="59" name="Rectangle 58"/>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0" name="Diamond 59"/>
          <p:cNvSpPr/>
          <p:nvPr/>
        </p:nvSpPr>
        <p:spPr>
          <a:xfrm>
            <a:off x="825658" y="1955253"/>
            <a:ext cx="238539" cy="238539"/>
          </a:xfrm>
          <a:prstGeom prst="diamond">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534548" y="2084463"/>
            <a:ext cx="29111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047918" y="2084463"/>
            <a:ext cx="29111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934987" y="2190444"/>
            <a:ext cx="0" cy="1524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709605" y="1780203"/>
            <a:ext cx="450764" cy="230832"/>
          </a:xfrm>
          <a:prstGeom prst="rect">
            <a:avLst/>
          </a:prstGeom>
          <a:noFill/>
        </p:spPr>
        <p:txBody>
          <a:bodyPr wrap="none" rtlCol="0">
            <a:spAutoFit/>
          </a:bodyPr>
          <a:lstStyle/>
          <a:p>
            <a:r>
              <a:rPr lang="en-US" sz="900" dirty="0" smtClean="0"/>
              <a:t>name</a:t>
            </a:r>
            <a:endParaRPr lang="en-US" sz="900" dirty="0"/>
          </a:p>
        </p:txBody>
      </p:sp>
      <p:grpSp>
        <p:nvGrpSpPr>
          <p:cNvPr id="72" name="Group 71"/>
          <p:cNvGrpSpPr/>
          <p:nvPr/>
        </p:nvGrpSpPr>
        <p:grpSpPr>
          <a:xfrm>
            <a:off x="373472" y="3110319"/>
            <a:ext cx="271042" cy="371475"/>
            <a:chOff x="2695575" y="5562600"/>
            <a:chExt cx="271042" cy="371475"/>
          </a:xfrm>
        </p:grpSpPr>
        <p:sp>
          <p:nvSpPr>
            <p:cNvPr id="73" name="TextBox 72"/>
            <p:cNvSpPr txBox="1"/>
            <p:nvPr/>
          </p:nvSpPr>
          <p:spPr>
            <a:xfrm>
              <a:off x="2714625" y="5630391"/>
              <a:ext cx="251992" cy="230832"/>
            </a:xfrm>
            <a:prstGeom prst="rect">
              <a:avLst/>
            </a:prstGeom>
            <a:noFill/>
          </p:spPr>
          <p:txBody>
            <a:bodyPr wrap="none" rtlCol="0">
              <a:spAutoFit/>
            </a:bodyPr>
            <a:lstStyle/>
            <a:p>
              <a:r>
                <a:rPr lang="en-US" sz="900" dirty="0" smtClean="0"/>
                <a:t>A</a:t>
              </a:r>
              <a:endParaRPr lang="en-US" sz="900" dirty="0"/>
            </a:p>
          </p:txBody>
        </p:sp>
        <p:sp>
          <p:nvSpPr>
            <p:cNvPr id="75" name="Rectangle 74"/>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1232496" y="3110319"/>
            <a:ext cx="271042" cy="371475"/>
            <a:chOff x="2695575" y="5562600"/>
            <a:chExt cx="271042" cy="371475"/>
          </a:xfrm>
        </p:grpSpPr>
        <p:sp>
          <p:nvSpPr>
            <p:cNvPr id="77" name="TextBox 76"/>
            <p:cNvSpPr txBox="1"/>
            <p:nvPr/>
          </p:nvSpPr>
          <p:spPr>
            <a:xfrm>
              <a:off x="2714625" y="5630391"/>
              <a:ext cx="247184" cy="230832"/>
            </a:xfrm>
            <a:prstGeom prst="rect">
              <a:avLst/>
            </a:prstGeom>
            <a:noFill/>
          </p:spPr>
          <p:txBody>
            <a:bodyPr wrap="none" rtlCol="0">
              <a:spAutoFit/>
            </a:bodyPr>
            <a:lstStyle/>
            <a:p>
              <a:r>
                <a:rPr lang="en-US" sz="900" dirty="0" smtClean="0"/>
                <a:t>B</a:t>
              </a:r>
              <a:endParaRPr lang="en-US" sz="900" dirty="0"/>
            </a:p>
          </p:txBody>
        </p:sp>
        <p:sp>
          <p:nvSpPr>
            <p:cNvPr id="78" name="Rectangle 77"/>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9" name="Straight Connector 78"/>
          <p:cNvCxnSpPr>
            <a:stCxn id="75" idx="3"/>
          </p:cNvCxnSpPr>
          <p:nvPr/>
        </p:nvCxnSpPr>
        <p:spPr>
          <a:xfrm flipV="1">
            <a:off x="644514" y="3291534"/>
            <a:ext cx="58537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827055" y="3060702"/>
            <a:ext cx="224742" cy="230832"/>
          </a:xfrm>
          <a:prstGeom prst="rect">
            <a:avLst/>
          </a:prstGeom>
          <a:noFill/>
        </p:spPr>
        <p:txBody>
          <a:bodyPr wrap="none" rtlCol="0">
            <a:spAutoFit/>
          </a:bodyPr>
          <a:lstStyle/>
          <a:p>
            <a:r>
              <a:rPr lang="en-US" sz="900" dirty="0" smtClean="0"/>
              <a:t>r</a:t>
            </a:r>
            <a:endParaRPr lang="en-US" sz="900" dirty="0"/>
          </a:p>
        </p:txBody>
      </p:sp>
      <p:cxnSp>
        <p:nvCxnSpPr>
          <p:cNvPr id="81" name="Straight Connector 80"/>
          <p:cNvCxnSpPr/>
          <p:nvPr/>
        </p:nvCxnSpPr>
        <p:spPr>
          <a:xfrm flipV="1">
            <a:off x="855353" y="3060701"/>
            <a:ext cx="183342" cy="1"/>
          </a:xfrm>
          <a:prstGeom prst="line">
            <a:avLst/>
          </a:prstGeom>
          <a:ln w="12700">
            <a:solidFill>
              <a:schemeClr val="tx1"/>
            </a:solidFill>
            <a:tailEnd type="arrow" w="sm" len="med"/>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900155" y="3253770"/>
            <a:ext cx="402674" cy="230832"/>
          </a:xfrm>
          <a:prstGeom prst="rect">
            <a:avLst/>
          </a:prstGeom>
          <a:noFill/>
        </p:spPr>
        <p:txBody>
          <a:bodyPr wrap="none" rtlCol="0">
            <a:spAutoFit/>
          </a:bodyPr>
          <a:lstStyle/>
          <a:p>
            <a:r>
              <a:rPr lang="en-US" sz="900" b="1" dirty="0" smtClean="0"/>
              <a:t>n..m</a:t>
            </a:r>
            <a:endParaRPr lang="en-US" sz="900" b="1" dirty="0"/>
          </a:p>
        </p:txBody>
      </p:sp>
      <p:grpSp>
        <p:nvGrpSpPr>
          <p:cNvPr id="83" name="Group 82"/>
          <p:cNvGrpSpPr/>
          <p:nvPr/>
        </p:nvGrpSpPr>
        <p:grpSpPr>
          <a:xfrm>
            <a:off x="389026" y="4259095"/>
            <a:ext cx="271042" cy="371475"/>
            <a:chOff x="2695575" y="5562600"/>
            <a:chExt cx="271042" cy="371475"/>
          </a:xfrm>
        </p:grpSpPr>
        <p:sp>
          <p:nvSpPr>
            <p:cNvPr id="84" name="TextBox 83"/>
            <p:cNvSpPr txBox="1"/>
            <p:nvPr/>
          </p:nvSpPr>
          <p:spPr>
            <a:xfrm>
              <a:off x="2714625" y="5630391"/>
              <a:ext cx="251992" cy="230832"/>
            </a:xfrm>
            <a:prstGeom prst="rect">
              <a:avLst/>
            </a:prstGeom>
            <a:noFill/>
          </p:spPr>
          <p:txBody>
            <a:bodyPr wrap="none" rtlCol="0">
              <a:spAutoFit/>
            </a:bodyPr>
            <a:lstStyle/>
            <a:p>
              <a:r>
                <a:rPr lang="en-US" sz="900" dirty="0" smtClean="0"/>
                <a:t>A</a:t>
              </a:r>
              <a:endParaRPr lang="en-US" sz="900" dirty="0"/>
            </a:p>
          </p:txBody>
        </p:sp>
        <p:sp>
          <p:nvSpPr>
            <p:cNvPr id="85" name="Rectangle 84"/>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248050" y="4259095"/>
            <a:ext cx="271042" cy="371475"/>
            <a:chOff x="2695575" y="5562600"/>
            <a:chExt cx="271042" cy="371475"/>
          </a:xfrm>
        </p:grpSpPr>
        <p:sp>
          <p:nvSpPr>
            <p:cNvPr id="87" name="TextBox 86"/>
            <p:cNvSpPr txBox="1"/>
            <p:nvPr/>
          </p:nvSpPr>
          <p:spPr>
            <a:xfrm>
              <a:off x="2714625" y="5630391"/>
              <a:ext cx="247184" cy="230832"/>
            </a:xfrm>
            <a:prstGeom prst="rect">
              <a:avLst/>
            </a:prstGeom>
            <a:noFill/>
          </p:spPr>
          <p:txBody>
            <a:bodyPr wrap="none" rtlCol="0">
              <a:spAutoFit/>
            </a:bodyPr>
            <a:lstStyle/>
            <a:p>
              <a:r>
                <a:rPr lang="en-US" sz="900" dirty="0" smtClean="0"/>
                <a:t>B</a:t>
              </a:r>
              <a:endParaRPr lang="en-US" sz="900" dirty="0"/>
            </a:p>
          </p:txBody>
        </p:sp>
        <p:sp>
          <p:nvSpPr>
            <p:cNvPr id="88" name="Rectangle 87"/>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9" name="Straight Connector 88"/>
          <p:cNvCxnSpPr>
            <a:stCxn id="85" idx="3"/>
          </p:cNvCxnSpPr>
          <p:nvPr/>
        </p:nvCxnSpPr>
        <p:spPr>
          <a:xfrm flipV="1">
            <a:off x="660068" y="4440310"/>
            <a:ext cx="585376" cy="0"/>
          </a:xfrm>
          <a:prstGeom prst="line">
            <a:avLst/>
          </a:prstGeom>
          <a:ln w="12700">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grpSp>
        <p:nvGrpSpPr>
          <p:cNvPr id="101" name="Group 100"/>
          <p:cNvGrpSpPr/>
          <p:nvPr/>
        </p:nvGrpSpPr>
        <p:grpSpPr>
          <a:xfrm>
            <a:off x="670219" y="5264859"/>
            <a:ext cx="633841" cy="592824"/>
            <a:chOff x="1602462" y="6195603"/>
            <a:chExt cx="633841" cy="592824"/>
          </a:xfrm>
        </p:grpSpPr>
        <p:sp>
          <p:nvSpPr>
            <p:cNvPr id="94" name="TextBox 93"/>
            <p:cNvSpPr txBox="1"/>
            <p:nvPr/>
          </p:nvSpPr>
          <p:spPr>
            <a:xfrm>
              <a:off x="1809286" y="6195603"/>
              <a:ext cx="251992" cy="230832"/>
            </a:xfrm>
            <a:prstGeom prst="rect">
              <a:avLst/>
            </a:prstGeom>
            <a:noFill/>
          </p:spPr>
          <p:txBody>
            <a:bodyPr wrap="none" rtlCol="0">
              <a:spAutoFit/>
            </a:bodyPr>
            <a:lstStyle/>
            <a:p>
              <a:r>
                <a:rPr lang="en-US" sz="900" dirty="0" smtClean="0"/>
                <a:t>A</a:t>
              </a:r>
              <a:endParaRPr lang="en-US" sz="900" dirty="0"/>
            </a:p>
          </p:txBody>
        </p:sp>
        <p:sp>
          <p:nvSpPr>
            <p:cNvPr id="95" name="Rectangle 94"/>
            <p:cNvSpPr/>
            <p:nvPr/>
          </p:nvSpPr>
          <p:spPr>
            <a:xfrm>
              <a:off x="1602462" y="6195603"/>
              <a:ext cx="633841" cy="59282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602462" y="6392625"/>
              <a:ext cx="63384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624119" y="6392625"/>
              <a:ext cx="243978" cy="369332"/>
            </a:xfrm>
            <a:prstGeom prst="rect">
              <a:avLst/>
            </a:prstGeom>
            <a:noFill/>
          </p:spPr>
          <p:txBody>
            <a:bodyPr wrap="none" rtlCol="0">
              <a:spAutoFit/>
            </a:bodyPr>
            <a:lstStyle/>
            <a:p>
              <a:r>
                <a:rPr lang="en-US" sz="900" dirty="0" smtClean="0"/>
                <a:t>x</a:t>
              </a:r>
            </a:p>
            <a:p>
              <a:r>
                <a:rPr lang="en-US" sz="900" dirty="0" smtClean="0"/>
                <a:t>y</a:t>
              </a:r>
              <a:endParaRPr lang="en-US" sz="900" dirty="0"/>
            </a:p>
          </p:txBody>
        </p:sp>
      </p:grpSp>
    </p:spTree>
    <p:extLst>
      <p:ext uri="{BB962C8B-B14F-4D97-AF65-F5344CB8AC3E}">
        <p14:creationId xmlns:p14="http://schemas.microsoft.com/office/powerpoint/2010/main" val="155707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72906088"/>
              </p:ext>
            </p:extLst>
          </p:nvPr>
        </p:nvGraphicFramePr>
        <p:xfrm>
          <a:off x="0" y="1152557"/>
          <a:ext cx="9144000" cy="5116466"/>
        </p:xfrm>
        <a:graphic>
          <a:graphicData uri="http://schemas.openxmlformats.org/drawingml/2006/table">
            <a:tbl>
              <a:tblPr firstRow="1" bandRow="1">
                <a:tableStyleId>{5C22544A-7EE6-4342-B048-85BDC9FD1C3A}</a:tableStyleId>
              </a:tblPr>
              <a:tblGrid>
                <a:gridCol w="1897607"/>
                <a:gridCol w="1397672"/>
                <a:gridCol w="2795343"/>
                <a:gridCol w="3053378"/>
              </a:tblGrid>
              <a:tr h="502755">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507062">
                <a:tc>
                  <a:txBody>
                    <a:bodyPr/>
                    <a:lstStyle/>
                    <a:p>
                      <a:endParaRPr lang="en-US" sz="1200" dirty="0"/>
                    </a:p>
                  </a:txBody>
                  <a:tcPr/>
                </a:tc>
                <a:tc>
                  <a:txBody>
                    <a:bodyPr/>
                    <a:lstStyle/>
                    <a:p>
                      <a:r>
                        <a:rPr lang="en-US" sz="1200" dirty="0" smtClean="0"/>
                        <a:t>Initial Node</a:t>
                      </a:r>
                      <a:endParaRPr lang="en-US" sz="1200" dirty="0"/>
                    </a:p>
                  </a:txBody>
                  <a:tcPr/>
                </a:tc>
                <a:tc>
                  <a:txBody>
                    <a:bodyPr/>
                    <a:lstStyle/>
                    <a:p>
                      <a:r>
                        <a:rPr lang="en-US" sz="1200" dirty="0" smtClean="0"/>
                        <a:t>This</a:t>
                      </a:r>
                      <a:r>
                        <a:rPr lang="en-US" sz="1200" baseline="0" dirty="0" smtClean="0"/>
                        <a:t> is the </a:t>
                      </a:r>
                      <a:r>
                        <a:rPr lang="en-US" sz="1200" baseline="0" dirty="0" smtClean="0">
                          <a:solidFill>
                            <a:srgbClr val="FF0000"/>
                          </a:solidFill>
                        </a:rPr>
                        <a:t>starting point </a:t>
                      </a:r>
                      <a:r>
                        <a:rPr lang="en-US" sz="1200" baseline="0" dirty="0" smtClean="0"/>
                        <a:t>for the process</a:t>
                      </a:r>
                      <a:endParaRPr lang="en-US" sz="1200" dirty="0"/>
                    </a:p>
                  </a:txBody>
                  <a:tcPr/>
                </a:tc>
                <a:tc>
                  <a:txBody>
                    <a:bodyPr/>
                    <a:lstStyle/>
                    <a:p>
                      <a:r>
                        <a:rPr lang="en-US" sz="1200" dirty="0" smtClean="0"/>
                        <a:t>Try</a:t>
                      </a:r>
                      <a:r>
                        <a:rPr lang="en-US" sz="1200" baseline="0" dirty="0" smtClean="0"/>
                        <a:t> to have just one or at most one per parallel thread of activity</a:t>
                      </a:r>
                      <a:endParaRPr lang="en-US" sz="1200" dirty="0"/>
                    </a:p>
                  </a:txBody>
                  <a:tcPr/>
                </a:tc>
              </a:tr>
              <a:tr h="621050">
                <a:tc>
                  <a:txBody>
                    <a:bodyPr/>
                    <a:lstStyle/>
                    <a:p>
                      <a:endParaRPr lang="en-US" sz="1200" dirty="0"/>
                    </a:p>
                  </a:txBody>
                  <a:tcPr/>
                </a:tc>
                <a:tc>
                  <a:txBody>
                    <a:bodyPr/>
                    <a:lstStyle/>
                    <a:p>
                      <a:r>
                        <a:rPr lang="en-US" sz="1200" dirty="0" smtClean="0"/>
                        <a:t>Action Node</a:t>
                      </a:r>
                      <a:endParaRPr lang="en-US" sz="1200" dirty="0"/>
                    </a:p>
                  </a:txBody>
                  <a:tcPr/>
                </a:tc>
                <a:tc>
                  <a:txBody>
                    <a:bodyPr/>
                    <a:lstStyle/>
                    <a:p>
                      <a:r>
                        <a:rPr lang="en-US" sz="1200" i="0" dirty="0" smtClean="0"/>
                        <a:t>An</a:t>
                      </a:r>
                      <a:r>
                        <a:rPr lang="en-US" sz="1200" i="0" baseline="0" dirty="0" smtClean="0"/>
                        <a:t> </a:t>
                      </a:r>
                      <a:r>
                        <a:rPr lang="en-US" sz="1200" i="0" baseline="0" dirty="0" smtClean="0">
                          <a:solidFill>
                            <a:srgbClr val="FF0000"/>
                          </a:solidFill>
                        </a:rPr>
                        <a:t>action</a:t>
                      </a:r>
                      <a:r>
                        <a:rPr lang="en-US" sz="1200" i="0" baseline="0" dirty="0" smtClean="0"/>
                        <a:t> represents a step in the process or activity.</a:t>
                      </a:r>
                      <a:endParaRPr lang="en-US" sz="1200" i="0" dirty="0"/>
                    </a:p>
                  </a:txBody>
                  <a:tcPr/>
                </a:tc>
                <a:tc>
                  <a:txBody>
                    <a:bodyPr/>
                    <a:lstStyle/>
                    <a:p>
                      <a:r>
                        <a:rPr lang="en-US" sz="1200" dirty="0" smtClean="0"/>
                        <a:t>Have</a:t>
                      </a:r>
                      <a:r>
                        <a:rPr lang="en-US" sz="1200" baseline="0" dirty="0" smtClean="0"/>
                        <a:t> the name clearly and accurately communicate the purpose or nature of the action</a:t>
                      </a:r>
                      <a:endParaRPr lang="en-US" sz="1200" dirty="0"/>
                    </a:p>
                  </a:txBody>
                  <a:tcPr/>
                </a:tc>
              </a:tr>
              <a:tr h="582566">
                <a:tc>
                  <a:txBody>
                    <a:bodyPr/>
                    <a:lstStyle/>
                    <a:p>
                      <a:endParaRPr lang="en-US" sz="1200" dirty="0"/>
                    </a:p>
                  </a:txBody>
                  <a:tcPr/>
                </a:tc>
                <a:tc>
                  <a:txBody>
                    <a:bodyPr/>
                    <a:lstStyle/>
                    <a:p>
                      <a:r>
                        <a:rPr lang="en-US" sz="1200" dirty="0" smtClean="0"/>
                        <a:t>Control Flow</a:t>
                      </a:r>
                      <a:endParaRPr lang="en-US" sz="1200" dirty="0"/>
                    </a:p>
                  </a:txBody>
                  <a:tcPr/>
                </a:tc>
                <a:tc>
                  <a:txBody>
                    <a:bodyPr/>
                    <a:lstStyle/>
                    <a:p>
                      <a:r>
                        <a:rPr lang="en-US" sz="1200" dirty="0" smtClean="0"/>
                        <a:t>Action “A” is followed</a:t>
                      </a:r>
                      <a:r>
                        <a:rPr lang="en-US" sz="1200" baseline="0" dirty="0" smtClean="0"/>
                        <a:t> by Action “B”</a:t>
                      </a:r>
                      <a:endParaRPr lang="en-US" sz="1200" dirty="0"/>
                    </a:p>
                  </a:txBody>
                  <a:tcPr/>
                </a:tc>
                <a:tc>
                  <a:txBody>
                    <a:bodyPr/>
                    <a:lstStyle/>
                    <a:p>
                      <a:r>
                        <a:rPr lang="en-US" sz="1200" dirty="0" smtClean="0"/>
                        <a:t>For</a:t>
                      </a:r>
                      <a:r>
                        <a:rPr lang="en-US" sz="1200" baseline="0" dirty="0" smtClean="0"/>
                        <a:t> readability of the diagram, avoid line crossing.</a:t>
                      </a:r>
                      <a:endParaRPr lang="en-US" sz="1200" dirty="0"/>
                    </a:p>
                  </a:txBody>
                  <a:tcPr/>
                </a:tc>
              </a:tr>
              <a:tr h="623643">
                <a:tc>
                  <a:txBody>
                    <a:bodyPr/>
                    <a:lstStyle/>
                    <a:p>
                      <a:endParaRPr lang="en-US" sz="1200" dirty="0"/>
                    </a:p>
                  </a:txBody>
                  <a:tcPr/>
                </a:tc>
                <a:tc>
                  <a:txBody>
                    <a:bodyPr/>
                    <a:lstStyle/>
                    <a:p>
                      <a:r>
                        <a:rPr lang="en-US" sz="1200" dirty="0" smtClean="0"/>
                        <a:t>Decision Node</a:t>
                      </a:r>
                      <a:endParaRPr lang="en-US" sz="1200" dirty="0"/>
                    </a:p>
                  </a:txBody>
                  <a:tcPr/>
                </a:tc>
                <a:tc>
                  <a:txBody>
                    <a:bodyPr/>
                    <a:lstStyle/>
                    <a:p>
                      <a:r>
                        <a:rPr lang="en-US" sz="1200" dirty="0" smtClean="0">
                          <a:solidFill>
                            <a:srgbClr val="FF0000"/>
                          </a:solidFill>
                        </a:rPr>
                        <a:t>If</a:t>
                      </a:r>
                      <a:r>
                        <a:rPr lang="en-US" sz="1200" dirty="0" smtClean="0"/>
                        <a:t> C1</a:t>
                      </a:r>
                      <a:r>
                        <a:rPr lang="en-US" sz="1200" baseline="0" dirty="0" smtClean="0"/>
                        <a:t> is true, then follow that control flow, </a:t>
                      </a:r>
                      <a:r>
                        <a:rPr lang="en-US" sz="1200" baseline="0" dirty="0" smtClean="0">
                          <a:solidFill>
                            <a:srgbClr val="FF0000"/>
                          </a:solidFill>
                        </a:rPr>
                        <a:t>else if </a:t>
                      </a:r>
                      <a:r>
                        <a:rPr lang="en-US" sz="1200" baseline="0" dirty="0" smtClean="0"/>
                        <a:t>C2 is true flow that control flow.</a:t>
                      </a:r>
                      <a:endParaRPr lang="en-US" sz="1200" dirty="0"/>
                    </a:p>
                  </a:txBody>
                  <a:tcPr/>
                </a:tc>
                <a:tc>
                  <a:txBody>
                    <a:bodyPr/>
                    <a:lstStyle/>
                    <a:p>
                      <a:r>
                        <a:rPr lang="en-US" sz="1200" dirty="0" smtClean="0"/>
                        <a:t>Be</a:t>
                      </a:r>
                      <a:r>
                        <a:rPr lang="en-US" sz="1200" baseline="0" dirty="0" smtClean="0"/>
                        <a:t> sure the conditions are mutual exclusive and complete.</a:t>
                      </a:r>
                      <a:endParaRPr lang="en-US" sz="1200" dirty="0"/>
                    </a:p>
                  </a:txBody>
                  <a:tcPr/>
                </a:tc>
              </a:tr>
              <a:tr h="721995">
                <a:tc>
                  <a:txBody>
                    <a:bodyPr/>
                    <a:lstStyle/>
                    <a:p>
                      <a:endParaRPr lang="en-US" sz="1200" dirty="0"/>
                    </a:p>
                  </a:txBody>
                  <a:tcPr/>
                </a:tc>
                <a:tc>
                  <a:txBody>
                    <a:bodyPr/>
                    <a:lstStyle/>
                    <a:p>
                      <a:r>
                        <a:rPr lang="en-US" sz="1200" dirty="0" smtClean="0"/>
                        <a:t>Fork Node</a:t>
                      </a:r>
                      <a:endParaRPr lang="en-US" sz="1200" dirty="0"/>
                    </a:p>
                  </a:txBody>
                  <a:tcPr/>
                </a:tc>
                <a:tc>
                  <a:txBody>
                    <a:bodyPr/>
                    <a:lstStyle/>
                    <a:p>
                      <a:r>
                        <a:rPr lang="en-US" sz="1200" dirty="0" smtClean="0">
                          <a:solidFill>
                            <a:srgbClr val="FF0000"/>
                          </a:solidFill>
                        </a:rPr>
                        <a:t>Split</a:t>
                      </a:r>
                      <a:r>
                        <a:rPr lang="en-US" sz="1200" baseline="0" dirty="0" smtClean="0">
                          <a:solidFill>
                            <a:srgbClr val="FF0000"/>
                          </a:solidFill>
                        </a:rPr>
                        <a:t> a control flow into two or more concurrent flows.</a:t>
                      </a:r>
                      <a:endParaRPr lang="en-US" sz="1200" dirty="0">
                        <a:solidFill>
                          <a:srgbClr val="FF0000"/>
                        </a:solidFill>
                      </a:endParaRPr>
                    </a:p>
                  </a:txBody>
                  <a:tcPr/>
                </a:tc>
                <a:tc>
                  <a:txBody>
                    <a:bodyPr/>
                    <a:lstStyle/>
                    <a:p>
                      <a:r>
                        <a:rPr lang="en-US" sz="1200" dirty="0" smtClean="0"/>
                        <a:t>Use to create</a:t>
                      </a:r>
                      <a:r>
                        <a:rPr lang="en-US" sz="1200" baseline="0" dirty="0" smtClean="0"/>
                        <a:t> concurrent threads of activity in a process.</a:t>
                      </a:r>
                      <a:endParaRPr lang="en-US" sz="1200" dirty="0"/>
                    </a:p>
                  </a:txBody>
                  <a:tcPr/>
                </a:tc>
              </a:tr>
              <a:tr h="752475">
                <a:tc>
                  <a:txBody>
                    <a:bodyPr/>
                    <a:lstStyle/>
                    <a:p>
                      <a:endParaRPr lang="en-US" sz="1200" dirty="0"/>
                    </a:p>
                  </a:txBody>
                  <a:tcPr/>
                </a:tc>
                <a:tc>
                  <a:txBody>
                    <a:bodyPr/>
                    <a:lstStyle/>
                    <a:p>
                      <a:r>
                        <a:rPr lang="en-US" sz="1200" dirty="0" smtClean="0"/>
                        <a:t>Join Node</a:t>
                      </a:r>
                      <a:endParaRPr lang="en-US" sz="1200" dirty="0"/>
                    </a:p>
                  </a:txBody>
                  <a:tcPr/>
                </a:tc>
                <a:tc>
                  <a:txBody>
                    <a:bodyPr/>
                    <a:lstStyle/>
                    <a:p>
                      <a:r>
                        <a:rPr lang="en-US" sz="1200" dirty="0" smtClean="0"/>
                        <a:t>Join two or more concurrent control</a:t>
                      </a:r>
                      <a:r>
                        <a:rPr lang="en-US" sz="1200" baseline="0" dirty="0" smtClean="0"/>
                        <a:t> flows back </a:t>
                      </a:r>
                      <a:r>
                        <a:rPr lang="en-US" sz="1200" baseline="0" dirty="0" smtClean="0">
                          <a:solidFill>
                            <a:srgbClr val="FF0000"/>
                          </a:solidFill>
                        </a:rPr>
                        <a:t>into one control flow</a:t>
                      </a:r>
                      <a:r>
                        <a:rPr lang="en-US" sz="1200" baseline="0" dirty="0" smtClean="0"/>
                        <a:t>.</a:t>
                      </a:r>
                      <a:endParaRPr lang="en-US" sz="1200" dirty="0"/>
                    </a:p>
                  </a:txBody>
                  <a:tcPr/>
                </a:tc>
                <a:tc>
                  <a:txBody>
                    <a:bodyPr/>
                    <a:lstStyle/>
                    <a:p>
                      <a:r>
                        <a:rPr lang="en-US" sz="1200" dirty="0" smtClean="0"/>
                        <a:t>Use to bring</a:t>
                      </a:r>
                      <a:r>
                        <a:rPr lang="en-US" sz="1200" baseline="0" dirty="0" smtClean="0"/>
                        <a:t> concurrent threads of activity back together.</a:t>
                      </a:r>
                      <a:endParaRPr lang="en-US" sz="1200" dirty="0"/>
                    </a:p>
                  </a:txBody>
                  <a:tcPr/>
                </a:tc>
              </a:tr>
              <a:tr h="785890">
                <a:tc>
                  <a:txBody>
                    <a:bodyPr/>
                    <a:lstStyle/>
                    <a:p>
                      <a:endParaRPr lang="en-US" sz="1200" dirty="0"/>
                    </a:p>
                  </a:txBody>
                  <a:tcPr/>
                </a:tc>
                <a:tc>
                  <a:txBody>
                    <a:bodyPr/>
                    <a:lstStyle/>
                    <a:p>
                      <a:r>
                        <a:rPr lang="en-US" sz="1200" dirty="0" smtClean="0"/>
                        <a:t>Object</a:t>
                      </a:r>
                      <a:r>
                        <a:rPr lang="en-US" sz="1200" baseline="0" dirty="0" smtClean="0"/>
                        <a:t> Flow</a:t>
                      </a:r>
                      <a:endParaRPr lang="en-US" sz="1200" dirty="0"/>
                    </a:p>
                  </a:txBody>
                  <a:tcPr/>
                </a:tc>
                <a:tc>
                  <a:txBody>
                    <a:bodyPr/>
                    <a:lstStyle/>
                    <a:p>
                      <a:r>
                        <a:rPr lang="en-US" sz="1200" dirty="0" smtClean="0">
                          <a:solidFill>
                            <a:srgbClr val="FF0000"/>
                          </a:solidFill>
                        </a:rPr>
                        <a:t>Action </a:t>
                      </a:r>
                      <a:r>
                        <a:rPr lang="en-US" sz="1200" i="1" dirty="0" smtClean="0">
                          <a:solidFill>
                            <a:srgbClr val="FF0000"/>
                          </a:solidFill>
                        </a:rPr>
                        <a:t>A</a:t>
                      </a:r>
                      <a:r>
                        <a:rPr lang="en-US" sz="1200" i="0" baseline="0" dirty="0" smtClean="0">
                          <a:solidFill>
                            <a:srgbClr val="FF0000"/>
                          </a:solidFill>
                        </a:rPr>
                        <a:t> creates or interacts with object </a:t>
                      </a:r>
                      <a:r>
                        <a:rPr lang="en-US" sz="1200" i="1" baseline="0" dirty="0" smtClean="0">
                          <a:solidFill>
                            <a:srgbClr val="FF0000"/>
                          </a:solidFill>
                        </a:rPr>
                        <a:t>B</a:t>
                      </a:r>
                      <a:endParaRPr lang="en-US" sz="1200" i="1" dirty="0">
                        <a:solidFill>
                          <a:srgbClr val="FF0000"/>
                        </a:solidFill>
                      </a:endParaRPr>
                    </a:p>
                  </a:txBody>
                  <a:tcPr/>
                </a:tc>
                <a:tc>
                  <a:txBody>
                    <a:bodyPr/>
                    <a:lstStyle/>
                    <a:p>
                      <a:r>
                        <a:rPr lang="en-US" sz="1200" dirty="0" smtClean="0"/>
                        <a:t>Use object flows to show how actions create, delete, or call methods of</a:t>
                      </a:r>
                      <a:r>
                        <a:rPr lang="en-US" sz="1200" baseline="0" dirty="0" smtClean="0"/>
                        <a:t> specific objects, as part of what they do.</a:t>
                      </a:r>
                      <a:endParaRPr lang="en-US" sz="1200" dirty="0"/>
                    </a:p>
                  </a:txBody>
                  <a:tcPr/>
                </a:tc>
              </a:tr>
            </a:tbl>
          </a:graphicData>
        </a:graphic>
      </p:graphicFrame>
      <p:sp>
        <p:nvSpPr>
          <p:cNvPr id="41" name="Oval 40"/>
          <p:cNvSpPr/>
          <p:nvPr/>
        </p:nvSpPr>
        <p:spPr>
          <a:xfrm>
            <a:off x="778117" y="1868492"/>
            <a:ext cx="168966" cy="168965"/>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557698" y="2363096"/>
            <a:ext cx="745435" cy="3499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702135" y="2412791"/>
            <a:ext cx="450764" cy="230832"/>
          </a:xfrm>
          <a:prstGeom prst="rect">
            <a:avLst/>
          </a:prstGeom>
          <a:noFill/>
        </p:spPr>
        <p:txBody>
          <a:bodyPr wrap="none" rtlCol="0">
            <a:spAutoFit/>
          </a:bodyPr>
          <a:lstStyle/>
          <a:p>
            <a:r>
              <a:rPr lang="en-US" sz="900" dirty="0" smtClean="0"/>
              <a:t>name</a:t>
            </a:r>
            <a:endParaRPr lang="en-US" sz="900" dirty="0"/>
          </a:p>
        </p:txBody>
      </p:sp>
      <p:sp>
        <p:nvSpPr>
          <p:cNvPr id="45" name="Rounded Rectangle 44"/>
          <p:cNvSpPr/>
          <p:nvPr/>
        </p:nvSpPr>
        <p:spPr>
          <a:xfrm>
            <a:off x="261819" y="2953293"/>
            <a:ext cx="432033" cy="3499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356561" y="3012927"/>
            <a:ext cx="251992" cy="230832"/>
          </a:xfrm>
          <a:prstGeom prst="rect">
            <a:avLst/>
          </a:prstGeom>
          <a:noFill/>
        </p:spPr>
        <p:txBody>
          <a:bodyPr wrap="none" rtlCol="0">
            <a:spAutoFit/>
          </a:bodyPr>
          <a:lstStyle/>
          <a:p>
            <a:r>
              <a:rPr lang="en-US" sz="900" dirty="0" smtClean="0"/>
              <a:t>A</a:t>
            </a:r>
            <a:endParaRPr lang="en-US" sz="900" dirty="0"/>
          </a:p>
        </p:txBody>
      </p:sp>
      <p:sp>
        <p:nvSpPr>
          <p:cNvPr id="48" name="Rounded Rectangle 47"/>
          <p:cNvSpPr/>
          <p:nvPr/>
        </p:nvSpPr>
        <p:spPr>
          <a:xfrm>
            <a:off x="1213577" y="2953293"/>
            <a:ext cx="432033" cy="3499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1308319" y="3012927"/>
            <a:ext cx="251992" cy="230832"/>
          </a:xfrm>
          <a:prstGeom prst="rect">
            <a:avLst/>
          </a:prstGeom>
          <a:noFill/>
        </p:spPr>
        <p:txBody>
          <a:bodyPr wrap="none" rtlCol="0">
            <a:spAutoFit/>
          </a:bodyPr>
          <a:lstStyle/>
          <a:p>
            <a:r>
              <a:rPr lang="en-US" sz="900" dirty="0" smtClean="0"/>
              <a:t>B</a:t>
            </a:r>
            <a:endParaRPr lang="en-US" sz="900" dirty="0"/>
          </a:p>
        </p:txBody>
      </p:sp>
      <p:cxnSp>
        <p:nvCxnSpPr>
          <p:cNvPr id="51" name="Straight Connector 50"/>
          <p:cNvCxnSpPr/>
          <p:nvPr/>
        </p:nvCxnSpPr>
        <p:spPr>
          <a:xfrm>
            <a:off x="354031" y="3714876"/>
            <a:ext cx="519725"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54" name="Diamond 53"/>
          <p:cNvSpPr/>
          <p:nvPr/>
        </p:nvSpPr>
        <p:spPr>
          <a:xfrm>
            <a:off x="883696" y="3595608"/>
            <a:ext cx="238539" cy="238539"/>
          </a:xfrm>
          <a:prstGeom prst="diamond">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004411" y="3498409"/>
            <a:ext cx="519725"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1002966" y="3933536"/>
            <a:ext cx="521170" cy="1"/>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1008905" y="3498409"/>
            <a:ext cx="0" cy="99389"/>
          </a:xfrm>
          <a:prstGeom prst="line">
            <a:avLst/>
          </a:prstGeom>
          <a:ln w="12700">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1002967" y="3834147"/>
            <a:ext cx="0" cy="99389"/>
          </a:xfrm>
          <a:prstGeom prst="line">
            <a:avLst/>
          </a:prstGeom>
          <a:ln w="12700">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759771" y="3406745"/>
            <a:ext cx="303288" cy="230832"/>
          </a:xfrm>
          <a:prstGeom prst="rect">
            <a:avLst/>
          </a:prstGeom>
          <a:noFill/>
        </p:spPr>
        <p:txBody>
          <a:bodyPr wrap="none" rtlCol="0">
            <a:spAutoFit/>
          </a:bodyPr>
          <a:lstStyle/>
          <a:p>
            <a:r>
              <a:rPr lang="en-US" sz="900" dirty="0" smtClean="0"/>
              <a:t>C1</a:t>
            </a:r>
            <a:endParaRPr lang="en-US" sz="900" dirty="0"/>
          </a:p>
        </p:txBody>
      </p:sp>
      <p:sp>
        <p:nvSpPr>
          <p:cNvPr id="91" name="TextBox 90"/>
          <p:cNvSpPr txBox="1"/>
          <p:nvPr/>
        </p:nvSpPr>
        <p:spPr>
          <a:xfrm>
            <a:off x="760527" y="3766225"/>
            <a:ext cx="303288" cy="230832"/>
          </a:xfrm>
          <a:prstGeom prst="rect">
            <a:avLst/>
          </a:prstGeom>
          <a:noFill/>
        </p:spPr>
        <p:txBody>
          <a:bodyPr wrap="none" rtlCol="0">
            <a:spAutoFit/>
          </a:bodyPr>
          <a:lstStyle/>
          <a:p>
            <a:r>
              <a:rPr lang="en-US" sz="900" dirty="0" smtClean="0"/>
              <a:t>C2</a:t>
            </a:r>
            <a:endParaRPr lang="en-US" sz="900" dirty="0"/>
          </a:p>
        </p:txBody>
      </p:sp>
      <p:cxnSp>
        <p:nvCxnSpPr>
          <p:cNvPr id="92" name="Straight Connector 91"/>
          <p:cNvCxnSpPr/>
          <p:nvPr/>
        </p:nvCxnSpPr>
        <p:spPr>
          <a:xfrm>
            <a:off x="415633" y="4402356"/>
            <a:ext cx="519725"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938251" y="4185889"/>
            <a:ext cx="519725"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936806" y="4621016"/>
            <a:ext cx="521170" cy="1"/>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936806" y="4185889"/>
            <a:ext cx="7384" cy="435128"/>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933910" y="5105904"/>
            <a:ext cx="519725"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14185" y="4889437"/>
            <a:ext cx="519725"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V="1">
            <a:off x="414188" y="5324565"/>
            <a:ext cx="521170" cy="1"/>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926526" y="4889437"/>
            <a:ext cx="7384" cy="435128"/>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99038" y="3148509"/>
            <a:ext cx="519725"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356561" y="5679159"/>
            <a:ext cx="432033" cy="349969"/>
          </a:xfrm>
          <a:prstGeom prst="round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793780" y="5874375"/>
            <a:ext cx="519725" cy="0"/>
          </a:xfrm>
          <a:prstGeom prst="line">
            <a:avLst/>
          </a:prstGeom>
          <a:ln w="12700">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1860" y="5739909"/>
            <a:ext cx="251992" cy="230832"/>
          </a:xfrm>
          <a:prstGeom prst="rect">
            <a:avLst/>
          </a:prstGeom>
          <a:noFill/>
        </p:spPr>
        <p:txBody>
          <a:bodyPr wrap="none" rtlCol="0">
            <a:spAutoFit/>
          </a:bodyPr>
          <a:lstStyle/>
          <a:p>
            <a:r>
              <a:rPr lang="en-US" sz="900" dirty="0" smtClean="0"/>
              <a:t>A</a:t>
            </a:r>
            <a:endParaRPr lang="en-US" sz="900" dirty="0"/>
          </a:p>
        </p:txBody>
      </p:sp>
      <p:grpSp>
        <p:nvGrpSpPr>
          <p:cNvPr id="32" name="Group 31"/>
          <p:cNvGrpSpPr/>
          <p:nvPr/>
        </p:nvGrpSpPr>
        <p:grpSpPr>
          <a:xfrm>
            <a:off x="1322455" y="5679159"/>
            <a:ext cx="271042" cy="371475"/>
            <a:chOff x="2695575" y="5562600"/>
            <a:chExt cx="271042" cy="371475"/>
          </a:xfrm>
        </p:grpSpPr>
        <p:sp>
          <p:nvSpPr>
            <p:cNvPr id="33" name="TextBox 32"/>
            <p:cNvSpPr txBox="1"/>
            <p:nvPr/>
          </p:nvSpPr>
          <p:spPr>
            <a:xfrm>
              <a:off x="2714625" y="5630391"/>
              <a:ext cx="247184" cy="230832"/>
            </a:xfrm>
            <a:prstGeom prst="rect">
              <a:avLst/>
            </a:prstGeom>
            <a:noFill/>
          </p:spPr>
          <p:txBody>
            <a:bodyPr wrap="none" rtlCol="0">
              <a:spAutoFit/>
            </a:bodyPr>
            <a:lstStyle/>
            <a:p>
              <a:r>
                <a:rPr lang="en-US" sz="900" dirty="0" smtClean="0"/>
                <a:t>B</a:t>
              </a:r>
              <a:endParaRPr lang="en-US" sz="900" dirty="0"/>
            </a:p>
          </p:txBody>
        </p:sp>
        <p:sp>
          <p:nvSpPr>
            <p:cNvPr id="34" name="Rectangle 33"/>
            <p:cNvSpPr/>
            <p:nvPr/>
          </p:nvSpPr>
          <p:spPr>
            <a:xfrm>
              <a:off x="2695575" y="5562600"/>
              <a:ext cx="271042" cy="371475"/>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07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27405278"/>
              </p:ext>
            </p:extLst>
          </p:nvPr>
        </p:nvGraphicFramePr>
        <p:xfrm>
          <a:off x="0" y="1152557"/>
          <a:ext cx="9144000" cy="4068915"/>
        </p:xfrm>
        <a:graphic>
          <a:graphicData uri="http://schemas.openxmlformats.org/drawingml/2006/table">
            <a:tbl>
              <a:tblPr firstRow="1" bandRow="1">
                <a:tableStyleId>{5C22544A-7EE6-4342-B048-85BDC9FD1C3A}</a:tableStyleId>
              </a:tblPr>
              <a:tblGrid>
                <a:gridCol w="1897607"/>
                <a:gridCol w="1397672"/>
                <a:gridCol w="2795343"/>
                <a:gridCol w="3053378"/>
              </a:tblGrid>
              <a:tr h="502755">
                <a:tc>
                  <a:txBody>
                    <a:bodyPr/>
                    <a:lstStyle/>
                    <a:p>
                      <a:r>
                        <a:rPr lang="en-US" sz="1400" dirty="0" smtClean="0"/>
                        <a:t>Modeling Component</a:t>
                      </a:r>
                      <a:endParaRPr lang="en-US" sz="1400" dirty="0"/>
                    </a:p>
                  </a:txBody>
                  <a:tcPr/>
                </a:tc>
                <a:tc>
                  <a:txBody>
                    <a:bodyPr/>
                    <a:lstStyle/>
                    <a:p>
                      <a:r>
                        <a:rPr lang="en-US" sz="1400" dirty="0" smtClean="0"/>
                        <a:t>What</a:t>
                      </a:r>
                      <a:r>
                        <a:rPr lang="en-US" sz="1400" baseline="0" dirty="0" smtClean="0"/>
                        <a:t> it is?</a:t>
                      </a:r>
                      <a:endParaRPr lang="en-US" sz="1400" dirty="0"/>
                    </a:p>
                  </a:txBody>
                  <a:tcPr/>
                </a:tc>
                <a:tc>
                  <a:txBody>
                    <a:bodyPr/>
                    <a:lstStyle/>
                    <a:p>
                      <a:r>
                        <a:rPr lang="en-US" sz="1400" dirty="0" smtClean="0"/>
                        <a:t>What does it represent or mean</a:t>
                      </a:r>
                      <a:endParaRPr lang="en-US" sz="1400" dirty="0"/>
                    </a:p>
                  </a:txBody>
                  <a:tcPr/>
                </a:tc>
                <a:tc>
                  <a:txBody>
                    <a:bodyPr/>
                    <a:lstStyle/>
                    <a:p>
                      <a:r>
                        <a:rPr lang="en-US" sz="1400" dirty="0" smtClean="0"/>
                        <a:t>Best</a:t>
                      </a:r>
                      <a:r>
                        <a:rPr lang="en-US" sz="1400" baseline="0" dirty="0" smtClean="0"/>
                        <a:t> practices in using this component</a:t>
                      </a:r>
                      <a:endParaRPr lang="en-US" sz="1400" dirty="0"/>
                    </a:p>
                  </a:txBody>
                  <a:tcPr/>
                </a:tc>
              </a:tr>
              <a:tr h="1367758">
                <a:tc>
                  <a:txBody>
                    <a:bodyPr/>
                    <a:lstStyle/>
                    <a:p>
                      <a:endParaRPr lang="en-US" sz="1200" dirty="0"/>
                    </a:p>
                  </a:txBody>
                  <a:tcPr/>
                </a:tc>
                <a:tc>
                  <a:txBody>
                    <a:bodyPr/>
                    <a:lstStyle/>
                    <a:p>
                      <a:r>
                        <a:rPr lang="en-US" sz="1200" dirty="0" smtClean="0"/>
                        <a:t>Send Signal Action</a:t>
                      </a:r>
                      <a:endParaRPr lang="en-US" sz="1200" dirty="0"/>
                    </a:p>
                  </a:txBody>
                  <a:tcPr/>
                </a:tc>
                <a:tc>
                  <a:txBody>
                    <a:bodyPr/>
                    <a:lstStyle/>
                    <a:p>
                      <a:r>
                        <a:rPr lang="en-US" sz="1200" dirty="0" smtClean="0"/>
                        <a:t>This is</a:t>
                      </a:r>
                      <a:r>
                        <a:rPr lang="en-US" sz="1200" baseline="0" dirty="0" smtClean="0"/>
                        <a:t> a special kind of action that represents the sending of a signal or event to some target object(s).  This action completes immediately.  In other words, it does not waiting for target object(s) to receive and process the signal.</a:t>
                      </a:r>
                      <a:endParaRPr lang="en-US" sz="1200" dirty="0"/>
                    </a:p>
                  </a:txBody>
                  <a:tcPr/>
                </a:tc>
                <a:tc>
                  <a:txBody>
                    <a:bodyPr/>
                    <a:lstStyle/>
                    <a:p>
                      <a:r>
                        <a:rPr lang="en-US" sz="1200" dirty="0" smtClean="0"/>
                        <a:t>Use this to trigger behaviors within</a:t>
                      </a:r>
                      <a:r>
                        <a:rPr lang="en-US" sz="1200" baseline="0" dirty="0" smtClean="0"/>
                        <a:t> other objects or to trigger actions other swim lanes when those parallel thread of activity are asynchronous.</a:t>
                      </a:r>
                      <a:endParaRPr lang="en-US" sz="1200" dirty="0"/>
                    </a:p>
                  </a:txBody>
                  <a:tcPr/>
                </a:tc>
              </a:tr>
              <a:tr h="621050">
                <a:tc>
                  <a:txBody>
                    <a:bodyPr/>
                    <a:lstStyle/>
                    <a:p>
                      <a:endParaRPr lang="en-US" sz="1200" dirty="0"/>
                    </a:p>
                  </a:txBody>
                  <a:tcPr/>
                </a:tc>
                <a:tc>
                  <a:txBody>
                    <a:bodyPr/>
                    <a:lstStyle/>
                    <a:p>
                      <a:r>
                        <a:rPr lang="en-US" sz="1200" dirty="0" smtClean="0"/>
                        <a:t>Accept Signal</a:t>
                      </a:r>
                      <a:r>
                        <a:rPr lang="en-US" sz="1200" baseline="0" dirty="0" smtClean="0"/>
                        <a:t> Action</a:t>
                      </a:r>
                      <a:endParaRPr lang="en-US" sz="1200" dirty="0" smtClean="0"/>
                    </a:p>
                  </a:txBody>
                  <a:tcPr/>
                </a:tc>
                <a:tc>
                  <a:txBody>
                    <a:bodyPr/>
                    <a:lstStyle/>
                    <a:p>
                      <a:r>
                        <a:rPr lang="en-US" sz="1200" i="0" dirty="0" smtClean="0"/>
                        <a:t>This is</a:t>
                      </a:r>
                      <a:r>
                        <a:rPr lang="en-US" sz="1200" i="0" baseline="0" dirty="0" smtClean="0"/>
                        <a:t> special kind of action that represent the receiving of signal or event.  It can be connected of Send Signal Action via a dotted line, but doesn’t have to be.  The action complete when a signal is received</a:t>
                      </a:r>
                      <a:endParaRPr lang="en-US" sz="1200" i="0" dirty="0"/>
                    </a:p>
                  </a:txBody>
                  <a:tcPr/>
                </a:tc>
                <a:tc>
                  <a:txBody>
                    <a:bodyPr/>
                    <a:lstStyle/>
                    <a:p>
                      <a:r>
                        <a:rPr lang="en-US" sz="1200" dirty="0" smtClean="0"/>
                        <a:t>Use this to represent an action that listens and waits for a signal</a:t>
                      </a:r>
                      <a:r>
                        <a:rPr lang="en-US" sz="1200" baseline="0" dirty="0" smtClean="0"/>
                        <a:t> from some other parallel thread of activity.</a:t>
                      </a:r>
                      <a:endParaRPr lang="en-US" sz="1200" dirty="0"/>
                    </a:p>
                  </a:txBody>
                  <a:tcPr/>
                </a:tc>
              </a:tr>
              <a:tr h="582566">
                <a:tc>
                  <a:txBody>
                    <a:bodyPr/>
                    <a:lstStyle/>
                    <a:p>
                      <a:endParaRPr lang="en-US" sz="1200" dirty="0"/>
                    </a:p>
                  </a:txBody>
                  <a:tcPr/>
                </a:tc>
                <a:tc>
                  <a:txBody>
                    <a:bodyPr/>
                    <a:lstStyle/>
                    <a:p>
                      <a:r>
                        <a:rPr lang="en-US" sz="1200" dirty="0" smtClean="0"/>
                        <a:t>Final</a:t>
                      </a:r>
                      <a:r>
                        <a:rPr lang="en-US" sz="1200" baseline="0" dirty="0" smtClean="0"/>
                        <a:t> Node</a:t>
                      </a:r>
                      <a:endParaRPr lang="en-US" sz="1200" dirty="0"/>
                    </a:p>
                  </a:txBody>
                  <a:tcPr/>
                </a:tc>
                <a:tc>
                  <a:txBody>
                    <a:bodyPr/>
                    <a:lstStyle/>
                    <a:p>
                      <a:r>
                        <a:rPr lang="en-US" sz="1200" dirty="0" smtClean="0"/>
                        <a:t>This represent</a:t>
                      </a:r>
                      <a:r>
                        <a:rPr lang="en-US" sz="1200" baseline="0" dirty="0" smtClean="0"/>
                        <a:t> the </a:t>
                      </a:r>
                      <a:r>
                        <a:rPr lang="en-US" sz="1200" baseline="0" dirty="0" smtClean="0">
                          <a:solidFill>
                            <a:srgbClr val="FF0000"/>
                          </a:solidFill>
                        </a:rPr>
                        <a:t>end of an activity or process.</a:t>
                      </a:r>
                      <a:endParaRPr lang="en-US" sz="1200" dirty="0">
                        <a:solidFill>
                          <a:srgbClr val="FF0000"/>
                        </a:solidFill>
                      </a:endParaRPr>
                    </a:p>
                  </a:txBody>
                  <a:tcPr/>
                </a:tc>
                <a:tc>
                  <a:txBody>
                    <a:bodyPr/>
                    <a:lstStyle/>
                    <a:p>
                      <a:r>
                        <a:rPr lang="en-US" sz="1200" dirty="0" smtClean="0"/>
                        <a:t>If there</a:t>
                      </a:r>
                      <a:r>
                        <a:rPr lang="en-US" sz="1200" baseline="0" dirty="0" smtClean="0"/>
                        <a:t> are parallel thread of activity in the process, the first one to reach the final node stops the process for all.  So, use a join node before the final node if you want to synchronize termination of parallel threads.</a:t>
                      </a:r>
                      <a:endParaRPr lang="en-US" sz="1200" dirty="0"/>
                    </a:p>
                  </a:txBody>
                  <a:tcPr/>
                </a:tc>
              </a:tr>
            </a:tbl>
          </a:graphicData>
        </a:graphic>
      </p:graphicFrame>
      <p:grpSp>
        <p:nvGrpSpPr>
          <p:cNvPr id="37" name="Group 36"/>
          <p:cNvGrpSpPr/>
          <p:nvPr/>
        </p:nvGrpSpPr>
        <p:grpSpPr>
          <a:xfrm>
            <a:off x="852951" y="4592292"/>
            <a:ext cx="228600" cy="228600"/>
            <a:chOff x="542925" y="451373"/>
            <a:chExt cx="228600" cy="228600"/>
          </a:xfrm>
        </p:grpSpPr>
        <p:sp>
          <p:nvSpPr>
            <p:cNvPr id="35" name="Oval 34"/>
            <p:cNvSpPr/>
            <p:nvPr/>
          </p:nvSpPr>
          <p:spPr>
            <a:xfrm>
              <a:off x="571500" y="479948"/>
              <a:ext cx="168966" cy="168965"/>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542925" y="451373"/>
              <a:ext cx="228600" cy="228600"/>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Pentagon 37"/>
          <p:cNvSpPr/>
          <p:nvPr/>
        </p:nvSpPr>
        <p:spPr>
          <a:xfrm>
            <a:off x="576726" y="2076450"/>
            <a:ext cx="752475" cy="352425"/>
          </a:xfrm>
          <a:prstGeom prst="homePlat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685348" y="2138859"/>
            <a:ext cx="433132" cy="230832"/>
          </a:xfrm>
          <a:prstGeom prst="rect">
            <a:avLst/>
          </a:prstGeom>
          <a:noFill/>
        </p:spPr>
        <p:txBody>
          <a:bodyPr wrap="none" rtlCol="0">
            <a:spAutoFit/>
          </a:bodyPr>
          <a:lstStyle/>
          <a:p>
            <a:r>
              <a:rPr lang="en-US" sz="900" dirty="0" smtClean="0"/>
              <a:t>Label</a:t>
            </a:r>
            <a:endParaRPr lang="en-US" sz="900" dirty="0"/>
          </a:p>
        </p:txBody>
      </p:sp>
      <p:cxnSp>
        <p:nvCxnSpPr>
          <p:cNvPr id="47" name="Straight Connector 46"/>
          <p:cNvCxnSpPr/>
          <p:nvPr/>
        </p:nvCxnSpPr>
        <p:spPr>
          <a:xfrm>
            <a:off x="576726" y="3314700"/>
            <a:ext cx="75247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329201" y="3314700"/>
            <a:ext cx="0" cy="3905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576726" y="3705225"/>
            <a:ext cx="75247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76726" y="3314700"/>
            <a:ext cx="190500" cy="1905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V="1">
            <a:off x="576726" y="3505200"/>
            <a:ext cx="190500" cy="20002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767226" y="3389784"/>
            <a:ext cx="433132" cy="230832"/>
          </a:xfrm>
          <a:prstGeom prst="rect">
            <a:avLst/>
          </a:prstGeom>
          <a:noFill/>
        </p:spPr>
        <p:txBody>
          <a:bodyPr wrap="none" rtlCol="0">
            <a:spAutoFit/>
          </a:bodyPr>
          <a:lstStyle/>
          <a:p>
            <a:r>
              <a:rPr lang="en-US" sz="900" dirty="0" smtClean="0"/>
              <a:t>Label</a:t>
            </a:r>
            <a:endParaRPr lang="en-US" sz="900" dirty="0"/>
          </a:p>
        </p:txBody>
      </p:sp>
    </p:spTree>
    <p:extLst>
      <p:ext uri="{BB962C8B-B14F-4D97-AF65-F5344CB8AC3E}">
        <p14:creationId xmlns:p14="http://schemas.microsoft.com/office/powerpoint/2010/main" val="155707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a new meeting</a:t>
            </a:r>
            <a:endParaRPr lang="en-US" dirty="0"/>
          </a:p>
        </p:txBody>
      </p:sp>
      <p:pic>
        <p:nvPicPr>
          <p:cNvPr id="6" name="Picture 5"/>
          <p:cNvPicPr>
            <a:picLocks noChangeAspect="1"/>
          </p:cNvPicPr>
          <p:nvPr/>
        </p:nvPicPr>
        <p:blipFill>
          <a:blip r:embed="rId2"/>
          <a:stretch>
            <a:fillRect/>
          </a:stretch>
        </p:blipFill>
        <p:spPr>
          <a:xfrm>
            <a:off x="1800225" y="849679"/>
            <a:ext cx="5543550" cy="4619625"/>
          </a:xfrm>
          <a:prstGeom prst="rect">
            <a:avLst/>
          </a:prstGeom>
        </p:spPr>
      </p:pic>
    </p:spTree>
    <p:extLst>
      <p:ext uri="{BB962C8B-B14F-4D97-AF65-F5344CB8AC3E}">
        <p14:creationId xmlns:p14="http://schemas.microsoft.com/office/powerpoint/2010/main" val="1972626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3669</TotalTime>
  <Words>4093</Words>
  <Application>Microsoft Office PowerPoint</Application>
  <PresentationFormat>On-screen Show (4:3)</PresentationFormat>
  <Paragraphs>437</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Calibri</vt:lpstr>
      <vt:lpstr>Times New Roman</vt:lpstr>
      <vt:lpstr>Wingdings</vt:lpstr>
      <vt:lpstr>Office Theme</vt:lpstr>
      <vt:lpstr>UML Quick Reference</vt:lpstr>
      <vt:lpstr>General UML Best Practices for Analysis</vt:lpstr>
      <vt:lpstr>Use Case Diagrams</vt:lpstr>
      <vt:lpstr>Use Case Diagrams</vt:lpstr>
      <vt:lpstr>Class Diagrams</vt:lpstr>
      <vt:lpstr>Class Diagrams</vt:lpstr>
      <vt:lpstr>Activity Diagrams</vt:lpstr>
      <vt:lpstr>Activity Diagrams</vt:lpstr>
      <vt:lpstr>Schedule a new meeting</vt:lpstr>
      <vt:lpstr>Interaction Diagrams</vt:lpstr>
      <vt:lpstr>Interaction Diagrams: Communication Diagrams</vt:lpstr>
      <vt:lpstr>Interaction Diagrams: Sequence Diagrams</vt:lpstr>
      <vt:lpstr>Sequence Diagrams</vt:lpstr>
      <vt:lpstr>State Charts</vt:lpstr>
      <vt:lpstr>State Charts</vt:lpstr>
    </vt:vector>
  </TitlesOfParts>
  <Company>Utah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Quick Reference</dc:title>
  <dc:creator>Stephen Clyde</dc:creator>
  <cp:lastModifiedBy>Stephen Clyde</cp:lastModifiedBy>
  <cp:revision>109</cp:revision>
  <cp:lastPrinted>2015-09-11T18:16:39Z</cp:lastPrinted>
  <dcterms:created xsi:type="dcterms:W3CDTF">2014-01-31T16:00:27Z</dcterms:created>
  <dcterms:modified xsi:type="dcterms:W3CDTF">2016-09-16T22:03:57Z</dcterms:modified>
</cp:coreProperties>
</file>