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85" r:id="rId4"/>
    <p:sldId id="286" r:id="rId5"/>
    <p:sldId id="287" r:id="rId6"/>
    <p:sldId id="288" r:id="rId7"/>
    <p:sldId id="257" r:id="rId8"/>
    <p:sldId id="319" r:id="rId9"/>
    <p:sldId id="32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264" r:id="rId19"/>
    <p:sldId id="265" r:id="rId20"/>
    <p:sldId id="266" r:id="rId21"/>
    <p:sldId id="261" r:id="rId22"/>
    <p:sldId id="262" r:id="rId23"/>
    <p:sldId id="263" r:id="rId24"/>
    <p:sldId id="267" r:id="rId25"/>
    <p:sldId id="268" r:id="rId26"/>
    <p:sldId id="269" r:id="rId27"/>
    <p:sldId id="270" r:id="rId28"/>
    <p:sldId id="271" r:id="rId29"/>
    <p:sldId id="272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9" r:id="rId42"/>
    <p:sldId id="310" r:id="rId43"/>
    <p:sldId id="306" r:id="rId44"/>
    <p:sldId id="307" r:id="rId45"/>
    <p:sldId id="308" r:id="rId46"/>
    <p:sldId id="305" r:id="rId47"/>
    <p:sldId id="273" r:id="rId48"/>
    <p:sldId id="274" r:id="rId49"/>
    <p:sldId id="275" r:id="rId50"/>
    <p:sldId id="276" r:id="rId51"/>
    <p:sldId id="277" r:id="rId52"/>
    <p:sldId id="278" r:id="rId53"/>
    <p:sldId id="279" r:id="rId54"/>
    <p:sldId id="280" r:id="rId55"/>
    <p:sldId id="281" r:id="rId56"/>
    <p:sldId id="282" r:id="rId57"/>
    <p:sldId id="283" r:id="rId58"/>
    <p:sldId id="289" r:id="rId59"/>
    <p:sldId id="290" r:id="rId60"/>
    <p:sldId id="291" r:id="rId61"/>
    <p:sldId id="292" r:id="rId62"/>
    <p:sldId id="293" r:id="rId63"/>
    <p:sldId id="322" r:id="rId64"/>
    <p:sldId id="321" r:id="rId65"/>
    <p:sldId id="323" r:id="rId66"/>
    <p:sldId id="324" r:id="rId67"/>
    <p:sldId id="345" r:id="rId68"/>
    <p:sldId id="346" r:id="rId69"/>
    <p:sldId id="347" r:id="rId70"/>
    <p:sldId id="350" r:id="rId71"/>
    <p:sldId id="351" r:id="rId72"/>
    <p:sldId id="352" r:id="rId73"/>
    <p:sldId id="348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4" r:id="rId89"/>
    <p:sldId id="340" r:id="rId90"/>
    <p:sldId id="341" r:id="rId91"/>
    <p:sldId id="342" r:id="rId92"/>
    <p:sldId id="343" r:id="rId93"/>
    <p:sldId id="349" r:id="rId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EF8793B-C4D5-478B-BA2E-D5816723D0DB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1EF6986-3BEA-454B-9603-A1DF1F283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793B-C4D5-478B-BA2E-D5816723D0DB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6986-3BEA-454B-9603-A1DF1F283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793B-C4D5-478B-BA2E-D5816723D0DB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6986-3BEA-454B-9603-A1DF1F283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EF8793B-C4D5-478B-BA2E-D5816723D0DB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1EF6986-3BEA-454B-9603-A1DF1F2839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EF8793B-C4D5-478B-BA2E-D5816723D0DB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1EF6986-3BEA-454B-9603-A1DF1F283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793B-C4D5-478B-BA2E-D5816723D0DB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6986-3BEA-454B-9603-A1DF1F2839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793B-C4D5-478B-BA2E-D5816723D0DB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6986-3BEA-454B-9603-A1DF1F2839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EF8793B-C4D5-478B-BA2E-D5816723D0DB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1EF6986-3BEA-454B-9603-A1DF1F2839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793B-C4D5-478B-BA2E-D5816723D0DB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6986-3BEA-454B-9603-A1DF1F283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EF8793B-C4D5-478B-BA2E-D5816723D0DB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1EF6986-3BEA-454B-9603-A1DF1F2839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EF8793B-C4D5-478B-BA2E-D5816723D0DB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1EF6986-3BEA-454B-9603-A1DF1F2839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EF8793B-C4D5-478B-BA2E-D5816723D0DB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1EF6986-3BEA-454B-9603-A1DF1F283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0232" y="714356"/>
            <a:ext cx="6172200" cy="1894362"/>
          </a:xfrm>
        </p:spPr>
        <p:txBody>
          <a:bodyPr/>
          <a:lstStyle/>
          <a:p>
            <a:r>
              <a:rPr lang="en-IN" dirty="0" smtClean="0"/>
              <a:t>Flights Delay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Presented by:</a:t>
            </a:r>
          </a:p>
          <a:p>
            <a:endParaRPr lang="en-IN" dirty="0" smtClean="0"/>
          </a:p>
          <a:p>
            <a:r>
              <a:rPr lang="en-IN" sz="2800" dirty="0" smtClean="0"/>
              <a:t>ANDREWS HIMAKIRAN .P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14290"/>
            <a:ext cx="8115328" cy="6259662"/>
          </a:xfrm>
        </p:spPr>
        <p:txBody>
          <a:bodyPr>
            <a:normAutofit lnSpcReduction="10000"/>
          </a:bodyPr>
          <a:lstStyle/>
          <a:p>
            <a:r>
              <a:rPr lang="en-IN" sz="1800" b="1" dirty="0" smtClean="0"/>
              <a:t>Total number of departure delayed flights</a:t>
            </a:r>
          </a:p>
          <a:p>
            <a:r>
              <a:rPr lang="en-US" sz="1800" dirty="0" smtClean="0"/>
              <a:t>select count(*) from </a:t>
            </a:r>
            <a:r>
              <a:rPr lang="en-US" sz="1800" dirty="0" err="1" smtClean="0"/>
              <a:t>flightsdelay</a:t>
            </a:r>
            <a:r>
              <a:rPr lang="en-US" sz="1800" dirty="0" smtClean="0"/>
              <a:t> where DEPARTURE_DELAY&gt;0;</a:t>
            </a:r>
          </a:p>
          <a:p>
            <a:r>
              <a:rPr lang="en-US" sz="1800" dirty="0" smtClean="0"/>
              <a:t>417074 </a:t>
            </a:r>
          </a:p>
          <a:p>
            <a:endParaRPr lang="en-US" sz="1800" dirty="0" smtClean="0"/>
          </a:p>
          <a:p>
            <a:r>
              <a:rPr lang="en-IN" sz="1800" b="1" dirty="0" smtClean="0"/>
              <a:t>Total number of arrival delayed flights</a:t>
            </a:r>
          </a:p>
          <a:p>
            <a:r>
              <a:rPr lang="en-US" sz="1800" dirty="0" smtClean="0"/>
              <a:t>select count(*) from </a:t>
            </a:r>
            <a:r>
              <a:rPr lang="en-US" sz="1800" dirty="0" err="1" smtClean="0"/>
              <a:t>flightsdelay</a:t>
            </a:r>
            <a:r>
              <a:rPr lang="en-US" sz="1800" dirty="0" smtClean="0"/>
              <a:t> where ARRIVAL_DELAY&gt;0;</a:t>
            </a:r>
          </a:p>
          <a:p>
            <a:r>
              <a:rPr lang="en-US" sz="1800" dirty="0" smtClean="0"/>
              <a:t>424129 </a:t>
            </a:r>
          </a:p>
          <a:p>
            <a:endParaRPr lang="en-US" sz="1800" dirty="0" smtClean="0"/>
          </a:p>
          <a:p>
            <a:r>
              <a:rPr lang="en-IN" sz="1800" b="1" dirty="0" smtClean="0"/>
              <a:t>Total number of Cancelled flights</a:t>
            </a:r>
          </a:p>
          <a:p>
            <a:r>
              <a:rPr lang="en-US" sz="1800" dirty="0" smtClean="0"/>
              <a:t>select count(*) from </a:t>
            </a:r>
            <a:r>
              <a:rPr lang="en-US" sz="1800" dirty="0" err="1" smtClean="0"/>
              <a:t>flightsdelay</a:t>
            </a:r>
            <a:r>
              <a:rPr lang="en-US" sz="1800" dirty="0" smtClean="0"/>
              <a:t> where CANCELLED=1;</a:t>
            </a:r>
          </a:p>
          <a:p>
            <a:r>
              <a:rPr lang="en-US" sz="1800" dirty="0" smtClean="0"/>
              <a:t>40527 </a:t>
            </a:r>
          </a:p>
          <a:p>
            <a:endParaRPr lang="en-US" sz="1800" dirty="0" smtClean="0"/>
          </a:p>
          <a:p>
            <a:r>
              <a:rPr lang="en-IN" sz="1800" b="1" dirty="0" smtClean="0"/>
              <a:t>Number of Unique </a:t>
            </a:r>
            <a:r>
              <a:rPr lang="en-US" sz="1800" b="1" dirty="0" smtClean="0"/>
              <a:t>ORIGIN_AIRPORT</a:t>
            </a:r>
          </a:p>
          <a:p>
            <a:r>
              <a:rPr lang="en-US" sz="1800" dirty="0" smtClean="0"/>
              <a:t>select distinct ORIGIN_AIRPORT from </a:t>
            </a:r>
            <a:r>
              <a:rPr lang="en-US" sz="1800" dirty="0" err="1" smtClean="0"/>
              <a:t>flightsdelay</a:t>
            </a:r>
            <a:r>
              <a:rPr lang="en-US" sz="1800" dirty="0" smtClean="0"/>
              <a:t>;</a:t>
            </a:r>
          </a:p>
          <a:p>
            <a:r>
              <a:rPr lang="en-IN" sz="1800" dirty="0" smtClean="0"/>
              <a:t>315</a:t>
            </a:r>
          </a:p>
          <a:p>
            <a:endParaRPr lang="en-IN" sz="1800" dirty="0" smtClean="0"/>
          </a:p>
          <a:p>
            <a:r>
              <a:rPr lang="en-IN" sz="1800" b="1" dirty="0" smtClean="0"/>
              <a:t>Number of Unique </a:t>
            </a:r>
            <a:r>
              <a:rPr lang="en-US" sz="1800" b="1" dirty="0" smtClean="0"/>
              <a:t>DESTINATION_AIRPORT </a:t>
            </a:r>
          </a:p>
          <a:p>
            <a:r>
              <a:rPr lang="en-US" sz="1800" dirty="0" smtClean="0"/>
              <a:t>select distinct DESTINATION_AIRPORT from </a:t>
            </a:r>
            <a:r>
              <a:rPr lang="en-US" sz="1800" dirty="0" err="1" smtClean="0"/>
              <a:t>flightsdelay</a:t>
            </a:r>
            <a:r>
              <a:rPr lang="en-US" sz="1800" dirty="0" smtClean="0"/>
              <a:t>;</a:t>
            </a:r>
          </a:p>
          <a:p>
            <a:r>
              <a:rPr lang="en-IN" sz="1800" dirty="0" smtClean="0"/>
              <a:t>315</a:t>
            </a:r>
          </a:p>
          <a:p>
            <a:endParaRPr lang="en-US" sz="1800" dirty="0" smtClean="0"/>
          </a:p>
          <a:p>
            <a:endParaRPr lang="en-IN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14290"/>
            <a:ext cx="8258204" cy="6259662"/>
          </a:xfrm>
        </p:spPr>
        <p:txBody>
          <a:bodyPr>
            <a:normAutofit/>
          </a:bodyPr>
          <a:lstStyle/>
          <a:p>
            <a:r>
              <a:rPr lang="en-IN" sz="1800" b="1" dirty="0" smtClean="0"/>
              <a:t>Number of unique Airlines </a:t>
            </a:r>
          </a:p>
          <a:p>
            <a:r>
              <a:rPr lang="en-US" sz="1800" dirty="0" smtClean="0"/>
              <a:t>select distinct AIRLINE from </a:t>
            </a:r>
            <a:r>
              <a:rPr lang="en-US" sz="1800" dirty="0" err="1" smtClean="0"/>
              <a:t>flightsdelay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AS</a:t>
            </a:r>
          </a:p>
          <a:p>
            <a:r>
              <a:rPr lang="en-US" sz="1800" dirty="0" smtClean="0"/>
              <a:t>AA</a:t>
            </a:r>
          </a:p>
          <a:p>
            <a:r>
              <a:rPr lang="en-US" sz="1800" dirty="0" smtClean="0"/>
              <a:t>US</a:t>
            </a:r>
          </a:p>
          <a:p>
            <a:r>
              <a:rPr lang="en-US" sz="1800" dirty="0" smtClean="0"/>
              <a:t>DL</a:t>
            </a:r>
          </a:p>
          <a:p>
            <a:r>
              <a:rPr lang="en-US" sz="1800" dirty="0" smtClean="0"/>
              <a:t>NK</a:t>
            </a:r>
          </a:p>
          <a:p>
            <a:r>
              <a:rPr lang="en-US" sz="1800" dirty="0" smtClean="0"/>
              <a:t>UA</a:t>
            </a:r>
          </a:p>
          <a:p>
            <a:r>
              <a:rPr lang="en-US" sz="1800" dirty="0" smtClean="0"/>
              <a:t>HA</a:t>
            </a:r>
          </a:p>
          <a:p>
            <a:r>
              <a:rPr lang="en-US" sz="1800" dirty="0" smtClean="0"/>
              <a:t>B6</a:t>
            </a:r>
          </a:p>
          <a:p>
            <a:r>
              <a:rPr lang="en-US" sz="1800" dirty="0" smtClean="0"/>
              <a:t>OO</a:t>
            </a:r>
          </a:p>
          <a:p>
            <a:r>
              <a:rPr lang="en-US" sz="1800" dirty="0" smtClean="0"/>
              <a:t>EV</a:t>
            </a:r>
          </a:p>
          <a:p>
            <a:r>
              <a:rPr lang="en-US" sz="1800" dirty="0" smtClean="0"/>
              <a:t>MQ</a:t>
            </a:r>
          </a:p>
          <a:p>
            <a:r>
              <a:rPr lang="en-US" sz="1800" dirty="0" smtClean="0"/>
              <a:t>F9</a:t>
            </a:r>
          </a:p>
          <a:p>
            <a:r>
              <a:rPr lang="en-US" sz="1800" dirty="0" smtClean="0"/>
              <a:t>WN</a:t>
            </a:r>
          </a:p>
          <a:p>
            <a:r>
              <a:rPr lang="en-US" sz="1800" dirty="0" smtClean="0"/>
              <a:t>VX </a:t>
            </a:r>
          </a:p>
          <a:p>
            <a:r>
              <a:rPr lang="en-IN" sz="1800" dirty="0" smtClean="0"/>
              <a:t>Total = 14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14290"/>
            <a:ext cx="8258204" cy="6259662"/>
          </a:xfrm>
        </p:spPr>
        <p:txBody>
          <a:bodyPr>
            <a:normAutofit/>
          </a:bodyPr>
          <a:lstStyle/>
          <a:p>
            <a:r>
              <a:rPr lang="en-IN" sz="1800" b="1" dirty="0" smtClean="0"/>
              <a:t>Number of unique FLIGHT_NUMBER</a:t>
            </a:r>
          </a:p>
          <a:p>
            <a:r>
              <a:rPr lang="en-US" sz="1800" dirty="0" smtClean="0"/>
              <a:t>select distinct FLIGHT_NUMBER from </a:t>
            </a:r>
            <a:r>
              <a:rPr lang="en-US" sz="1800" dirty="0" err="1" smtClean="0"/>
              <a:t>flightsdelay</a:t>
            </a:r>
            <a:r>
              <a:rPr lang="en-US" sz="1800" dirty="0" smtClean="0"/>
              <a:t>;</a:t>
            </a:r>
          </a:p>
          <a:p>
            <a:r>
              <a:rPr lang="en-IN" sz="1800" dirty="0" smtClean="0"/>
              <a:t>6522</a:t>
            </a:r>
          </a:p>
          <a:p>
            <a:r>
              <a:rPr lang="en-IN" sz="1800" b="1" dirty="0" smtClean="0"/>
              <a:t>Number of unique </a:t>
            </a:r>
            <a:r>
              <a:rPr lang="en-US" sz="1800" b="1" dirty="0" smtClean="0"/>
              <a:t>TAIL_NUMBER </a:t>
            </a:r>
          </a:p>
          <a:p>
            <a:r>
              <a:rPr lang="en-US" sz="1800" dirty="0" smtClean="0"/>
              <a:t>select distinct TAIL_NUMBER from </a:t>
            </a:r>
            <a:r>
              <a:rPr lang="en-US" sz="1800" dirty="0" err="1" smtClean="0"/>
              <a:t>flightsdelay</a:t>
            </a:r>
            <a:r>
              <a:rPr lang="en-US" sz="1800" dirty="0" smtClean="0"/>
              <a:t>;</a:t>
            </a:r>
          </a:p>
          <a:p>
            <a:r>
              <a:rPr lang="en-IN" sz="1800" dirty="0" smtClean="0"/>
              <a:t>4523</a:t>
            </a:r>
          </a:p>
          <a:p>
            <a:r>
              <a:rPr lang="en-IN" sz="1800" b="1" dirty="0" smtClean="0"/>
              <a:t>Number of unique YEAR</a:t>
            </a:r>
          </a:p>
          <a:p>
            <a:r>
              <a:rPr lang="en-US" sz="1800" dirty="0" smtClean="0"/>
              <a:t>select distinct YEAR from </a:t>
            </a:r>
            <a:r>
              <a:rPr lang="en-US" sz="1800" dirty="0" err="1" smtClean="0"/>
              <a:t>flightsdelay</a:t>
            </a:r>
            <a:r>
              <a:rPr lang="en-US" sz="1800" dirty="0" smtClean="0"/>
              <a:t>;</a:t>
            </a:r>
          </a:p>
          <a:p>
            <a:r>
              <a:rPr lang="en-IN" sz="1800" dirty="0" smtClean="0"/>
              <a:t>YEAR</a:t>
            </a:r>
          </a:p>
          <a:p>
            <a:r>
              <a:rPr lang="en-IN" sz="1800" dirty="0" smtClean="0"/>
              <a:t>2015</a:t>
            </a:r>
          </a:p>
          <a:p>
            <a:r>
              <a:rPr lang="en-IN" sz="1800" b="1" dirty="0" smtClean="0"/>
              <a:t>Number of unique MONTH</a:t>
            </a:r>
          </a:p>
          <a:p>
            <a:r>
              <a:rPr lang="en-US" sz="1800" dirty="0" smtClean="0"/>
              <a:t>select distinct MONTH from </a:t>
            </a:r>
            <a:r>
              <a:rPr lang="en-US" sz="1800" dirty="0" err="1" smtClean="0"/>
              <a:t>flightsdelay</a:t>
            </a:r>
            <a:r>
              <a:rPr lang="en-US" sz="1800" dirty="0" smtClean="0"/>
              <a:t>;</a:t>
            </a:r>
          </a:p>
          <a:p>
            <a:r>
              <a:rPr lang="en-IN" sz="1800" dirty="0" smtClean="0"/>
              <a:t> MONTH</a:t>
            </a:r>
          </a:p>
          <a:p>
            <a:r>
              <a:rPr lang="en-IN" sz="1800" dirty="0" smtClean="0"/>
              <a:t>'1'</a:t>
            </a:r>
          </a:p>
          <a:p>
            <a:r>
              <a:rPr lang="en-IN" sz="1800" dirty="0" smtClean="0"/>
              <a:t>'2'</a:t>
            </a:r>
          </a:p>
          <a:p>
            <a:r>
              <a:rPr lang="en-IN" sz="1800" dirty="0" smtClean="0"/>
              <a:t>'3'</a:t>
            </a:r>
          </a:p>
          <a:p>
            <a:endParaRPr lang="en-IN" sz="1800" dirty="0" smtClean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14290"/>
            <a:ext cx="8258204" cy="6259662"/>
          </a:xfrm>
        </p:spPr>
        <p:txBody>
          <a:bodyPr>
            <a:normAutofit fontScale="47500" lnSpcReduction="20000"/>
          </a:bodyPr>
          <a:lstStyle/>
          <a:p>
            <a:r>
              <a:rPr lang="en-IN" sz="2500" b="1" dirty="0" smtClean="0"/>
              <a:t>Number of unique days</a:t>
            </a:r>
          </a:p>
          <a:p>
            <a:r>
              <a:rPr lang="en-US" sz="2500" dirty="0" smtClean="0"/>
              <a:t>select distinct DAY from </a:t>
            </a:r>
            <a:r>
              <a:rPr lang="en-US" sz="2500" dirty="0" err="1" smtClean="0"/>
              <a:t>flightsdelay</a:t>
            </a:r>
            <a:r>
              <a:rPr lang="en-US" sz="2500" dirty="0" smtClean="0"/>
              <a:t>;</a:t>
            </a:r>
          </a:p>
          <a:p>
            <a:r>
              <a:rPr lang="en-US" sz="1600" dirty="0" smtClean="0"/>
              <a:t>DAY</a:t>
            </a:r>
          </a:p>
          <a:p>
            <a:r>
              <a:rPr lang="en-US" sz="1600" dirty="0" smtClean="0"/>
              <a:t>'1'</a:t>
            </a:r>
          </a:p>
          <a:p>
            <a:r>
              <a:rPr lang="en-US" sz="1600" dirty="0" smtClean="0"/>
              <a:t>'2'</a:t>
            </a:r>
          </a:p>
          <a:p>
            <a:r>
              <a:rPr lang="en-US" sz="1600" dirty="0" smtClean="0"/>
              <a:t>'3'</a:t>
            </a:r>
          </a:p>
          <a:p>
            <a:r>
              <a:rPr lang="en-US" sz="1600" dirty="0" smtClean="0"/>
              <a:t>'4'</a:t>
            </a:r>
          </a:p>
          <a:p>
            <a:r>
              <a:rPr lang="en-US" sz="1600" dirty="0" smtClean="0"/>
              <a:t>'5'</a:t>
            </a:r>
          </a:p>
          <a:p>
            <a:r>
              <a:rPr lang="en-US" sz="1600" dirty="0" smtClean="0"/>
              <a:t>'6'</a:t>
            </a:r>
          </a:p>
          <a:p>
            <a:r>
              <a:rPr lang="en-US" sz="1600" dirty="0" smtClean="0"/>
              <a:t>'7'</a:t>
            </a:r>
          </a:p>
          <a:p>
            <a:r>
              <a:rPr lang="en-US" sz="1600" dirty="0" smtClean="0"/>
              <a:t>'8'</a:t>
            </a:r>
          </a:p>
          <a:p>
            <a:r>
              <a:rPr lang="en-US" sz="1600" dirty="0" smtClean="0"/>
              <a:t>'9'</a:t>
            </a:r>
          </a:p>
          <a:p>
            <a:r>
              <a:rPr lang="en-US" sz="1600" dirty="0" smtClean="0"/>
              <a:t>'10'</a:t>
            </a:r>
          </a:p>
          <a:p>
            <a:r>
              <a:rPr lang="en-US" sz="1600" dirty="0" smtClean="0"/>
              <a:t>'11'</a:t>
            </a:r>
          </a:p>
          <a:p>
            <a:r>
              <a:rPr lang="en-US" sz="1600" dirty="0" smtClean="0"/>
              <a:t>'12'</a:t>
            </a:r>
          </a:p>
          <a:p>
            <a:r>
              <a:rPr lang="en-US" sz="1600" dirty="0" smtClean="0"/>
              <a:t>'13'</a:t>
            </a:r>
          </a:p>
          <a:p>
            <a:r>
              <a:rPr lang="en-US" sz="1600" dirty="0" smtClean="0"/>
              <a:t>'14'</a:t>
            </a:r>
          </a:p>
          <a:p>
            <a:r>
              <a:rPr lang="en-US" sz="1600" dirty="0" smtClean="0"/>
              <a:t>'15'</a:t>
            </a:r>
          </a:p>
          <a:p>
            <a:r>
              <a:rPr lang="en-US" sz="1600" dirty="0" smtClean="0"/>
              <a:t>'16'</a:t>
            </a:r>
          </a:p>
          <a:p>
            <a:r>
              <a:rPr lang="en-US" sz="1600" dirty="0" smtClean="0"/>
              <a:t>'17'</a:t>
            </a:r>
          </a:p>
          <a:p>
            <a:r>
              <a:rPr lang="en-US" sz="1600" dirty="0" smtClean="0"/>
              <a:t>'18'</a:t>
            </a:r>
          </a:p>
          <a:p>
            <a:r>
              <a:rPr lang="en-US" sz="1600" dirty="0" smtClean="0"/>
              <a:t>'19'</a:t>
            </a:r>
          </a:p>
          <a:p>
            <a:r>
              <a:rPr lang="en-US" sz="1600" dirty="0" smtClean="0"/>
              <a:t>'20'</a:t>
            </a:r>
          </a:p>
          <a:p>
            <a:r>
              <a:rPr lang="en-US" sz="1600" dirty="0" smtClean="0"/>
              <a:t>'21'</a:t>
            </a:r>
          </a:p>
          <a:p>
            <a:r>
              <a:rPr lang="en-US" sz="1600" dirty="0" smtClean="0"/>
              <a:t>'22'</a:t>
            </a:r>
          </a:p>
          <a:p>
            <a:r>
              <a:rPr lang="en-US" sz="1600" dirty="0" smtClean="0"/>
              <a:t>'23'</a:t>
            </a:r>
          </a:p>
          <a:p>
            <a:r>
              <a:rPr lang="en-US" sz="1600" dirty="0" smtClean="0"/>
              <a:t>'24'</a:t>
            </a:r>
          </a:p>
          <a:p>
            <a:r>
              <a:rPr lang="en-US" sz="1600" dirty="0" smtClean="0"/>
              <a:t>'25'</a:t>
            </a:r>
          </a:p>
          <a:p>
            <a:r>
              <a:rPr lang="en-US" sz="1600" dirty="0" smtClean="0"/>
              <a:t>'26'</a:t>
            </a:r>
          </a:p>
          <a:p>
            <a:r>
              <a:rPr lang="en-US" sz="1600" dirty="0" smtClean="0"/>
              <a:t>'27'</a:t>
            </a:r>
          </a:p>
          <a:p>
            <a:r>
              <a:rPr lang="en-US" sz="1600" dirty="0" smtClean="0"/>
              <a:t>'28'</a:t>
            </a:r>
          </a:p>
          <a:p>
            <a:r>
              <a:rPr lang="en-US" sz="1600" dirty="0" smtClean="0"/>
              <a:t>'29'</a:t>
            </a:r>
          </a:p>
          <a:p>
            <a:r>
              <a:rPr lang="en-US" sz="1600" dirty="0" smtClean="0"/>
              <a:t>'30'</a:t>
            </a:r>
          </a:p>
          <a:p>
            <a:r>
              <a:rPr lang="en-US" sz="1600" dirty="0" smtClean="0"/>
              <a:t>'31'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14290"/>
            <a:ext cx="8258204" cy="6259662"/>
          </a:xfrm>
        </p:spPr>
        <p:txBody>
          <a:bodyPr>
            <a:normAutofit/>
          </a:bodyPr>
          <a:lstStyle/>
          <a:p>
            <a:r>
              <a:rPr lang="en-IN" sz="1800" b="1" dirty="0" smtClean="0"/>
              <a:t>Number of unique days of a week</a:t>
            </a:r>
          </a:p>
          <a:p>
            <a:r>
              <a:rPr lang="en-US" sz="1800" dirty="0" smtClean="0"/>
              <a:t> DAY_OF_WEEK</a:t>
            </a:r>
          </a:p>
          <a:p>
            <a:r>
              <a:rPr lang="en-US" sz="1800" dirty="0" smtClean="0"/>
              <a:t>'4'</a:t>
            </a:r>
          </a:p>
          <a:p>
            <a:r>
              <a:rPr lang="en-US" sz="1800" dirty="0" smtClean="0"/>
              <a:t>'5'</a:t>
            </a:r>
          </a:p>
          <a:p>
            <a:r>
              <a:rPr lang="en-US" sz="1800" dirty="0" smtClean="0"/>
              <a:t>'6'</a:t>
            </a:r>
          </a:p>
          <a:p>
            <a:r>
              <a:rPr lang="en-US" sz="1800" dirty="0" smtClean="0"/>
              <a:t>'7'</a:t>
            </a:r>
          </a:p>
          <a:p>
            <a:r>
              <a:rPr lang="en-US" sz="1800" dirty="0" smtClean="0"/>
              <a:t>'1'</a:t>
            </a:r>
          </a:p>
          <a:p>
            <a:r>
              <a:rPr lang="en-US" sz="1800" dirty="0" smtClean="0"/>
              <a:t>'2'</a:t>
            </a:r>
          </a:p>
          <a:p>
            <a:r>
              <a:rPr lang="en-US" sz="1800" dirty="0" smtClean="0"/>
              <a:t>'3‘</a:t>
            </a:r>
          </a:p>
          <a:p>
            <a:r>
              <a:rPr lang="en-IN" sz="1800" b="1" dirty="0" smtClean="0"/>
              <a:t>Number of Diverted flights</a:t>
            </a:r>
          </a:p>
          <a:p>
            <a:r>
              <a:rPr lang="en-US" sz="1800" dirty="0" smtClean="0"/>
              <a:t>select count(*) from </a:t>
            </a:r>
            <a:r>
              <a:rPr lang="en-US" sz="1800" dirty="0" err="1" smtClean="0"/>
              <a:t>flightsdelay</a:t>
            </a:r>
            <a:r>
              <a:rPr lang="en-US" sz="1800" dirty="0" smtClean="0"/>
              <a:t> where DIVERTED=1;</a:t>
            </a:r>
          </a:p>
          <a:p>
            <a:r>
              <a:rPr lang="en-US" sz="1800" dirty="0" smtClean="0"/>
              <a:t> count(*)</a:t>
            </a:r>
          </a:p>
          <a:p>
            <a:r>
              <a:rPr lang="en-US" sz="1800" dirty="0" smtClean="0"/>
              <a:t>'2544‘</a:t>
            </a:r>
          </a:p>
          <a:p>
            <a:r>
              <a:rPr lang="en-IN" sz="1800" b="1" dirty="0" smtClean="0"/>
              <a:t>Delay time of flights due to </a:t>
            </a:r>
            <a:r>
              <a:rPr lang="en-US" sz="1800" b="1" dirty="0" smtClean="0"/>
              <a:t>AIR_SYSTEM_DELAY </a:t>
            </a:r>
          </a:p>
          <a:p>
            <a:r>
              <a:rPr lang="en-US" sz="1800" dirty="0" smtClean="0"/>
              <a:t>select sum(AIR_SYSTEM_DELAY) from </a:t>
            </a:r>
            <a:r>
              <a:rPr lang="en-US" sz="1800" dirty="0" err="1" smtClean="0"/>
              <a:t>flightsdelay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 sum(AIR_SYSTEM_DELAY)</a:t>
            </a:r>
          </a:p>
          <a:p>
            <a:r>
              <a:rPr lang="en-US" sz="1800" dirty="0" smtClean="0"/>
              <a:t>'3129132'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14290"/>
            <a:ext cx="8186766" cy="6259662"/>
          </a:xfrm>
        </p:spPr>
        <p:txBody>
          <a:bodyPr>
            <a:normAutofit lnSpcReduction="10000"/>
          </a:bodyPr>
          <a:lstStyle/>
          <a:p>
            <a:r>
              <a:rPr lang="en-IN" sz="1400" b="1" dirty="0" smtClean="0"/>
              <a:t>Delay time of flights due to </a:t>
            </a:r>
            <a:r>
              <a:rPr lang="en-US" sz="1400" b="1" dirty="0" smtClean="0"/>
              <a:t>SECURITY_DELAY </a:t>
            </a:r>
          </a:p>
          <a:p>
            <a:r>
              <a:rPr lang="en-US" sz="1400" dirty="0" smtClean="0"/>
              <a:t>select sum(SECURITY_DELAY) from </a:t>
            </a:r>
            <a:r>
              <a:rPr lang="en-US" sz="1400" dirty="0" err="1" smtClean="0"/>
              <a:t>flightsdelay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sum(SECURITY_DELAY)</a:t>
            </a:r>
          </a:p>
          <a:p>
            <a:r>
              <a:rPr lang="en-US" sz="1400" dirty="0" smtClean="0"/>
              <a:t>'13101‘</a:t>
            </a:r>
          </a:p>
          <a:p>
            <a:r>
              <a:rPr lang="en-IN" sz="1400" b="1" dirty="0" smtClean="0"/>
              <a:t>Delay time of flights due to </a:t>
            </a:r>
            <a:r>
              <a:rPr lang="en-US" sz="1400" b="1" dirty="0" smtClean="0"/>
              <a:t>AIRLINE_DELAY </a:t>
            </a:r>
          </a:p>
          <a:p>
            <a:r>
              <a:rPr lang="en-US" sz="1400" dirty="0" smtClean="0"/>
              <a:t>select sum(AIRLINE_DELAY) from </a:t>
            </a:r>
            <a:r>
              <a:rPr lang="en-US" sz="1400" dirty="0" err="1" smtClean="0"/>
              <a:t>flightsdelay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sum(AIRLINE_DELAY)</a:t>
            </a:r>
          </a:p>
          <a:p>
            <a:r>
              <a:rPr lang="en-US" sz="1400" dirty="0" smtClean="0"/>
              <a:t>'4160027‘</a:t>
            </a:r>
          </a:p>
          <a:p>
            <a:r>
              <a:rPr lang="en-IN" sz="1400" b="1" dirty="0" smtClean="0"/>
              <a:t>Delay time of flights due to </a:t>
            </a:r>
            <a:r>
              <a:rPr lang="en-US" sz="1400" b="1" dirty="0" smtClean="0"/>
              <a:t>LATE_AIRCRAFT_DELAY </a:t>
            </a:r>
          </a:p>
          <a:p>
            <a:r>
              <a:rPr lang="en-US" sz="1400" dirty="0" smtClean="0"/>
              <a:t>select sum(LATE_AIRCRAFT_DELAY) from </a:t>
            </a:r>
            <a:r>
              <a:rPr lang="en-US" sz="1400" dirty="0" err="1" smtClean="0"/>
              <a:t>flightsdelay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sum(LATE_AIRCRAFT_DELAY)</a:t>
            </a:r>
          </a:p>
          <a:p>
            <a:r>
              <a:rPr lang="en-US" sz="1400" dirty="0" smtClean="0"/>
              <a:t>'5238195‘</a:t>
            </a:r>
          </a:p>
          <a:p>
            <a:r>
              <a:rPr lang="en-IN" sz="1400" b="1" dirty="0" smtClean="0"/>
              <a:t>Delay time of flights due to </a:t>
            </a:r>
            <a:r>
              <a:rPr lang="en-US" sz="1400" b="1" dirty="0" smtClean="0"/>
              <a:t>WEATHER_DELAY</a:t>
            </a:r>
          </a:p>
          <a:p>
            <a:r>
              <a:rPr lang="en-US" sz="1400" dirty="0" smtClean="0"/>
              <a:t>select sum(WEATHER_DELAY) from </a:t>
            </a:r>
            <a:r>
              <a:rPr lang="en-US" sz="1400" dirty="0" err="1" smtClean="0"/>
              <a:t>flightsdelay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sum(WEATHER_DELAY)</a:t>
            </a:r>
          </a:p>
          <a:p>
            <a:r>
              <a:rPr lang="en-US" sz="1400" dirty="0" smtClean="0"/>
              <a:t>'810195‘</a:t>
            </a:r>
          </a:p>
          <a:p>
            <a:r>
              <a:rPr lang="en-IN" sz="1400" b="1" dirty="0" smtClean="0"/>
              <a:t>Top 3 AIRINES with longest DISTANCE</a:t>
            </a:r>
          </a:p>
          <a:p>
            <a:r>
              <a:rPr lang="en-US" sz="1400" dirty="0" smtClean="0"/>
              <a:t>select distinct AIRLINE from </a:t>
            </a:r>
            <a:r>
              <a:rPr lang="en-US" sz="1400" dirty="0" err="1" smtClean="0"/>
              <a:t>flightsdelay</a:t>
            </a:r>
            <a:r>
              <a:rPr lang="en-US" sz="1400" dirty="0" smtClean="0"/>
              <a:t> where DISTANCE &gt; 4000;</a:t>
            </a:r>
          </a:p>
          <a:p>
            <a:r>
              <a:rPr lang="en-US" sz="1400" dirty="0" smtClean="0"/>
              <a:t>AIRLINE</a:t>
            </a:r>
          </a:p>
          <a:p>
            <a:r>
              <a:rPr lang="en-US" sz="1400" dirty="0" smtClean="0"/>
              <a:t>'DL'</a:t>
            </a:r>
          </a:p>
          <a:p>
            <a:r>
              <a:rPr lang="en-US" sz="1400" dirty="0" smtClean="0"/>
              <a:t>'UA'</a:t>
            </a:r>
          </a:p>
          <a:p>
            <a:r>
              <a:rPr lang="en-US" sz="1400" dirty="0" smtClean="0"/>
              <a:t>'HA'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85728"/>
            <a:ext cx="8186766" cy="6188224"/>
          </a:xfrm>
        </p:spPr>
        <p:txBody>
          <a:bodyPr>
            <a:normAutofit fontScale="92500"/>
          </a:bodyPr>
          <a:lstStyle/>
          <a:p>
            <a:r>
              <a:rPr lang="en-IN" sz="900" b="1" dirty="0" smtClean="0"/>
              <a:t>Airline with high departure delay</a:t>
            </a:r>
          </a:p>
          <a:p>
            <a:r>
              <a:rPr lang="en-US" sz="900" dirty="0" smtClean="0"/>
              <a:t>select distinct AIRLINE from </a:t>
            </a:r>
            <a:r>
              <a:rPr lang="en-US" sz="900" dirty="0" err="1" smtClean="0"/>
              <a:t>flightsdelay</a:t>
            </a:r>
            <a:r>
              <a:rPr lang="en-US" sz="900" dirty="0" smtClean="0"/>
              <a:t> where DEPARTURE_DELAY &gt; 1500;</a:t>
            </a:r>
          </a:p>
          <a:p>
            <a:r>
              <a:rPr lang="en-US" sz="900" dirty="0" smtClean="0"/>
              <a:t> AIRLINE</a:t>
            </a:r>
          </a:p>
          <a:p>
            <a:r>
              <a:rPr lang="en-US" sz="900" dirty="0" smtClean="0"/>
              <a:t>'AA‘</a:t>
            </a:r>
          </a:p>
          <a:p>
            <a:r>
              <a:rPr lang="en-IN" sz="900" b="1" dirty="0" smtClean="0"/>
              <a:t>Airline with high arrival delay</a:t>
            </a:r>
          </a:p>
          <a:p>
            <a:r>
              <a:rPr lang="en-US" sz="900" dirty="0" smtClean="0"/>
              <a:t>select distinct AIRLINE from </a:t>
            </a:r>
            <a:r>
              <a:rPr lang="en-US" sz="900" dirty="0" err="1" smtClean="0"/>
              <a:t>flightsdelay</a:t>
            </a:r>
            <a:r>
              <a:rPr lang="en-US" sz="900" dirty="0" smtClean="0"/>
              <a:t> where ARRIVAL_DELAY &gt; 1500;</a:t>
            </a:r>
          </a:p>
          <a:p>
            <a:r>
              <a:rPr lang="en-IN" sz="900" dirty="0" smtClean="0"/>
              <a:t>AIRLINE</a:t>
            </a:r>
          </a:p>
          <a:p>
            <a:r>
              <a:rPr lang="en-IN" sz="900" dirty="0" smtClean="0"/>
              <a:t>'AA‘</a:t>
            </a:r>
          </a:p>
          <a:p>
            <a:r>
              <a:rPr lang="en-IN" sz="900" b="1" dirty="0" smtClean="0"/>
              <a:t>Airlines with high </a:t>
            </a:r>
            <a:r>
              <a:rPr lang="en-US" sz="900" b="1" dirty="0" smtClean="0"/>
              <a:t>AIR_SYSTEM_DELAY</a:t>
            </a:r>
          </a:p>
          <a:p>
            <a:r>
              <a:rPr lang="en-US" sz="900" dirty="0" smtClean="0"/>
              <a:t>select distinct AIRLINE from </a:t>
            </a:r>
            <a:r>
              <a:rPr lang="en-US" sz="900" dirty="0" err="1" smtClean="0"/>
              <a:t>flightsdelay</a:t>
            </a:r>
            <a:r>
              <a:rPr lang="en-US" sz="900" dirty="0" smtClean="0"/>
              <a:t> where AIR_SYSTEM_DELAY &gt; 800; </a:t>
            </a:r>
          </a:p>
          <a:p>
            <a:r>
              <a:rPr lang="en-IN" sz="900" dirty="0" smtClean="0"/>
              <a:t># AIRLINE</a:t>
            </a:r>
          </a:p>
          <a:p>
            <a:r>
              <a:rPr lang="en-IN" sz="900" dirty="0" smtClean="0"/>
              <a:t>'OO'</a:t>
            </a:r>
          </a:p>
          <a:p>
            <a:r>
              <a:rPr lang="en-IN" sz="900" dirty="0" smtClean="0"/>
              <a:t>'AA'</a:t>
            </a:r>
          </a:p>
          <a:p>
            <a:r>
              <a:rPr lang="en-IN" sz="900" b="1" dirty="0" smtClean="0"/>
              <a:t>Airlines with high </a:t>
            </a:r>
            <a:r>
              <a:rPr lang="en-US" sz="900" b="1" dirty="0" smtClean="0"/>
              <a:t>SECURITY_DELAY </a:t>
            </a:r>
          </a:p>
          <a:p>
            <a:r>
              <a:rPr lang="en-US" sz="900" dirty="0" smtClean="0"/>
              <a:t>select distinct AIRLINE from </a:t>
            </a:r>
            <a:r>
              <a:rPr lang="en-US" sz="900" dirty="0" err="1" smtClean="0"/>
              <a:t>flightsdelay</a:t>
            </a:r>
            <a:r>
              <a:rPr lang="en-US" sz="900" dirty="0" smtClean="0"/>
              <a:t> where SECURITY_DELAY  &gt; 200;</a:t>
            </a:r>
          </a:p>
          <a:p>
            <a:r>
              <a:rPr lang="en-US" sz="900" dirty="0" smtClean="0"/>
              <a:t># AIRLINE</a:t>
            </a:r>
          </a:p>
          <a:p>
            <a:r>
              <a:rPr lang="en-US" sz="900" dirty="0" smtClean="0"/>
              <a:t>'NK'</a:t>
            </a:r>
          </a:p>
          <a:p>
            <a:r>
              <a:rPr lang="en-US" sz="900" dirty="0" smtClean="0"/>
              <a:t>'DL'</a:t>
            </a:r>
          </a:p>
          <a:p>
            <a:r>
              <a:rPr lang="en-IN" sz="900" b="1" dirty="0" smtClean="0"/>
              <a:t>Airline with high </a:t>
            </a:r>
            <a:r>
              <a:rPr lang="en-US" sz="900" b="1" dirty="0" smtClean="0"/>
              <a:t>AIRLINE_DELAY </a:t>
            </a:r>
          </a:p>
          <a:p>
            <a:r>
              <a:rPr lang="en-US" sz="900" dirty="0" smtClean="0"/>
              <a:t>select distinct AIRLINE from </a:t>
            </a:r>
            <a:r>
              <a:rPr lang="en-US" sz="900" dirty="0" err="1" smtClean="0"/>
              <a:t>flightsdelay</a:t>
            </a:r>
            <a:r>
              <a:rPr lang="en-US" sz="900" dirty="0" smtClean="0"/>
              <a:t> where AIRLINE_DELAY &gt; 1500;</a:t>
            </a:r>
          </a:p>
          <a:p>
            <a:r>
              <a:rPr lang="en-US" sz="900" dirty="0" smtClean="0"/>
              <a:t># AIRLINE</a:t>
            </a:r>
          </a:p>
          <a:p>
            <a:r>
              <a:rPr lang="en-US" sz="900" dirty="0" smtClean="0"/>
              <a:t>'AA‘</a:t>
            </a:r>
          </a:p>
          <a:p>
            <a:r>
              <a:rPr lang="en-IN" sz="900" b="1" dirty="0" smtClean="0"/>
              <a:t>Airline with high </a:t>
            </a:r>
            <a:r>
              <a:rPr lang="en-US" sz="900" b="1" dirty="0" smtClean="0"/>
              <a:t>LATE_AIRCRAFT_DELAY </a:t>
            </a:r>
          </a:p>
          <a:p>
            <a:r>
              <a:rPr lang="en-US" sz="900" dirty="0" smtClean="0"/>
              <a:t>select distinct AIRLINE from </a:t>
            </a:r>
            <a:r>
              <a:rPr lang="en-US" sz="900" dirty="0" err="1" smtClean="0"/>
              <a:t>flightsdelay</a:t>
            </a:r>
            <a:r>
              <a:rPr lang="en-US" sz="900" dirty="0" smtClean="0"/>
              <a:t> where LATE_AIRCRAFT_DELAY  &gt; 1000;</a:t>
            </a:r>
          </a:p>
          <a:p>
            <a:r>
              <a:rPr lang="en-US" sz="900" dirty="0" smtClean="0"/>
              <a:t># AIRLINE</a:t>
            </a:r>
          </a:p>
          <a:p>
            <a:r>
              <a:rPr lang="en-US" sz="900" dirty="0" smtClean="0"/>
              <a:t>'AA'</a:t>
            </a:r>
          </a:p>
          <a:p>
            <a:r>
              <a:rPr lang="en-IN" sz="900" b="1" dirty="0" smtClean="0"/>
              <a:t>Airline with high </a:t>
            </a:r>
            <a:r>
              <a:rPr lang="en-US" sz="900" b="1" dirty="0" smtClean="0"/>
              <a:t>WEATHER_DELAY </a:t>
            </a:r>
          </a:p>
          <a:p>
            <a:r>
              <a:rPr lang="en-US" sz="900" dirty="0" smtClean="0"/>
              <a:t>select distinct AIRLINE from </a:t>
            </a:r>
            <a:r>
              <a:rPr lang="en-US" sz="900" dirty="0" err="1" smtClean="0"/>
              <a:t>flightsdelay</a:t>
            </a:r>
            <a:r>
              <a:rPr lang="en-US" sz="900" dirty="0" smtClean="0"/>
              <a:t> where WEATHER_DELAY  &gt; 1100;</a:t>
            </a:r>
          </a:p>
          <a:p>
            <a:r>
              <a:rPr lang="en-US" sz="900" dirty="0" smtClean="0"/>
              <a:t># AIRLINE</a:t>
            </a:r>
          </a:p>
          <a:p>
            <a:r>
              <a:rPr lang="en-US" sz="900" dirty="0" smtClean="0"/>
              <a:t>'DL'</a:t>
            </a:r>
          </a:p>
          <a:p>
            <a:r>
              <a:rPr lang="en-US" sz="900" dirty="0" smtClean="0"/>
              <a:t>'MQ'</a:t>
            </a:r>
          </a:p>
          <a:p>
            <a:endParaRPr lang="en-US" sz="900" dirty="0" smtClean="0"/>
          </a:p>
          <a:p>
            <a:endParaRPr lang="en-US" sz="900" b="1" dirty="0" smtClean="0"/>
          </a:p>
          <a:p>
            <a:endParaRPr lang="en-US" sz="1100" b="1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IN" sz="1400" dirty="0" smtClean="0"/>
          </a:p>
          <a:p>
            <a:endParaRPr lang="en-IN" sz="1400" dirty="0" smtClean="0"/>
          </a:p>
          <a:p>
            <a:endParaRPr lang="en-IN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14290"/>
            <a:ext cx="8186766" cy="6259662"/>
          </a:xfrm>
        </p:spPr>
        <p:txBody>
          <a:bodyPr>
            <a:normAutofit lnSpcReduction="10000"/>
          </a:bodyPr>
          <a:lstStyle/>
          <a:p>
            <a:r>
              <a:rPr lang="en-IN" b="1" dirty="0" smtClean="0"/>
              <a:t>Distinct Airlines with their Flight numbers which were cancelled</a:t>
            </a:r>
          </a:p>
          <a:p>
            <a:r>
              <a:rPr lang="en-US" dirty="0" smtClean="0"/>
              <a:t>select distinct AIRLINE,FLIGHT_NUMBER from </a:t>
            </a:r>
            <a:r>
              <a:rPr lang="en-US" dirty="0" err="1" smtClean="0"/>
              <a:t>flightsdelay</a:t>
            </a:r>
            <a:r>
              <a:rPr lang="en-US" dirty="0" smtClean="0"/>
              <a:t> where CANCELLED=1;</a:t>
            </a:r>
          </a:p>
          <a:p>
            <a:r>
              <a:rPr lang="en-IN" dirty="0" smtClean="0"/>
              <a:t>10236</a:t>
            </a:r>
          </a:p>
          <a:p>
            <a:r>
              <a:rPr lang="en-IN" b="1" dirty="0" smtClean="0"/>
              <a:t>Number of Flights with maximum Airtime</a:t>
            </a:r>
          </a:p>
          <a:p>
            <a:r>
              <a:rPr lang="en-US" dirty="0" smtClean="0"/>
              <a:t>select  count(FLIGHT_NUMBER) from </a:t>
            </a:r>
            <a:r>
              <a:rPr lang="en-US" dirty="0" err="1" smtClean="0"/>
              <a:t>flightsdelay</a:t>
            </a:r>
            <a:r>
              <a:rPr lang="en-US" dirty="0" smtClean="0"/>
              <a:t> where AIR_TIME&gt;650;</a:t>
            </a:r>
          </a:p>
          <a:p>
            <a:r>
              <a:rPr lang="en-IN" dirty="0" smtClean="0"/>
              <a:t># count(FLIGHT_NUMBER)</a:t>
            </a:r>
          </a:p>
          <a:p>
            <a:r>
              <a:rPr lang="en-IN" dirty="0" smtClean="0"/>
              <a:t>'40‘</a:t>
            </a:r>
          </a:p>
          <a:p>
            <a:r>
              <a:rPr lang="en-IN" b="1" dirty="0" smtClean="0"/>
              <a:t>Number of Flights with maximum Elapsed time</a:t>
            </a:r>
          </a:p>
          <a:p>
            <a:r>
              <a:rPr lang="en-US" dirty="0" smtClean="0"/>
              <a:t>select  count(FLIGHT_NUMBER) from </a:t>
            </a:r>
            <a:r>
              <a:rPr lang="en-US" dirty="0" err="1" smtClean="0"/>
              <a:t>flightsdelay</a:t>
            </a:r>
            <a:r>
              <a:rPr lang="en-US" dirty="0" smtClean="0"/>
              <a:t> where ELAPSED_TIME&gt;750;</a:t>
            </a:r>
          </a:p>
          <a:p>
            <a:r>
              <a:rPr lang="en-IN" dirty="0" smtClean="0"/>
              <a:t># count(FLIGHT_NUMBER)</a:t>
            </a:r>
          </a:p>
          <a:p>
            <a:r>
              <a:rPr lang="en-IN" dirty="0" smtClean="0"/>
              <a:t>'1'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397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Entire information of the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85794"/>
            <a:ext cx="8258204" cy="5688158"/>
          </a:xfrm>
        </p:spPr>
        <p:txBody>
          <a:bodyPr>
            <a:normAutofit/>
          </a:bodyPr>
          <a:lstStyle/>
          <a:p>
            <a:r>
              <a:rPr lang="en-US" sz="1600" b="1" u="sng" dirty="0" smtClean="0"/>
              <a:t>#     Column                              Count                    Non-Null                      </a:t>
            </a:r>
            <a:r>
              <a:rPr lang="en-US" sz="1600" b="1" u="sng" dirty="0" err="1" smtClean="0"/>
              <a:t>Dtype</a:t>
            </a:r>
            <a:endParaRPr lang="en-US" sz="1600" b="1" u="sng" dirty="0" smtClean="0"/>
          </a:p>
          <a:p>
            <a:pPr>
              <a:buNone/>
            </a:pPr>
            <a:r>
              <a:rPr lang="en-US" dirty="0" smtClean="0"/>
              <a:t>   0       YEAR            1048575          non-null            int64 1        MONTH        1048575         non-null            int64</a:t>
            </a:r>
          </a:p>
          <a:p>
            <a:pPr>
              <a:buNone/>
            </a:pPr>
            <a:r>
              <a:rPr lang="en-US" dirty="0" smtClean="0"/>
              <a:t>   2        DAY               1048575         non-null            int64 3 </a:t>
            </a:r>
            <a:r>
              <a:rPr lang="en-US" sz="2000" dirty="0" smtClean="0"/>
              <a:t>DAY_OF_WEEK</a:t>
            </a:r>
            <a:r>
              <a:rPr lang="en-US" dirty="0" smtClean="0"/>
              <a:t>     1048575          non-null            int64 4 AIRLINE             1048575          non-null           object  5 </a:t>
            </a:r>
            <a:r>
              <a:rPr lang="en-US" sz="1600" dirty="0" smtClean="0"/>
              <a:t>FLIGHT_NUMBER</a:t>
            </a:r>
            <a:r>
              <a:rPr lang="en-US" dirty="0" smtClean="0"/>
              <a:t>       1048575          non-null            int64</a:t>
            </a:r>
          </a:p>
          <a:p>
            <a:pPr>
              <a:buNone/>
            </a:pPr>
            <a:r>
              <a:rPr lang="en-US" dirty="0" smtClean="0"/>
              <a:t>    6 TAIL_NUMBER 1040825          non-null           object    7 </a:t>
            </a:r>
            <a:r>
              <a:rPr lang="en-US" sz="1600" dirty="0" smtClean="0"/>
              <a:t>ORIGIN_AIRPORT</a:t>
            </a:r>
            <a:r>
              <a:rPr lang="en-US" dirty="0" smtClean="0"/>
              <a:t>        1048575            non-null         object  8  </a:t>
            </a:r>
            <a:r>
              <a:rPr lang="en-US" sz="1400" dirty="0" smtClean="0"/>
              <a:t>DESTINATION_AIRPORT</a:t>
            </a:r>
            <a:r>
              <a:rPr lang="en-US" dirty="0" smtClean="0"/>
              <a:t> 1048575             non-null         object 9 </a:t>
            </a:r>
            <a:r>
              <a:rPr lang="en-US" sz="1400" dirty="0" smtClean="0"/>
              <a:t>SCHEDULED_DEPARTURE</a:t>
            </a:r>
            <a:r>
              <a:rPr lang="en-US" dirty="0" smtClean="0"/>
              <a:t>  1048575           non-null         int64 10 </a:t>
            </a:r>
            <a:r>
              <a:rPr lang="en-US" sz="1600" dirty="0" smtClean="0"/>
              <a:t>DEPARTURE_TIME</a:t>
            </a:r>
            <a:r>
              <a:rPr lang="en-US" dirty="0" smtClean="0"/>
              <a:t>   1009060            non-null         float64</a:t>
            </a:r>
          </a:p>
          <a:p>
            <a:pPr>
              <a:buNone/>
            </a:pPr>
            <a:r>
              <a:rPr lang="en-US" dirty="0" smtClean="0"/>
              <a:t>   11 </a:t>
            </a:r>
            <a:r>
              <a:rPr lang="en-US" sz="1600" dirty="0" smtClean="0"/>
              <a:t>DEPARTURE_DELAY</a:t>
            </a:r>
            <a:r>
              <a:rPr lang="en-US" dirty="0" smtClean="0"/>
              <a:t> 1009060            non-null         float64 12 TAXI_OUT       1008346            non-null         float64 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14290"/>
            <a:ext cx="8258204" cy="6259662"/>
          </a:xfrm>
        </p:spPr>
        <p:txBody>
          <a:bodyPr/>
          <a:lstStyle/>
          <a:p>
            <a:r>
              <a:rPr lang="en-US" sz="1600" b="1" u="sng" dirty="0" smtClean="0"/>
              <a:t>#     Column                              Count                    Non-Null                      </a:t>
            </a:r>
            <a:r>
              <a:rPr lang="en-US" sz="1600" b="1" u="sng" dirty="0" err="1" smtClean="0"/>
              <a:t>Dtype</a:t>
            </a:r>
            <a:endParaRPr lang="en-US" sz="1600" b="1" u="sng" dirty="0" smtClean="0"/>
          </a:p>
          <a:p>
            <a:pPr>
              <a:buNone/>
            </a:pPr>
            <a:r>
              <a:rPr lang="en-US" dirty="0" smtClean="0"/>
              <a:t>   13 WHEELS_OFF 1008346          non-null       float64 14 </a:t>
            </a:r>
            <a:r>
              <a:rPr lang="en-US" sz="1600" dirty="0" smtClean="0"/>
              <a:t>SCHEDULED_TIME</a:t>
            </a:r>
            <a:r>
              <a:rPr lang="en-US" dirty="0" smtClean="0"/>
              <a:t>   1048573          non-null       float64 15 </a:t>
            </a:r>
            <a:r>
              <a:rPr lang="en-US" sz="2000" dirty="0" smtClean="0"/>
              <a:t>ELAPSED_TIME </a:t>
            </a:r>
            <a:r>
              <a:rPr lang="en-US" dirty="0" smtClean="0"/>
              <a:t> 1005504            non-null      float64 16 AIR_TIME         1005504          non-null       float64 17 DISTANCE        1048575          non-null        int64 18 WHEELS_ON    1007279          non-null       float64</a:t>
            </a:r>
          </a:p>
          <a:p>
            <a:pPr>
              <a:buNone/>
            </a:pPr>
            <a:r>
              <a:rPr lang="en-US" dirty="0" smtClean="0"/>
              <a:t>   19 TAXI_IN            1007279           non-null       float64 20 </a:t>
            </a:r>
            <a:r>
              <a:rPr lang="en-US" sz="1400" dirty="0" smtClean="0"/>
              <a:t>SCHEDULED_ARRIVAL</a:t>
            </a:r>
            <a:r>
              <a:rPr lang="en-US" dirty="0" smtClean="0"/>
              <a:t> 1048575             non-null       int64 21 ARRIVAL_TIME 1007279          non-null     float64 22 </a:t>
            </a:r>
            <a:r>
              <a:rPr lang="en-US" sz="2000" dirty="0" smtClean="0"/>
              <a:t>ARRIVAL_DELAY</a:t>
            </a:r>
            <a:r>
              <a:rPr lang="en-US" dirty="0" smtClean="0"/>
              <a:t> 1005504            non-null     float64 23 DIVERTED        1048575            non-null      int64 24 CANCELLED    1048575           non-null       int64 </a:t>
            </a:r>
          </a:p>
          <a:p>
            <a:pPr>
              <a:buNone/>
            </a:pPr>
            <a:r>
              <a:rPr lang="en-US" dirty="0" smtClean="0"/>
              <a:t>   25 </a:t>
            </a:r>
            <a:r>
              <a:rPr lang="en-US" sz="1400" dirty="0" smtClean="0"/>
              <a:t>CANCELLATION_REASON</a:t>
            </a:r>
            <a:r>
              <a:rPr lang="en-US" dirty="0" smtClean="0"/>
              <a:t> 40527               non-null     object 26 </a:t>
            </a:r>
            <a:r>
              <a:rPr lang="en-US" sz="1600" dirty="0" smtClean="0"/>
              <a:t>AIR_SYSTEM_DELAY</a:t>
            </a:r>
            <a:r>
              <a:rPr lang="en-US" dirty="0" smtClean="0"/>
              <a:t> 228528               non-null    float64 27 </a:t>
            </a:r>
            <a:r>
              <a:rPr lang="en-US" sz="1800" dirty="0" smtClean="0"/>
              <a:t>SECURITY_DELAY</a:t>
            </a:r>
            <a:r>
              <a:rPr lang="en-US" dirty="0" smtClean="0"/>
              <a:t> 228528              non-null      float64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dk1"/>
                </a:solidFill>
              </a:rPr>
              <a:t>What is EDA?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algn="just"/>
            <a:r>
              <a:rPr lang="en-US" dirty="0" smtClean="0">
                <a:solidFill>
                  <a:schemeClr val="dk1"/>
                </a:solidFill>
                <a:latin typeface="Times New Roman" pitchFamily="18" charset="0"/>
                <a:ea typeface="Open Sans"/>
                <a:cs typeface="Times New Roman" pitchFamily="18" charset="0"/>
                <a:sym typeface="Open Sans"/>
              </a:rPr>
              <a:t>Exploratory data analysis (EDA) is a term for certain kinds of initial analysis and findings done with data sets, usually early on in an analytical process. Some experts describe it as “taking a peek” at the data to understand more about what it represents and how to apply it. Exploratory data analysis is often a precursor to other kinds of work with statistics and data.</a:t>
            </a:r>
            <a:endParaRPr lang="en-US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00042"/>
            <a:ext cx="8258204" cy="5973910"/>
          </a:xfrm>
        </p:spPr>
        <p:txBody>
          <a:bodyPr/>
          <a:lstStyle/>
          <a:p>
            <a:r>
              <a:rPr lang="en-US" sz="1600" b="1" u="sng" dirty="0" smtClean="0"/>
              <a:t>#     Column                              Count                    Non-Null                      </a:t>
            </a:r>
            <a:r>
              <a:rPr lang="en-US" sz="1600" b="1" u="sng" dirty="0" err="1" smtClean="0"/>
              <a:t>Dtype</a:t>
            </a:r>
            <a:endParaRPr lang="en-US" sz="1600" b="1" u="sng" dirty="0" smtClean="0"/>
          </a:p>
          <a:p>
            <a:pPr>
              <a:buNone/>
            </a:pPr>
            <a:r>
              <a:rPr lang="en-US" dirty="0" smtClean="0"/>
              <a:t>   28 </a:t>
            </a:r>
            <a:r>
              <a:rPr lang="en-US" sz="2000" dirty="0" smtClean="0"/>
              <a:t>AIRLINE_DELAY</a:t>
            </a:r>
            <a:r>
              <a:rPr lang="en-US" dirty="0" smtClean="0"/>
              <a:t> 228528            non-null       float64 29 </a:t>
            </a:r>
            <a:r>
              <a:rPr lang="en-US" sz="1400" dirty="0" smtClean="0"/>
              <a:t>LATE_AIRCRAFT_DELAY</a:t>
            </a:r>
            <a:r>
              <a:rPr lang="en-US" dirty="0" smtClean="0"/>
              <a:t> 228528           non-null       float64 30 </a:t>
            </a:r>
            <a:r>
              <a:rPr lang="en-US" sz="2000" dirty="0" smtClean="0"/>
              <a:t>WEATHER_DELAY</a:t>
            </a:r>
            <a:r>
              <a:rPr lang="en-US" dirty="0" smtClean="0"/>
              <a:t> 228528         non-null       float64</a:t>
            </a:r>
          </a:p>
          <a:p>
            <a:endParaRPr lang="en-IN" dirty="0" smtClean="0"/>
          </a:p>
          <a:p>
            <a:r>
              <a:rPr lang="en-US" dirty="0" err="1" smtClean="0"/>
              <a:t>dtypes</a:t>
            </a:r>
            <a:r>
              <a:rPr lang="en-US" dirty="0" smtClean="0"/>
              <a:t>: float64(16), </a:t>
            </a:r>
          </a:p>
          <a:p>
            <a:pPr>
              <a:buNone/>
            </a:pPr>
            <a:r>
              <a:rPr lang="en-US" dirty="0" smtClean="0"/>
              <a:t>                 int64(10), </a:t>
            </a:r>
          </a:p>
          <a:p>
            <a:pPr>
              <a:buNone/>
            </a:pPr>
            <a:r>
              <a:rPr lang="en-US" dirty="0" smtClean="0"/>
              <a:t>                 object(5) </a:t>
            </a:r>
          </a:p>
          <a:p>
            <a:r>
              <a:rPr lang="en-US" dirty="0" smtClean="0"/>
              <a:t>memory usage: 248.0+ MB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Autofit/>
          </a:bodyPr>
          <a:lstStyle/>
          <a:p>
            <a:r>
              <a:rPr lang="en-IN" sz="4800" dirty="0" smtClean="0"/>
              <a:t>Categorical columns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Airline</a:t>
            </a:r>
          </a:p>
          <a:p>
            <a:r>
              <a:rPr lang="en-IN" dirty="0" smtClean="0"/>
              <a:t>Tail Number</a:t>
            </a:r>
          </a:p>
          <a:p>
            <a:r>
              <a:rPr lang="en-IN" dirty="0" smtClean="0"/>
              <a:t>Origin Airport</a:t>
            </a:r>
          </a:p>
          <a:p>
            <a:r>
              <a:rPr lang="en-IN" dirty="0" smtClean="0"/>
              <a:t>Destination Airport</a:t>
            </a:r>
          </a:p>
          <a:p>
            <a:r>
              <a:rPr lang="en-IN" dirty="0" smtClean="0"/>
              <a:t>Cancellation Reason</a:t>
            </a:r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r>
              <a:rPr lang="en-IN" dirty="0" smtClean="0"/>
              <a:t>Numerical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7467600" cy="5402406"/>
          </a:xfrm>
        </p:spPr>
        <p:txBody>
          <a:bodyPr>
            <a:normAutofit lnSpcReduction="10000"/>
          </a:bodyPr>
          <a:lstStyle/>
          <a:p>
            <a:r>
              <a:rPr lang="en-IN" sz="1600" dirty="0" smtClean="0"/>
              <a:t>Year</a:t>
            </a:r>
          </a:p>
          <a:p>
            <a:r>
              <a:rPr lang="en-IN" sz="1600" dirty="0" smtClean="0"/>
              <a:t>Month</a:t>
            </a:r>
          </a:p>
          <a:p>
            <a:r>
              <a:rPr lang="en-IN" sz="1600" dirty="0" smtClean="0"/>
              <a:t>Day</a:t>
            </a:r>
          </a:p>
          <a:p>
            <a:r>
              <a:rPr lang="en-IN" sz="1600" dirty="0" smtClean="0"/>
              <a:t>Day of Week</a:t>
            </a:r>
          </a:p>
          <a:p>
            <a:r>
              <a:rPr lang="en-IN" sz="1600" dirty="0" smtClean="0"/>
              <a:t>Flight Number</a:t>
            </a:r>
          </a:p>
          <a:p>
            <a:r>
              <a:rPr lang="en-IN" sz="1600" dirty="0" smtClean="0"/>
              <a:t>Scheduled Departure</a:t>
            </a:r>
          </a:p>
          <a:p>
            <a:r>
              <a:rPr lang="en-IN" sz="1600" dirty="0" smtClean="0"/>
              <a:t>Departure Time</a:t>
            </a:r>
          </a:p>
          <a:p>
            <a:r>
              <a:rPr lang="en-IN" sz="1600" dirty="0" smtClean="0"/>
              <a:t>Departure Delay</a:t>
            </a:r>
          </a:p>
          <a:p>
            <a:r>
              <a:rPr lang="en-IN" sz="1600" dirty="0" smtClean="0"/>
              <a:t>Taxi out</a:t>
            </a:r>
          </a:p>
          <a:p>
            <a:r>
              <a:rPr lang="en-IN" sz="1600" dirty="0" smtClean="0"/>
              <a:t>Wheels Off</a:t>
            </a:r>
          </a:p>
          <a:p>
            <a:r>
              <a:rPr lang="en-IN" sz="1600" dirty="0" smtClean="0"/>
              <a:t>Scheduled Time</a:t>
            </a:r>
          </a:p>
          <a:p>
            <a:r>
              <a:rPr lang="en-IN" sz="1600" dirty="0" smtClean="0"/>
              <a:t>Elapsed Time</a:t>
            </a:r>
          </a:p>
          <a:p>
            <a:r>
              <a:rPr lang="en-IN" sz="1600" dirty="0" smtClean="0"/>
              <a:t>Air Time</a:t>
            </a:r>
          </a:p>
          <a:p>
            <a:r>
              <a:rPr lang="en-IN" sz="1600" dirty="0" smtClean="0"/>
              <a:t>Distance</a:t>
            </a:r>
          </a:p>
          <a:p>
            <a:r>
              <a:rPr lang="en-IN" sz="1600" dirty="0" smtClean="0"/>
              <a:t>Wheels On</a:t>
            </a:r>
          </a:p>
          <a:p>
            <a:r>
              <a:rPr lang="en-IN" sz="1600" dirty="0" smtClean="0"/>
              <a:t>Taxi In</a:t>
            </a:r>
          </a:p>
          <a:p>
            <a:r>
              <a:rPr lang="en-IN" sz="1600" dirty="0" smtClean="0"/>
              <a:t>Scheduled Arrival</a:t>
            </a:r>
          </a:p>
          <a:p>
            <a:endParaRPr lang="en-IN" sz="1200" dirty="0" smtClean="0"/>
          </a:p>
          <a:p>
            <a:endParaRPr lang="en-IN" sz="1400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85728"/>
            <a:ext cx="7467600" cy="6188224"/>
          </a:xfrm>
        </p:spPr>
        <p:txBody>
          <a:bodyPr/>
          <a:lstStyle/>
          <a:p>
            <a:r>
              <a:rPr lang="en-IN" sz="1600" dirty="0" smtClean="0"/>
              <a:t>Arrival Time</a:t>
            </a:r>
          </a:p>
          <a:p>
            <a:r>
              <a:rPr lang="en-IN" sz="1600" dirty="0" smtClean="0"/>
              <a:t>Arrival Delay</a:t>
            </a:r>
          </a:p>
          <a:p>
            <a:r>
              <a:rPr lang="en-IN" sz="1600" dirty="0" smtClean="0"/>
              <a:t>Diverted</a:t>
            </a:r>
          </a:p>
          <a:p>
            <a:r>
              <a:rPr lang="en-IN" sz="1600" dirty="0" smtClean="0"/>
              <a:t>Cancelled</a:t>
            </a:r>
          </a:p>
          <a:p>
            <a:r>
              <a:rPr lang="en-IN" sz="1600" dirty="0" smtClean="0"/>
              <a:t>Cancellation Reason</a:t>
            </a:r>
          </a:p>
          <a:p>
            <a:r>
              <a:rPr lang="en-IN" sz="1600" dirty="0" smtClean="0"/>
              <a:t>Air System Delay</a:t>
            </a:r>
          </a:p>
          <a:p>
            <a:r>
              <a:rPr lang="en-IN" sz="1600" dirty="0" smtClean="0"/>
              <a:t>Security Delay</a:t>
            </a:r>
          </a:p>
          <a:p>
            <a:r>
              <a:rPr lang="en-IN" sz="1600" dirty="0" smtClean="0"/>
              <a:t>Airline Delay</a:t>
            </a:r>
          </a:p>
          <a:p>
            <a:r>
              <a:rPr lang="en-IN" sz="1600" dirty="0" smtClean="0"/>
              <a:t>Late Aircraft Delay</a:t>
            </a:r>
          </a:p>
          <a:p>
            <a:r>
              <a:rPr lang="en-IN" sz="1600" dirty="0" smtClean="0"/>
              <a:t>Weather Delay</a:t>
            </a:r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Count of each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57232"/>
            <a:ext cx="8186766" cy="5616720"/>
          </a:xfrm>
        </p:spPr>
        <p:txBody>
          <a:bodyPr/>
          <a:lstStyle/>
          <a:p>
            <a:r>
              <a:rPr lang="en-US" dirty="0" smtClean="0"/>
              <a:t>YEAR                                         1048575 </a:t>
            </a:r>
          </a:p>
          <a:p>
            <a:r>
              <a:rPr lang="en-US" dirty="0" smtClean="0"/>
              <a:t>MONTH                                     1048575 </a:t>
            </a:r>
          </a:p>
          <a:p>
            <a:r>
              <a:rPr lang="en-US" dirty="0" smtClean="0"/>
              <a:t>DAY                                           1048575 </a:t>
            </a:r>
          </a:p>
          <a:p>
            <a:r>
              <a:rPr lang="en-US" dirty="0" smtClean="0"/>
              <a:t>DAY_OF_WEEK                       1048575 </a:t>
            </a:r>
          </a:p>
          <a:p>
            <a:r>
              <a:rPr lang="en-US" dirty="0" smtClean="0"/>
              <a:t>AIRLINE                                   1048575 </a:t>
            </a:r>
          </a:p>
          <a:p>
            <a:r>
              <a:rPr lang="en-US" dirty="0" smtClean="0"/>
              <a:t>FLIGHT_NUMBER                 1048575</a:t>
            </a:r>
          </a:p>
          <a:p>
            <a:r>
              <a:rPr lang="en-US" dirty="0" smtClean="0"/>
              <a:t> TAIL_NUMBER                      1040825 </a:t>
            </a:r>
          </a:p>
          <a:p>
            <a:r>
              <a:rPr lang="en-US" dirty="0" smtClean="0"/>
              <a:t>ORIGIN_AIRPORT                  1048575 </a:t>
            </a:r>
          </a:p>
          <a:p>
            <a:r>
              <a:rPr lang="en-US" sz="2000" dirty="0" smtClean="0"/>
              <a:t>DESTINATION_AIRPORT</a:t>
            </a:r>
            <a:r>
              <a:rPr lang="en-US" dirty="0" smtClean="0"/>
              <a:t>             1048575 </a:t>
            </a:r>
            <a:r>
              <a:rPr lang="en-US" sz="2000" dirty="0" smtClean="0"/>
              <a:t>SCHEDULED_DEPARTURE</a:t>
            </a:r>
            <a:r>
              <a:rPr lang="en-US" dirty="0" smtClean="0"/>
              <a:t>         1048575 DEPARTURE_TIME               1009060 </a:t>
            </a:r>
          </a:p>
          <a:p>
            <a:r>
              <a:rPr lang="en-US" dirty="0" smtClean="0"/>
              <a:t>DEPARTURE_DELAY            1009060 </a:t>
            </a:r>
          </a:p>
          <a:p>
            <a:r>
              <a:rPr lang="en-US" dirty="0" smtClean="0"/>
              <a:t>TAXI_OUT                                1008346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14290"/>
            <a:ext cx="8115328" cy="6259662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WHEELS_OFF                          1008346 </a:t>
            </a:r>
          </a:p>
          <a:p>
            <a:r>
              <a:rPr lang="en-US" sz="1800" dirty="0" smtClean="0"/>
              <a:t>SCHEDULED_TIME                1048573 </a:t>
            </a:r>
          </a:p>
          <a:p>
            <a:r>
              <a:rPr lang="en-US" sz="1800" dirty="0" smtClean="0"/>
              <a:t>ELAPSED_TIME                      1005504 </a:t>
            </a:r>
          </a:p>
          <a:p>
            <a:r>
              <a:rPr lang="en-US" sz="1800" dirty="0" smtClean="0"/>
              <a:t>AIR_TIME                                 1005504 </a:t>
            </a:r>
          </a:p>
          <a:p>
            <a:r>
              <a:rPr lang="en-US" sz="1800" dirty="0" smtClean="0"/>
              <a:t>DISTANCE                                1048575 </a:t>
            </a:r>
          </a:p>
          <a:p>
            <a:r>
              <a:rPr lang="en-US" sz="1800" dirty="0" smtClean="0"/>
              <a:t>WHEELS_ON                            1007279 </a:t>
            </a:r>
          </a:p>
          <a:p>
            <a:r>
              <a:rPr lang="en-US" sz="1800" dirty="0" smtClean="0"/>
              <a:t>TAXI_IN                                     1007279 </a:t>
            </a:r>
          </a:p>
          <a:p>
            <a:r>
              <a:rPr lang="en-US" sz="1800" dirty="0" smtClean="0"/>
              <a:t>SCHEDULED_ARRIVAL         1048575 </a:t>
            </a:r>
          </a:p>
          <a:p>
            <a:r>
              <a:rPr lang="en-US" sz="1800" dirty="0" smtClean="0"/>
              <a:t>ARRIVAL_TIME                       1007279 </a:t>
            </a:r>
          </a:p>
          <a:p>
            <a:r>
              <a:rPr lang="en-US" sz="1800" dirty="0" smtClean="0"/>
              <a:t>ARRIVAL_DELAY                    1005504 </a:t>
            </a:r>
          </a:p>
          <a:p>
            <a:r>
              <a:rPr lang="en-US" sz="1800" dirty="0" smtClean="0"/>
              <a:t>DIVERTED                                1048575</a:t>
            </a:r>
          </a:p>
          <a:p>
            <a:r>
              <a:rPr lang="en-US" sz="1800" dirty="0" smtClean="0"/>
              <a:t> CANCELLED                           1048575</a:t>
            </a:r>
          </a:p>
          <a:p>
            <a:r>
              <a:rPr lang="en-US" sz="1800" dirty="0" smtClean="0"/>
              <a:t>CANCELLATION_REASON    40527 </a:t>
            </a:r>
          </a:p>
          <a:p>
            <a:r>
              <a:rPr lang="en-US" sz="1800" dirty="0" smtClean="0"/>
              <a:t>AIR_SYSTEM_DELAY              228528 </a:t>
            </a:r>
          </a:p>
          <a:p>
            <a:r>
              <a:rPr lang="en-US" sz="1800" dirty="0" smtClean="0"/>
              <a:t>SECURITY_DELAY                   228528 </a:t>
            </a:r>
          </a:p>
          <a:p>
            <a:r>
              <a:rPr lang="en-US" sz="1800" dirty="0" smtClean="0"/>
              <a:t>AIRLINE_DELAY                      228528 </a:t>
            </a:r>
          </a:p>
          <a:p>
            <a:r>
              <a:rPr lang="en-US" sz="1800" dirty="0" smtClean="0"/>
              <a:t>LATE_AIRCRAFT_DELAY       228528 </a:t>
            </a:r>
          </a:p>
          <a:p>
            <a:r>
              <a:rPr lang="en-US" sz="1800" dirty="0" smtClean="0"/>
              <a:t>WEATHER_DELAY                   228528</a:t>
            </a:r>
          </a:p>
          <a:p>
            <a:r>
              <a:rPr lang="en-US" sz="1800" dirty="0" err="1" smtClean="0"/>
              <a:t>dtype</a:t>
            </a:r>
            <a:r>
              <a:rPr lang="en-US" sz="1800" dirty="0" smtClean="0"/>
              <a:t>: int64</a:t>
            </a:r>
            <a:endParaRPr lang="en-US" sz="1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6828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flights_missing.dtypes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42918"/>
            <a:ext cx="8258204" cy="5831034"/>
          </a:xfrm>
        </p:spPr>
        <p:txBody>
          <a:bodyPr/>
          <a:lstStyle/>
          <a:p>
            <a:r>
              <a:rPr lang="en-US" sz="1200" dirty="0" smtClean="0"/>
              <a:t>YEAR                                                   </a:t>
            </a:r>
            <a:r>
              <a:rPr lang="en-US" sz="1200" dirty="0" err="1" smtClean="0"/>
              <a:t>bool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MONTH                                              </a:t>
            </a:r>
            <a:r>
              <a:rPr lang="en-US" sz="1200" dirty="0" err="1" smtClean="0"/>
              <a:t>bool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DAY </a:t>
            </a:r>
            <a:r>
              <a:rPr lang="en-US" sz="1200" dirty="0" err="1" smtClean="0"/>
              <a:t>bool</a:t>
            </a:r>
            <a:r>
              <a:rPr lang="en-US" sz="1200" dirty="0" smtClean="0"/>
              <a:t> DAY_OF_WEEK                </a:t>
            </a:r>
            <a:r>
              <a:rPr lang="en-US" sz="1200" dirty="0" err="1" smtClean="0"/>
              <a:t>bool</a:t>
            </a:r>
            <a:endParaRPr lang="en-US" sz="1200" dirty="0" smtClean="0"/>
          </a:p>
          <a:p>
            <a:r>
              <a:rPr lang="en-US" sz="1200" dirty="0" smtClean="0"/>
              <a:t> AIRLINE                                           </a:t>
            </a:r>
            <a:r>
              <a:rPr lang="en-US" sz="1200" dirty="0" err="1" smtClean="0"/>
              <a:t>bool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FLIGHT_NUMBER                           </a:t>
            </a:r>
            <a:r>
              <a:rPr lang="en-US" sz="1200" dirty="0" err="1" smtClean="0"/>
              <a:t>bool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TAIL_NUMBER                                 </a:t>
            </a:r>
            <a:r>
              <a:rPr lang="en-US" sz="1200" dirty="0" err="1" smtClean="0"/>
              <a:t>bool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ORIGIN_AIRPORT                           </a:t>
            </a:r>
            <a:r>
              <a:rPr lang="en-US" sz="1200" dirty="0" err="1" smtClean="0"/>
              <a:t>bool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DESTINATION_AIRPORT               </a:t>
            </a:r>
            <a:r>
              <a:rPr lang="en-US" sz="1200" dirty="0" err="1" smtClean="0"/>
              <a:t>bool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SCHEDULED_DEPARTURE           </a:t>
            </a:r>
            <a:r>
              <a:rPr lang="en-US" sz="1200" dirty="0" err="1" smtClean="0"/>
              <a:t>bool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DEPARTURE_TIME                         </a:t>
            </a:r>
            <a:r>
              <a:rPr lang="en-US" sz="1200" dirty="0" err="1" smtClean="0"/>
              <a:t>bool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DEPARTURE_DELAY                      </a:t>
            </a:r>
            <a:r>
              <a:rPr lang="en-US" sz="1200" dirty="0" err="1" smtClean="0"/>
              <a:t>bool</a:t>
            </a:r>
            <a:endParaRPr lang="en-US" sz="1200" dirty="0" smtClean="0"/>
          </a:p>
          <a:p>
            <a:r>
              <a:rPr lang="en-US" sz="1200" dirty="0" smtClean="0"/>
              <a:t>TAXI_OUT                                         </a:t>
            </a:r>
            <a:r>
              <a:rPr lang="en-US" sz="1200" dirty="0" err="1" smtClean="0"/>
              <a:t>bool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WHEELS_OFF                                  </a:t>
            </a:r>
            <a:r>
              <a:rPr lang="en-US" sz="1200" dirty="0" err="1" smtClean="0"/>
              <a:t>bool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SCHEDULED_TIME                        </a:t>
            </a:r>
            <a:r>
              <a:rPr lang="en-US" sz="1200" dirty="0" err="1" smtClean="0"/>
              <a:t>bool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ELAPSED_TIME                              </a:t>
            </a:r>
            <a:r>
              <a:rPr lang="en-US" sz="1200" dirty="0" err="1" smtClean="0"/>
              <a:t>bool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AIR_TIME                                         </a:t>
            </a:r>
            <a:r>
              <a:rPr lang="en-US" sz="1200" dirty="0" err="1" smtClean="0"/>
              <a:t>bool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DISTANCE                                        </a:t>
            </a:r>
            <a:r>
              <a:rPr lang="en-US" sz="1200" dirty="0" err="1" smtClean="0"/>
              <a:t>bool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WHEELS_ON                                    </a:t>
            </a:r>
            <a:r>
              <a:rPr lang="en-US" sz="1200" dirty="0" err="1" smtClean="0"/>
              <a:t>bool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TAXI_IN                                            </a:t>
            </a:r>
            <a:r>
              <a:rPr lang="en-US" sz="1200" dirty="0" err="1" smtClean="0"/>
              <a:t>bool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SCHEDULED_ARRIVAL                 </a:t>
            </a:r>
            <a:r>
              <a:rPr lang="en-US" sz="1200" dirty="0" err="1" smtClean="0"/>
              <a:t>bool</a:t>
            </a:r>
            <a:endParaRPr lang="en-US" sz="1200" dirty="0" smtClean="0"/>
          </a:p>
          <a:p>
            <a:r>
              <a:rPr lang="en-US" sz="1200" dirty="0" smtClean="0"/>
              <a:t>ARRIVAL_TIME                               </a:t>
            </a:r>
            <a:r>
              <a:rPr lang="en-US" sz="1200" dirty="0" err="1" smtClean="0"/>
              <a:t>bool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ARRIVAL_DELAY                            </a:t>
            </a:r>
            <a:r>
              <a:rPr lang="en-US" sz="1200" dirty="0" err="1" smtClean="0"/>
              <a:t>bool</a:t>
            </a:r>
            <a:endParaRPr lang="en-US" sz="12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85728"/>
            <a:ext cx="8186766" cy="6188224"/>
          </a:xfrm>
        </p:spPr>
        <p:txBody>
          <a:bodyPr/>
          <a:lstStyle/>
          <a:p>
            <a:r>
              <a:rPr lang="en-US" dirty="0" smtClean="0"/>
              <a:t>DIVERTED                               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</a:p>
          <a:p>
            <a:r>
              <a:rPr lang="en-US" dirty="0" smtClean="0"/>
              <a:t>CANCELLED                             </a:t>
            </a:r>
            <a:r>
              <a:rPr lang="en-US" dirty="0" err="1" smtClean="0"/>
              <a:t>bool</a:t>
            </a:r>
            <a:r>
              <a:rPr lang="en-US" dirty="0" smtClean="0"/>
              <a:t> CANCELLATION_REASON     </a:t>
            </a:r>
            <a:r>
              <a:rPr lang="en-US" dirty="0" err="1" smtClean="0"/>
              <a:t>bool</a:t>
            </a:r>
            <a:r>
              <a:rPr lang="en-US" dirty="0" smtClean="0"/>
              <a:t> AIR_SYSTEM_DELAY            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SECURITY_DELAY                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</a:p>
          <a:p>
            <a:r>
              <a:rPr lang="en-US" dirty="0" smtClean="0"/>
              <a:t>AIRLINE_DELAY                      </a:t>
            </a:r>
            <a:r>
              <a:rPr lang="en-US" dirty="0" err="1" smtClean="0"/>
              <a:t>bool</a:t>
            </a:r>
            <a:r>
              <a:rPr lang="en-US" dirty="0" smtClean="0"/>
              <a:t> LATE_AIRCRAFT_DELAY     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</a:p>
          <a:p>
            <a:r>
              <a:rPr lang="en-US" dirty="0" smtClean="0"/>
              <a:t>WEATHER_DELAY                   </a:t>
            </a:r>
            <a:r>
              <a:rPr lang="en-US" dirty="0" err="1" smtClean="0"/>
              <a:t>bool</a:t>
            </a:r>
            <a:endParaRPr lang="en-US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US" dirty="0" err="1" smtClean="0"/>
              <a:t>dtype</a:t>
            </a:r>
            <a:r>
              <a:rPr lang="en-US" dirty="0" smtClean="0"/>
              <a:t>: object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39718"/>
          </a:xfrm>
        </p:spPr>
        <p:txBody>
          <a:bodyPr>
            <a:normAutofit fontScale="90000"/>
          </a:bodyPr>
          <a:lstStyle/>
          <a:p>
            <a:r>
              <a:rPr lang="en-IN" sz="2800" dirty="0" smtClean="0"/>
              <a:t>Counting the number of missing values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14356"/>
            <a:ext cx="8186766" cy="5759596"/>
          </a:xfrm>
        </p:spPr>
        <p:txBody>
          <a:bodyPr>
            <a:normAutofit/>
          </a:bodyPr>
          <a:lstStyle/>
          <a:p>
            <a:r>
              <a:rPr lang="en-US" dirty="0" smtClean="0"/>
              <a:t>flights_missing.sum()</a:t>
            </a:r>
          </a:p>
          <a:p>
            <a:r>
              <a:rPr lang="en-US" sz="1000" dirty="0" smtClean="0"/>
              <a:t>YEAR                                                             0 </a:t>
            </a:r>
          </a:p>
          <a:p>
            <a:r>
              <a:rPr lang="en-US" sz="1000" dirty="0" smtClean="0"/>
              <a:t>MONTH                                                        0 </a:t>
            </a:r>
          </a:p>
          <a:p>
            <a:r>
              <a:rPr lang="en-US" sz="1000" dirty="0" smtClean="0"/>
              <a:t>DAY 0 DAY_OF_WEEK                              0 </a:t>
            </a:r>
          </a:p>
          <a:p>
            <a:r>
              <a:rPr lang="en-US" sz="1000" dirty="0" smtClean="0"/>
              <a:t>AIRLINE                                                      0 </a:t>
            </a:r>
          </a:p>
          <a:p>
            <a:r>
              <a:rPr lang="en-US" sz="1000" dirty="0" smtClean="0"/>
              <a:t>FLIGHT_NUMBER                                    0 </a:t>
            </a:r>
          </a:p>
          <a:p>
            <a:r>
              <a:rPr lang="en-US" sz="1000" dirty="0" smtClean="0"/>
              <a:t>TAIL_NUMBER                                         7750 </a:t>
            </a:r>
          </a:p>
          <a:p>
            <a:r>
              <a:rPr lang="en-US" sz="1000" dirty="0" smtClean="0"/>
              <a:t>ORIGIN_AIRPORT                                    0</a:t>
            </a:r>
          </a:p>
          <a:p>
            <a:r>
              <a:rPr lang="en-US" sz="1000" dirty="0" smtClean="0"/>
              <a:t>DESTINATION_AIRPORT                        0 </a:t>
            </a:r>
          </a:p>
          <a:p>
            <a:r>
              <a:rPr lang="en-US" sz="1000" dirty="0" smtClean="0"/>
              <a:t>SCHEDULED_DEPARTURE                   0 </a:t>
            </a:r>
          </a:p>
          <a:p>
            <a:r>
              <a:rPr lang="en-US" sz="1000" dirty="0" smtClean="0"/>
              <a:t>DEPARTURE_TIME                                39515 </a:t>
            </a:r>
          </a:p>
          <a:p>
            <a:r>
              <a:rPr lang="en-US" sz="1000" dirty="0" smtClean="0"/>
              <a:t>DEPARTURE_DELAY                            39515 </a:t>
            </a:r>
          </a:p>
          <a:p>
            <a:r>
              <a:rPr lang="en-US" sz="1000" dirty="0" smtClean="0"/>
              <a:t>TAXI_OUT                                               40229 </a:t>
            </a:r>
          </a:p>
          <a:p>
            <a:r>
              <a:rPr lang="en-US" sz="1000" dirty="0" smtClean="0"/>
              <a:t>WHEELS_OFF                                        40229 </a:t>
            </a:r>
          </a:p>
          <a:p>
            <a:r>
              <a:rPr lang="en-US" sz="1000" dirty="0" smtClean="0"/>
              <a:t>SCHEDULED_TIME                                 2</a:t>
            </a:r>
          </a:p>
          <a:p>
            <a:r>
              <a:rPr lang="en-US" sz="1000" dirty="0" smtClean="0"/>
              <a:t> ELAPSED_TIME                                   43071 </a:t>
            </a:r>
          </a:p>
          <a:p>
            <a:r>
              <a:rPr lang="en-US" sz="1000" dirty="0" smtClean="0"/>
              <a:t>AIR_TIME                                               43071 </a:t>
            </a:r>
          </a:p>
          <a:p>
            <a:r>
              <a:rPr lang="en-US" sz="1000" dirty="0" smtClean="0"/>
              <a:t>DISTANCE                                                   0</a:t>
            </a:r>
          </a:p>
          <a:p>
            <a:r>
              <a:rPr lang="en-US" sz="1000" dirty="0" smtClean="0"/>
              <a:t>WHEELS_ON                                         41296 </a:t>
            </a:r>
          </a:p>
          <a:p>
            <a:r>
              <a:rPr lang="en-US" sz="1000" dirty="0" smtClean="0"/>
              <a:t>TAXI_IN                                                  41296 </a:t>
            </a:r>
          </a:p>
          <a:p>
            <a:r>
              <a:rPr lang="en-US" sz="1000" dirty="0" smtClean="0"/>
              <a:t>SCHEDULED_ARRIVAL                         0 </a:t>
            </a:r>
          </a:p>
          <a:p>
            <a:r>
              <a:rPr lang="en-US" sz="1000" dirty="0" smtClean="0"/>
              <a:t>ARRIVAL_TIME                                    41296</a:t>
            </a:r>
          </a:p>
          <a:p>
            <a:r>
              <a:rPr lang="en-US" sz="1000" dirty="0" smtClean="0"/>
              <a:t>ARRIVAL_DELAY                                 43071 </a:t>
            </a:r>
          </a:p>
          <a:p>
            <a:r>
              <a:rPr lang="en-US" sz="1000" dirty="0" smtClean="0"/>
              <a:t>DIVERTED                                                  0</a:t>
            </a:r>
            <a:endParaRPr lang="en-US" sz="1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71480"/>
            <a:ext cx="8186766" cy="5902472"/>
          </a:xfrm>
        </p:spPr>
        <p:txBody>
          <a:bodyPr/>
          <a:lstStyle/>
          <a:p>
            <a:r>
              <a:rPr lang="en-US" dirty="0" smtClean="0"/>
              <a:t>CANCELLED                                    0 CANCELLATION_REASON           1008048 AIR_SYSTEM_DELAY                     820047 SECURITY_DELAY                          820047 AIRLINE_DELAY                             820047 LATE_AIRCRAFT_DELAY              820047 WEATHER_DELAY                          820047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US" dirty="0" err="1" smtClean="0"/>
              <a:t>dtype</a:t>
            </a:r>
            <a:r>
              <a:rPr lang="en-US" dirty="0" smtClean="0"/>
              <a:t>: int64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Flights delay data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85794"/>
            <a:ext cx="8329642" cy="5688158"/>
          </a:xfrm>
        </p:spPr>
        <p:txBody>
          <a:bodyPr/>
          <a:lstStyle/>
          <a:p>
            <a:r>
              <a:rPr lang="en-IN" u="sng" dirty="0" err="1" smtClean="0"/>
              <a:t>Relavant</a:t>
            </a:r>
            <a:r>
              <a:rPr lang="en-IN" u="sng" dirty="0" smtClean="0"/>
              <a:t> information about the data:</a:t>
            </a:r>
          </a:p>
          <a:p>
            <a:pPr>
              <a:buNone/>
            </a:pPr>
            <a:endParaRPr lang="en-IN" dirty="0" smtClean="0"/>
          </a:p>
          <a:p>
            <a:r>
              <a:rPr lang="en-US" dirty="0" smtClean="0"/>
              <a:t>The data is related with delay of flights basing on various conditions like Air delay, departure </a:t>
            </a:r>
            <a:r>
              <a:rPr lang="en-US" dirty="0" err="1" smtClean="0"/>
              <a:t>delay,late</a:t>
            </a:r>
            <a:r>
              <a:rPr lang="en-US" dirty="0" smtClean="0"/>
              <a:t> aircraft </a:t>
            </a:r>
            <a:r>
              <a:rPr lang="en-US" dirty="0" err="1" smtClean="0"/>
              <a:t>delay,weather</a:t>
            </a:r>
            <a:r>
              <a:rPr lang="en-US" dirty="0" smtClean="0"/>
              <a:t> delay, security delay, air system delay, arrival delay etc. </a:t>
            </a:r>
          </a:p>
          <a:p>
            <a:endParaRPr lang="en-IN" dirty="0" smtClean="0"/>
          </a:p>
          <a:p>
            <a:r>
              <a:rPr lang="en-US" u="sng" dirty="0" smtClean="0"/>
              <a:t>Objective: </a:t>
            </a:r>
          </a:p>
          <a:p>
            <a:endParaRPr lang="en-US" dirty="0" smtClean="0"/>
          </a:p>
          <a:p>
            <a:r>
              <a:rPr lang="en-US" dirty="0" smtClean="0"/>
              <a:t>The objective is to find the flights which are delayed and by what time they have been delayed.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Describing numerical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85794"/>
            <a:ext cx="8186766" cy="5688158"/>
          </a:xfrm>
        </p:spPr>
        <p:txBody>
          <a:bodyPr>
            <a:normAutofit/>
          </a:bodyPr>
          <a:lstStyle/>
          <a:p>
            <a:r>
              <a:rPr lang="en-US" sz="1200" dirty="0" err="1" smtClean="0"/>
              <a:t>flights.SCHEDULED_DEPARTURE.describe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Count          1.048575e+06 </a:t>
            </a:r>
          </a:p>
          <a:p>
            <a:r>
              <a:rPr lang="en-US" sz="1200" dirty="0" smtClean="0"/>
              <a:t>mean           1.322632e+03 </a:t>
            </a:r>
          </a:p>
          <a:p>
            <a:r>
              <a:rPr lang="en-US" sz="1200" dirty="0" smtClean="0"/>
              <a:t>std               4.707748e+02 </a:t>
            </a:r>
          </a:p>
          <a:p>
            <a:r>
              <a:rPr lang="en-US" sz="1200" dirty="0" smtClean="0"/>
              <a:t>min              1.000000e+00 </a:t>
            </a:r>
          </a:p>
          <a:p>
            <a:r>
              <a:rPr lang="en-US" sz="1200" dirty="0" smtClean="0"/>
              <a:t>25%              9.200000e+02 </a:t>
            </a:r>
          </a:p>
          <a:p>
            <a:r>
              <a:rPr lang="en-US" sz="1200" dirty="0" smtClean="0"/>
              <a:t>50%              1.319000e+03 </a:t>
            </a:r>
          </a:p>
          <a:p>
            <a:r>
              <a:rPr lang="en-US" sz="1200" dirty="0" smtClean="0"/>
              <a:t>75%              1.720000e+03 </a:t>
            </a:r>
          </a:p>
          <a:p>
            <a:r>
              <a:rPr lang="en-US" sz="1200" dirty="0" smtClean="0"/>
              <a:t>max              2.359000e+03 </a:t>
            </a:r>
          </a:p>
          <a:p>
            <a:r>
              <a:rPr lang="en-US" sz="1200" dirty="0" smtClean="0"/>
              <a:t>Name: SCHEDULED_DEPARTURE, </a:t>
            </a:r>
            <a:r>
              <a:rPr lang="en-US" sz="1200" dirty="0" err="1" smtClean="0"/>
              <a:t>dtype</a:t>
            </a:r>
            <a:r>
              <a:rPr lang="en-US" sz="1200" dirty="0" smtClean="0"/>
              <a:t>: float64</a:t>
            </a:r>
          </a:p>
          <a:p>
            <a:r>
              <a:rPr lang="en-US" sz="1200" dirty="0" err="1" smtClean="0"/>
              <a:t>flights.DEPARTURE_TIME.describe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count            1.009060e+06 </a:t>
            </a:r>
          </a:p>
          <a:p>
            <a:r>
              <a:rPr lang="en-US" sz="1200" dirty="0" smtClean="0"/>
              <a:t>mean            1.333705e+03 </a:t>
            </a:r>
          </a:p>
          <a:p>
            <a:r>
              <a:rPr lang="en-US" sz="1200" dirty="0" smtClean="0"/>
              <a:t>std                4.827415e+02 </a:t>
            </a:r>
          </a:p>
          <a:p>
            <a:r>
              <a:rPr lang="en-US" sz="1200" dirty="0" smtClean="0"/>
              <a:t>min               1.000000e+00 </a:t>
            </a:r>
          </a:p>
          <a:p>
            <a:r>
              <a:rPr lang="en-US" sz="1200" dirty="0" smtClean="0"/>
              <a:t>25%               9.280000e+02 </a:t>
            </a:r>
          </a:p>
          <a:p>
            <a:r>
              <a:rPr lang="en-US" sz="1200" dirty="0" smtClean="0"/>
              <a:t>50%               1.329000e+03 </a:t>
            </a:r>
          </a:p>
          <a:p>
            <a:r>
              <a:rPr lang="en-US" sz="1200" dirty="0" smtClean="0"/>
              <a:t>75%               1.731000e+03 </a:t>
            </a:r>
          </a:p>
          <a:p>
            <a:r>
              <a:rPr lang="en-US" sz="1200" dirty="0" smtClean="0"/>
              <a:t>Max               2.400000e+03 </a:t>
            </a:r>
          </a:p>
          <a:p>
            <a:r>
              <a:rPr lang="en-US" sz="1200" dirty="0" smtClean="0"/>
              <a:t>Name: DEPARTURE_TIME, </a:t>
            </a:r>
            <a:r>
              <a:rPr lang="en-US" sz="1200" dirty="0" err="1" smtClean="0"/>
              <a:t>dtype</a:t>
            </a:r>
            <a:r>
              <a:rPr lang="en-US" sz="1200" dirty="0" smtClean="0"/>
              <a:t>: float64</a:t>
            </a:r>
            <a:endParaRPr lang="en-US" sz="1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2852"/>
            <a:ext cx="8186766" cy="6331100"/>
          </a:xfrm>
        </p:spPr>
        <p:txBody>
          <a:bodyPr>
            <a:normAutofit/>
          </a:bodyPr>
          <a:lstStyle/>
          <a:p>
            <a:r>
              <a:rPr lang="en-US" sz="1200" dirty="0" err="1" smtClean="0"/>
              <a:t>flights.DEPARTURE_DELAY.describe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count            1.009060e+06 </a:t>
            </a:r>
          </a:p>
          <a:p>
            <a:r>
              <a:rPr lang="en-US" sz="1200" dirty="0" smtClean="0"/>
              <a:t>mean             1.133485e+01 </a:t>
            </a:r>
          </a:p>
          <a:p>
            <a:r>
              <a:rPr lang="en-US" sz="1200" dirty="0" smtClean="0"/>
              <a:t>std                 3.922372e+01 </a:t>
            </a:r>
          </a:p>
          <a:p>
            <a:r>
              <a:rPr lang="en-US" sz="1200" dirty="0" smtClean="0"/>
              <a:t>Min               -6.100000e+01 </a:t>
            </a:r>
          </a:p>
          <a:p>
            <a:r>
              <a:rPr lang="en-US" sz="1200" dirty="0" smtClean="0"/>
              <a:t>25%               -5.000000e+00 </a:t>
            </a:r>
          </a:p>
          <a:p>
            <a:r>
              <a:rPr lang="en-US" sz="1200" dirty="0" smtClean="0"/>
              <a:t>50%               -1.000000e+00 </a:t>
            </a:r>
          </a:p>
          <a:p>
            <a:r>
              <a:rPr lang="en-US" sz="1200" dirty="0" smtClean="0"/>
              <a:t>75%                1.100000e+01 </a:t>
            </a:r>
          </a:p>
          <a:p>
            <a:r>
              <a:rPr lang="en-US" sz="1200" dirty="0" smtClean="0"/>
              <a:t>max               1.988000e+03 </a:t>
            </a:r>
          </a:p>
          <a:p>
            <a:r>
              <a:rPr lang="en-US" sz="1200" dirty="0" smtClean="0"/>
              <a:t>Name: DEPARTURE_DELAY, </a:t>
            </a:r>
            <a:r>
              <a:rPr lang="en-US" sz="1200" dirty="0" err="1" smtClean="0"/>
              <a:t>dtype</a:t>
            </a:r>
            <a:r>
              <a:rPr lang="en-US" sz="1200" dirty="0" smtClean="0"/>
              <a:t>: float64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flights.TAXI_OUT.describe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count             1.008346e+06 </a:t>
            </a:r>
          </a:p>
          <a:p>
            <a:r>
              <a:rPr lang="en-US" sz="1200" dirty="0" smtClean="0"/>
              <a:t>mean             1.665380e+01 </a:t>
            </a:r>
          </a:p>
          <a:p>
            <a:r>
              <a:rPr lang="en-US" sz="1200" dirty="0" smtClean="0"/>
              <a:t>std                 1.007006e+01 </a:t>
            </a:r>
          </a:p>
          <a:p>
            <a:r>
              <a:rPr lang="en-US" sz="1200" dirty="0" smtClean="0"/>
              <a:t>min                1.000000e+00 </a:t>
            </a:r>
          </a:p>
          <a:p>
            <a:r>
              <a:rPr lang="en-US" sz="1200" dirty="0" smtClean="0"/>
              <a:t>25%                1.100000e+01 </a:t>
            </a:r>
          </a:p>
          <a:p>
            <a:r>
              <a:rPr lang="en-US" sz="1200" dirty="0" smtClean="0"/>
              <a:t>50%                1.400000e+01 </a:t>
            </a:r>
          </a:p>
          <a:p>
            <a:r>
              <a:rPr lang="en-US" sz="1200" dirty="0" smtClean="0"/>
              <a:t>75%               1.900000e+01 </a:t>
            </a:r>
          </a:p>
          <a:p>
            <a:r>
              <a:rPr lang="en-US" sz="1200" dirty="0" smtClean="0"/>
              <a:t>max               2.250000e+02 </a:t>
            </a:r>
          </a:p>
          <a:p>
            <a:r>
              <a:rPr lang="en-US" sz="1200" dirty="0" smtClean="0"/>
              <a:t>Name: TAXI_OUT, </a:t>
            </a:r>
            <a:r>
              <a:rPr lang="en-US" sz="1200" dirty="0" err="1" smtClean="0"/>
              <a:t>dtype</a:t>
            </a:r>
            <a:r>
              <a:rPr lang="en-US" sz="1200" dirty="0" smtClean="0"/>
              <a:t>: float64</a:t>
            </a:r>
          </a:p>
          <a:p>
            <a:endParaRPr lang="en-US" sz="12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2852"/>
            <a:ext cx="8186766" cy="6331100"/>
          </a:xfrm>
        </p:spPr>
        <p:txBody>
          <a:bodyPr>
            <a:normAutofit/>
          </a:bodyPr>
          <a:lstStyle/>
          <a:p>
            <a:r>
              <a:rPr lang="en-US" sz="1200" dirty="0" err="1" smtClean="0"/>
              <a:t>flights.WHEELS_OFF.describe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count               1.008346e+06 </a:t>
            </a:r>
          </a:p>
          <a:p>
            <a:r>
              <a:rPr lang="en-US" sz="1200" dirty="0" smtClean="0"/>
              <a:t>mean               1.357382e+03 </a:t>
            </a:r>
          </a:p>
          <a:p>
            <a:r>
              <a:rPr lang="en-US" sz="1200" dirty="0" smtClean="0"/>
              <a:t>std                   4.830351e+02 </a:t>
            </a:r>
          </a:p>
          <a:p>
            <a:r>
              <a:rPr lang="en-US" sz="1200" dirty="0" smtClean="0"/>
              <a:t>min                  1.000000e+00 </a:t>
            </a:r>
          </a:p>
          <a:p>
            <a:r>
              <a:rPr lang="en-US" sz="1200" dirty="0" smtClean="0"/>
              <a:t>25%                  9.440000e+02 </a:t>
            </a:r>
          </a:p>
          <a:p>
            <a:r>
              <a:rPr lang="en-US" sz="1200" dirty="0" smtClean="0"/>
              <a:t>50%                 1.342000e+03 </a:t>
            </a:r>
          </a:p>
          <a:p>
            <a:r>
              <a:rPr lang="en-US" sz="1200" dirty="0" smtClean="0"/>
              <a:t>75%                 1.745000e+03 </a:t>
            </a:r>
          </a:p>
          <a:p>
            <a:r>
              <a:rPr lang="en-US" sz="1200" dirty="0" smtClean="0"/>
              <a:t>max                 2.400000e+03 </a:t>
            </a:r>
          </a:p>
          <a:p>
            <a:r>
              <a:rPr lang="en-US" sz="1200" dirty="0" smtClean="0"/>
              <a:t>Name: WHEELS_OFF, </a:t>
            </a:r>
            <a:r>
              <a:rPr lang="en-US" sz="1200" dirty="0" err="1" smtClean="0"/>
              <a:t>dtype</a:t>
            </a:r>
            <a:r>
              <a:rPr lang="en-US" sz="1200" dirty="0" smtClean="0"/>
              <a:t>: float64</a:t>
            </a:r>
          </a:p>
          <a:p>
            <a:endParaRPr lang="en-IN" sz="1200" dirty="0" smtClean="0"/>
          </a:p>
          <a:p>
            <a:endParaRPr lang="en-IN" sz="1200" dirty="0" smtClean="0"/>
          </a:p>
          <a:p>
            <a:r>
              <a:rPr lang="en-US" sz="1200" dirty="0" err="1" smtClean="0"/>
              <a:t>flights.SCHEDULED_TIME.describe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count                1.048573e+06 </a:t>
            </a:r>
          </a:p>
          <a:p>
            <a:r>
              <a:rPr lang="en-US" sz="1200" dirty="0" smtClean="0"/>
              <a:t>mean                1.402526e+02 </a:t>
            </a:r>
          </a:p>
          <a:p>
            <a:r>
              <a:rPr lang="en-US" sz="1200" dirty="0" smtClean="0"/>
              <a:t>std                    7.463458e+01 </a:t>
            </a:r>
          </a:p>
          <a:p>
            <a:r>
              <a:rPr lang="en-US" sz="1200" dirty="0" smtClean="0"/>
              <a:t>min                   2.000000e+01 </a:t>
            </a:r>
          </a:p>
          <a:p>
            <a:r>
              <a:rPr lang="en-US" sz="1200" dirty="0" smtClean="0"/>
              <a:t>25%                  8.500000e+01 </a:t>
            </a:r>
          </a:p>
          <a:p>
            <a:r>
              <a:rPr lang="en-US" sz="1200" dirty="0" smtClean="0"/>
              <a:t>50%                  1.220000e+02 </a:t>
            </a:r>
          </a:p>
          <a:p>
            <a:r>
              <a:rPr lang="en-US" sz="1200" dirty="0" smtClean="0"/>
              <a:t>75%                  1.730000e+02 </a:t>
            </a:r>
          </a:p>
          <a:p>
            <a:r>
              <a:rPr lang="en-US" sz="1200" dirty="0" smtClean="0"/>
              <a:t>max                  7.180000e+02 </a:t>
            </a:r>
          </a:p>
          <a:p>
            <a:r>
              <a:rPr lang="en-US" sz="1200" dirty="0" smtClean="0"/>
              <a:t>Name: SCHEDULED_TIME, </a:t>
            </a:r>
            <a:r>
              <a:rPr lang="en-US" sz="1200" dirty="0" err="1" smtClean="0"/>
              <a:t>dtype</a:t>
            </a:r>
            <a:r>
              <a:rPr lang="en-US" sz="1200" dirty="0" smtClean="0"/>
              <a:t>: float64</a:t>
            </a:r>
            <a:endParaRPr lang="en-US" sz="12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2852"/>
            <a:ext cx="8186766" cy="6331100"/>
          </a:xfrm>
        </p:spPr>
        <p:txBody>
          <a:bodyPr>
            <a:normAutofit/>
          </a:bodyPr>
          <a:lstStyle/>
          <a:p>
            <a:r>
              <a:rPr lang="en-US" sz="1200" dirty="0" err="1" smtClean="0"/>
              <a:t>flights.ELAPSED_TIME.describe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count                    1.005504e+06 </a:t>
            </a:r>
          </a:p>
          <a:p>
            <a:r>
              <a:rPr lang="en-US" sz="1200" dirty="0" smtClean="0"/>
              <a:t>mean                     1.369381e+02 </a:t>
            </a:r>
          </a:p>
          <a:p>
            <a:r>
              <a:rPr lang="en-US" sz="1200" dirty="0" smtClean="0"/>
              <a:t>std                         7.394818e+01 </a:t>
            </a:r>
          </a:p>
          <a:p>
            <a:r>
              <a:rPr lang="en-US" sz="1200" dirty="0" smtClean="0"/>
              <a:t>min                       1.500000e+01 </a:t>
            </a:r>
          </a:p>
          <a:p>
            <a:r>
              <a:rPr lang="en-US" sz="1200" dirty="0" smtClean="0"/>
              <a:t>25%                       8.200000e+01  </a:t>
            </a:r>
          </a:p>
          <a:p>
            <a:r>
              <a:rPr lang="en-US" sz="1200" dirty="0" smtClean="0"/>
              <a:t>50%                       1.190000e+02 </a:t>
            </a:r>
          </a:p>
          <a:p>
            <a:r>
              <a:rPr lang="en-US" sz="1200" dirty="0" smtClean="0"/>
              <a:t>75%                      1.690000e+02 </a:t>
            </a:r>
          </a:p>
          <a:p>
            <a:r>
              <a:rPr lang="en-US" sz="1200" dirty="0" smtClean="0"/>
              <a:t>max                      7.660000e+02 </a:t>
            </a:r>
          </a:p>
          <a:p>
            <a:r>
              <a:rPr lang="en-US" sz="1200" dirty="0" smtClean="0"/>
              <a:t>Name: ELAPSED_TIME, </a:t>
            </a:r>
            <a:r>
              <a:rPr lang="en-US" sz="1200" dirty="0" err="1" smtClean="0"/>
              <a:t>dtype</a:t>
            </a:r>
            <a:r>
              <a:rPr lang="en-US" sz="1200" dirty="0" smtClean="0"/>
              <a:t>: float64</a:t>
            </a:r>
          </a:p>
          <a:p>
            <a:endParaRPr lang="en-IN" sz="1200" dirty="0" smtClean="0"/>
          </a:p>
          <a:p>
            <a:r>
              <a:rPr lang="en-US" sz="1200" dirty="0" err="1" smtClean="0"/>
              <a:t>flights.AIR_TIME.describe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count                  1.005504e+06 </a:t>
            </a:r>
          </a:p>
          <a:p>
            <a:r>
              <a:rPr lang="en-US" sz="1200" dirty="0" smtClean="0"/>
              <a:t>mean                  1.127477e+02 </a:t>
            </a:r>
          </a:p>
          <a:p>
            <a:r>
              <a:rPr lang="en-US" sz="1200" dirty="0" smtClean="0"/>
              <a:t>std                      7.186952e+01 </a:t>
            </a:r>
          </a:p>
          <a:p>
            <a:r>
              <a:rPr lang="en-US" sz="1200" dirty="0" smtClean="0"/>
              <a:t>min                     7.000000e+00 </a:t>
            </a:r>
          </a:p>
          <a:p>
            <a:r>
              <a:rPr lang="en-US" sz="1200" dirty="0" smtClean="0"/>
              <a:t>25%                     6.000000e+01 </a:t>
            </a:r>
          </a:p>
          <a:p>
            <a:r>
              <a:rPr lang="en-US" sz="1200" dirty="0" smtClean="0"/>
              <a:t>50%                     9.400000e+01 </a:t>
            </a:r>
          </a:p>
          <a:p>
            <a:r>
              <a:rPr lang="en-US" sz="1200" dirty="0" smtClean="0"/>
              <a:t>75%                    1.440000e+02 </a:t>
            </a:r>
          </a:p>
          <a:p>
            <a:r>
              <a:rPr lang="en-US" sz="1200" dirty="0" smtClean="0"/>
              <a:t>max                    6.870000e+02 </a:t>
            </a:r>
          </a:p>
          <a:p>
            <a:r>
              <a:rPr lang="en-US" sz="1200" dirty="0" smtClean="0"/>
              <a:t>Name: AIR_TIME, </a:t>
            </a:r>
            <a:r>
              <a:rPr lang="en-US" sz="1200" dirty="0" err="1" smtClean="0"/>
              <a:t>dtype</a:t>
            </a:r>
            <a:r>
              <a:rPr lang="en-US" sz="1200" dirty="0" smtClean="0"/>
              <a:t>: float64</a:t>
            </a:r>
            <a:endParaRPr lang="en-US" sz="12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57166"/>
            <a:ext cx="8186766" cy="6116786"/>
          </a:xfrm>
        </p:spPr>
        <p:txBody>
          <a:bodyPr>
            <a:normAutofit/>
          </a:bodyPr>
          <a:lstStyle/>
          <a:p>
            <a:r>
              <a:rPr lang="en-US" sz="1200" dirty="0" err="1" smtClean="0"/>
              <a:t>flights.DISTANCE.describe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count                1.048575e+06 </a:t>
            </a:r>
          </a:p>
          <a:p>
            <a:r>
              <a:rPr lang="en-US" sz="1200" dirty="0" smtClean="0"/>
              <a:t>mean                8.034077e+02 </a:t>
            </a:r>
          </a:p>
          <a:p>
            <a:r>
              <a:rPr lang="en-US" sz="1200" dirty="0" smtClean="0"/>
              <a:t>std                    5.942362e+02 </a:t>
            </a:r>
          </a:p>
          <a:p>
            <a:r>
              <a:rPr lang="en-US" sz="1200" dirty="0" smtClean="0"/>
              <a:t>min                   3.100000e+01 </a:t>
            </a:r>
          </a:p>
          <a:p>
            <a:r>
              <a:rPr lang="en-US" sz="1200" dirty="0" smtClean="0"/>
              <a:t>25%                  3.680000e+02 </a:t>
            </a:r>
          </a:p>
          <a:p>
            <a:r>
              <a:rPr lang="en-US" sz="1200" dirty="0" smtClean="0"/>
              <a:t>50%                  6.410000e+02 </a:t>
            </a:r>
          </a:p>
          <a:p>
            <a:r>
              <a:rPr lang="en-US" sz="1200" dirty="0" smtClean="0"/>
              <a:t>75%                  1.046000e+03 </a:t>
            </a:r>
          </a:p>
          <a:p>
            <a:r>
              <a:rPr lang="en-US" sz="1200" dirty="0" smtClean="0"/>
              <a:t>max                  4.983000e+03 </a:t>
            </a:r>
          </a:p>
          <a:p>
            <a:r>
              <a:rPr lang="en-US" sz="1200" dirty="0" smtClean="0"/>
              <a:t>Name: DISTANCE, </a:t>
            </a:r>
            <a:r>
              <a:rPr lang="en-US" sz="1200" dirty="0" err="1" smtClean="0"/>
              <a:t>dtype</a:t>
            </a:r>
            <a:r>
              <a:rPr lang="en-US" sz="1200" dirty="0" smtClean="0"/>
              <a:t>: float64</a:t>
            </a:r>
          </a:p>
          <a:p>
            <a:endParaRPr lang="en-IN" sz="1200" dirty="0" smtClean="0"/>
          </a:p>
          <a:p>
            <a:endParaRPr lang="en-IN" sz="1200" dirty="0" smtClean="0"/>
          </a:p>
          <a:p>
            <a:r>
              <a:rPr lang="en-US" sz="1200" dirty="0" err="1" smtClean="0"/>
              <a:t>flights.WHEELS_ON.describe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count                1.007279e+06 </a:t>
            </a:r>
          </a:p>
          <a:p>
            <a:r>
              <a:rPr lang="en-US" sz="1200" dirty="0" smtClean="0"/>
              <a:t>mean                1.485932e+03 </a:t>
            </a:r>
          </a:p>
          <a:p>
            <a:r>
              <a:rPr lang="en-US" sz="1200" dirty="0" smtClean="0"/>
              <a:t>std                     5.033515e+02 </a:t>
            </a:r>
          </a:p>
          <a:p>
            <a:r>
              <a:rPr lang="en-US" sz="1200" dirty="0" smtClean="0"/>
              <a:t>min                   1.000000e+00 </a:t>
            </a:r>
          </a:p>
          <a:p>
            <a:r>
              <a:rPr lang="en-US" sz="1200" dirty="0" smtClean="0"/>
              <a:t>25%                   1.110000e+03 </a:t>
            </a:r>
          </a:p>
          <a:p>
            <a:r>
              <a:rPr lang="en-US" sz="1200" dirty="0" smtClean="0"/>
              <a:t>50%                   1.516000e+03 </a:t>
            </a:r>
          </a:p>
          <a:p>
            <a:r>
              <a:rPr lang="en-US" sz="1200" dirty="0" smtClean="0"/>
              <a:t>75%                   1.911000e+03 </a:t>
            </a:r>
          </a:p>
          <a:p>
            <a:r>
              <a:rPr lang="en-US" sz="1200" dirty="0" smtClean="0"/>
              <a:t>max                   2.400000e+03 </a:t>
            </a:r>
          </a:p>
          <a:p>
            <a:r>
              <a:rPr lang="en-US" sz="1200" dirty="0" smtClean="0"/>
              <a:t>Name: WHEELS_ON, </a:t>
            </a:r>
            <a:r>
              <a:rPr lang="en-US" sz="1200" dirty="0" err="1" smtClean="0"/>
              <a:t>dtype</a:t>
            </a:r>
            <a:r>
              <a:rPr lang="en-US" sz="1200" dirty="0" smtClean="0"/>
              <a:t>: float64</a:t>
            </a:r>
            <a:endParaRPr lang="en-US" sz="12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14290"/>
            <a:ext cx="8258204" cy="6259662"/>
          </a:xfrm>
        </p:spPr>
        <p:txBody>
          <a:bodyPr>
            <a:normAutofit/>
          </a:bodyPr>
          <a:lstStyle/>
          <a:p>
            <a:r>
              <a:rPr lang="en-US" sz="1200" dirty="0" err="1" smtClean="0"/>
              <a:t>flights.TAXI_IN.describe</a:t>
            </a:r>
            <a:r>
              <a:rPr lang="en-US" sz="1200" dirty="0" smtClean="0"/>
              <a:t>()</a:t>
            </a:r>
          </a:p>
          <a:p>
            <a:r>
              <a:rPr lang="it-IT" sz="1200" dirty="0" smtClean="0"/>
              <a:t>count                   1.007279e+06 </a:t>
            </a:r>
          </a:p>
          <a:p>
            <a:r>
              <a:rPr lang="it-IT" sz="1200" dirty="0" smtClean="0"/>
              <a:t>mean                   7.549438e+00 </a:t>
            </a:r>
          </a:p>
          <a:p>
            <a:r>
              <a:rPr lang="it-IT" sz="1200" dirty="0" smtClean="0"/>
              <a:t>std                       6.352526e+00 </a:t>
            </a:r>
          </a:p>
          <a:p>
            <a:r>
              <a:rPr lang="it-IT" sz="1200" dirty="0" smtClean="0"/>
              <a:t>min                      1.000000e+00 </a:t>
            </a:r>
          </a:p>
          <a:p>
            <a:r>
              <a:rPr lang="it-IT" sz="1200" dirty="0" smtClean="0"/>
              <a:t>25%                      4.000000e+00 </a:t>
            </a:r>
          </a:p>
          <a:p>
            <a:r>
              <a:rPr lang="it-IT" sz="1200" dirty="0" smtClean="0"/>
              <a:t>50%                      6.000000e+00 </a:t>
            </a:r>
          </a:p>
          <a:p>
            <a:r>
              <a:rPr lang="it-IT" sz="1200" dirty="0" smtClean="0"/>
              <a:t>75%                      9.000000e+00 </a:t>
            </a:r>
          </a:p>
          <a:p>
            <a:r>
              <a:rPr lang="it-IT" sz="1200" dirty="0" smtClean="0"/>
              <a:t>max                      2.020000e+02 </a:t>
            </a:r>
          </a:p>
          <a:p>
            <a:r>
              <a:rPr lang="it-IT" sz="1200" dirty="0" smtClean="0"/>
              <a:t>Name: TAXI_IN, dtype: float64</a:t>
            </a:r>
          </a:p>
          <a:p>
            <a:endParaRPr lang="it-IT" sz="1200" dirty="0" smtClean="0"/>
          </a:p>
          <a:p>
            <a:endParaRPr lang="it-IT" sz="1200" dirty="0" smtClean="0"/>
          </a:p>
          <a:p>
            <a:r>
              <a:rPr lang="en-US" sz="1200" dirty="0" err="1" smtClean="0"/>
              <a:t>flights.SCHEDULED_ARRIVAL.describe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count                     1.048575e+06 </a:t>
            </a:r>
          </a:p>
          <a:p>
            <a:r>
              <a:rPr lang="en-US" sz="1200" dirty="0" smtClean="0"/>
              <a:t>mean                     1.504820e+03 </a:t>
            </a:r>
          </a:p>
          <a:p>
            <a:r>
              <a:rPr lang="en-US" sz="1200" dirty="0" smtClean="0"/>
              <a:t>std                         4.865613e+02 </a:t>
            </a:r>
          </a:p>
          <a:p>
            <a:r>
              <a:rPr lang="en-US" sz="1200" dirty="0" smtClean="0"/>
              <a:t>min                       1.000000e+00 </a:t>
            </a:r>
          </a:p>
          <a:p>
            <a:r>
              <a:rPr lang="en-US" sz="1200" dirty="0" smtClean="0"/>
              <a:t>25%                      1.120000e+03 </a:t>
            </a:r>
          </a:p>
          <a:p>
            <a:r>
              <a:rPr lang="en-US" sz="1200" dirty="0" smtClean="0"/>
              <a:t>50%                       1.524000e+03 </a:t>
            </a:r>
          </a:p>
          <a:p>
            <a:r>
              <a:rPr lang="en-US" sz="1200" dirty="0" smtClean="0"/>
              <a:t>75%                       1.915000e+03 </a:t>
            </a:r>
          </a:p>
          <a:p>
            <a:r>
              <a:rPr lang="en-US" sz="1200" dirty="0" smtClean="0"/>
              <a:t>max                        2.359000e+03 </a:t>
            </a:r>
          </a:p>
          <a:p>
            <a:r>
              <a:rPr lang="en-US" sz="1200" dirty="0" smtClean="0"/>
              <a:t>Name: SCHEDULED_ARRIVAL, </a:t>
            </a:r>
            <a:r>
              <a:rPr lang="en-US" sz="1200" dirty="0" err="1" smtClean="0"/>
              <a:t>dtype</a:t>
            </a:r>
            <a:r>
              <a:rPr lang="en-US" sz="1200" dirty="0" smtClean="0"/>
              <a:t>: float64</a:t>
            </a:r>
            <a:endParaRPr lang="en-US" sz="12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2852"/>
            <a:ext cx="8186766" cy="6331100"/>
          </a:xfrm>
        </p:spPr>
        <p:txBody>
          <a:bodyPr>
            <a:normAutofit/>
          </a:bodyPr>
          <a:lstStyle/>
          <a:p>
            <a:r>
              <a:rPr lang="en-US" sz="1200" dirty="0" err="1" smtClean="0"/>
              <a:t>flights.ARRIVAL_TIME.describe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count                 1.007279e+06 </a:t>
            </a:r>
          </a:p>
          <a:p>
            <a:r>
              <a:rPr lang="en-US" sz="1200" dirty="0" smtClean="0"/>
              <a:t>mean                 1.492204e+03 </a:t>
            </a:r>
          </a:p>
          <a:p>
            <a:r>
              <a:rPr lang="en-US" sz="1200" dirty="0" smtClean="0"/>
              <a:t>std                     5.071090e+02 </a:t>
            </a:r>
          </a:p>
          <a:p>
            <a:r>
              <a:rPr lang="en-US" sz="1200" dirty="0" smtClean="0"/>
              <a:t>min                    1.000000e+00 </a:t>
            </a:r>
          </a:p>
          <a:p>
            <a:r>
              <a:rPr lang="en-US" sz="1200" dirty="0" smtClean="0"/>
              <a:t>25%                    1.115000e+03 </a:t>
            </a:r>
          </a:p>
          <a:p>
            <a:r>
              <a:rPr lang="en-US" sz="1200" dirty="0" smtClean="0"/>
              <a:t>50%                   1.521000e+03 </a:t>
            </a:r>
          </a:p>
          <a:p>
            <a:r>
              <a:rPr lang="en-US" sz="1200" dirty="0" smtClean="0"/>
              <a:t>75%                   1.917000e+03 </a:t>
            </a:r>
          </a:p>
          <a:p>
            <a:r>
              <a:rPr lang="en-US" sz="1200" dirty="0" smtClean="0"/>
              <a:t>max                   2.400000e+03 </a:t>
            </a:r>
          </a:p>
          <a:p>
            <a:r>
              <a:rPr lang="en-US" sz="1200" dirty="0" smtClean="0"/>
              <a:t>Name: ARRIVAL_TIME, </a:t>
            </a:r>
            <a:r>
              <a:rPr lang="en-US" sz="1200" dirty="0" err="1" smtClean="0"/>
              <a:t>dtype</a:t>
            </a:r>
            <a:r>
              <a:rPr lang="en-US" sz="1200" dirty="0" smtClean="0"/>
              <a:t>: float64</a:t>
            </a:r>
          </a:p>
          <a:p>
            <a:endParaRPr lang="en-IN" sz="1200" dirty="0" smtClean="0"/>
          </a:p>
          <a:p>
            <a:endParaRPr lang="en-IN" sz="1200" dirty="0" smtClean="0"/>
          </a:p>
          <a:p>
            <a:r>
              <a:rPr lang="en-US" sz="1200" dirty="0" err="1" smtClean="0"/>
              <a:t>flights.ARRIVAL_DELAY.describe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count                    1.005504e+06 </a:t>
            </a:r>
          </a:p>
          <a:p>
            <a:r>
              <a:rPr lang="en-US" sz="1200" dirty="0" smtClean="0"/>
              <a:t>mean                    7.612191e+00 </a:t>
            </a:r>
          </a:p>
          <a:p>
            <a:r>
              <a:rPr lang="en-US" sz="1200" dirty="0" smtClean="0"/>
              <a:t>std                        4.209367e+01 </a:t>
            </a:r>
          </a:p>
          <a:p>
            <a:r>
              <a:rPr lang="en-US" sz="1200" dirty="0" smtClean="0"/>
              <a:t>min                      -8.200000e+01 </a:t>
            </a:r>
          </a:p>
          <a:p>
            <a:r>
              <a:rPr lang="en-US" sz="1200" dirty="0" smtClean="0"/>
              <a:t>25%                     -1.200000e+01 </a:t>
            </a:r>
          </a:p>
          <a:p>
            <a:r>
              <a:rPr lang="en-US" sz="1200" dirty="0" smtClean="0"/>
              <a:t>50%                     -3.000000e+00 </a:t>
            </a:r>
          </a:p>
          <a:p>
            <a:r>
              <a:rPr lang="en-US" sz="1200" dirty="0" smtClean="0"/>
              <a:t>75%                     1.200000e+01 </a:t>
            </a:r>
          </a:p>
          <a:p>
            <a:r>
              <a:rPr lang="en-US" sz="1200" dirty="0" smtClean="0"/>
              <a:t>max                     1.971000e+03 </a:t>
            </a:r>
          </a:p>
          <a:p>
            <a:r>
              <a:rPr lang="en-US" sz="1200" dirty="0" smtClean="0"/>
              <a:t>Name: ARRIVAL_DELAY, </a:t>
            </a:r>
            <a:r>
              <a:rPr lang="en-US" sz="1200" dirty="0" err="1" smtClean="0"/>
              <a:t>dtype</a:t>
            </a:r>
            <a:r>
              <a:rPr lang="en-US" sz="1200" dirty="0" smtClean="0"/>
              <a:t>: float64</a:t>
            </a:r>
            <a:endParaRPr lang="en-US" sz="12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14290"/>
            <a:ext cx="8186766" cy="6259662"/>
          </a:xfrm>
        </p:spPr>
        <p:txBody>
          <a:bodyPr>
            <a:normAutofit/>
          </a:bodyPr>
          <a:lstStyle/>
          <a:p>
            <a:r>
              <a:rPr lang="en-US" sz="1200" dirty="0" err="1" smtClean="0"/>
              <a:t>flights.DIVERTED.describe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count                      1.048575e+06 </a:t>
            </a:r>
          </a:p>
          <a:p>
            <a:r>
              <a:rPr lang="en-US" sz="1200" dirty="0" smtClean="0"/>
              <a:t>mean                       2.426150e-03 </a:t>
            </a:r>
          </a:p>
          <a:p>
            <a:r>
              <a:rPr lang="en-US" sz="1200" dirty="0" smtClean="0"/>
              <a:t>std                           4.919620e-02 </a:t>
            </a:r>
          </a:p>
          <a:p>
            <a:r>
              <a:rPr lang="en-US" sz="1200" dirty="0" smtClean="0"/>
              <a:t>min                         0.000000e+00 </a:t>
            </a:r>
          </a:p>
          <a:p>
            <a:r>
              <a:rPr lang="en-US" sz="1200" dirty="0" smtClean="0"/>
              <a:t>25%                         0.000000e+00 </a:t>
            </a:r>
          </a:p>
          <a:p>
            <a:r>
              <a:rPr lang="en-US" sz="1200" dirty="0" smtClean="0"/>
              <a:t>50%                         0.000000e+00 </a:t>
            </a:r>
          </a:p>
          <a:p>
            <a:r>
              <a:rPr lang="en-US" sz="1200" dirty="0" smtClean="0"/>
              <a:t>75%                         0.000000e+00 </a:t>
            </a:r>
          </a:p>
          <a:p>
            <a:r>
              <a:rPr lang="en-US" sz="1200" dirty="0" smtClean="0"/>
              <a:t>max                         1.000000e+00 </a:t>
            </a:r>
          </a:p>
          <a:p>
            <a:r>
              <a:rPr lang="en-US" sz="1200" dirty="0" smtClean="0"/>
              <a:t>Name: DIVERTED, </a:t>
            </a:r>
            <a:r>
              <a:rPr lang="en-US" sz="1200" dirty="0" err="1" smtClean="0"/>
              <a:t>dtype</a:t>
            </a:r>
            <a:r>
              <a:rPr lang="en-US" sz="1200" dirty="0" smtClean="0"/>
              <a:t>: float64</a:t>
            </a:r>
          </a:p>
          <a:p>
            <a:endParaRPr lang="en-IN" sz="1200" dirty="0" smtClean="0"/>
          </a:p>
          <a:p>
            <a:endParaRPr lang="en-IN" sz="1200" dirty="0" smtClean="0"/>
          </a:p>
          <a:p>
            <a:r>
              <a:rPr lang="en-US" sz="1200" dirty="0" err="1" smtClean="0"/>
              <a:t>flights.CANCELLED.describe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count                        1.048575e+06 </a:t>
            </a:r>
          </a:p>
          <a:p>
            <a:r>
              <a:rPr lang="en-US" sz="1200" dirty="0" smtClean="0"/>
              <a:t>mean                         3.864960e-02 </a:t>
            </a:r>
          </a:p>
          <a:p>
            <a:r>
              <a:rPr lang="en-US" sz="1200" dirty="0" smtClean="0"/>
              <a:t>std                            1.927585e-01 </a:t>
            </a:r>
          </a:p>
          <a:p>
            <a:r>
              <a:rPr lang="en-US" sz="1200" dirty="0" smtClean="0"/>
              <a:t>min                          0.000000e+00 </a:t>
            </a:r>
          </a:p>
          <a:p>
            <a:r>
              <a:rPr lang="en-US" sz="1200" dirty="0" smtClean="0"/>
              <a:t>25%                          0.000000e+00 </a:t>
            </a:r>
          </a:p>
          <a:p>
            <a:r>
              <a:rPr lang="en-US" sz="1200" dirty="0" smtClean="0"/>
              <a:t>50%                          0.000000e+00 </a:t>
            </a:r>
          </a:p>
          <a:p>
            <a:r>
              <a:rPr lang="en-US" sz="1200" dirty="0" smtClean="0"/>
              <a:t>75%                          0.000000e+00 </a:t>
            </a:r>
          </a:p>
          <a:p>
            <a:r>
              <a:rPr lang="en-US" sz="1200" dirty="0" smtClean="0"/>
              <a:t>max                           1.000000e+00 </a:t>
            </a:r>
          </a:p>
          <a:p>
            <a:r>
              <a:rPr lang="en-US" sz="1200" dirty="0" smtClean="0"/>
              <a:t>Name: CANCELLED, </a:t>
            </a:r>
            <a:r>
              <a:rPr lang="en-US" sz="1200" dirty="0" err="1" smtClean="0"/>
              <a:t>dtype</a:t>
            </a:r>
            <a:r>
              <a:rPr lang="en-US" sz="1200" dirty="0" smtClean="0"/>
              <a:t>: float64</a:t>
            </a:r>
            <a:endParaRPr lang="en-US" sz="12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85728"/>
            <a:ext cx="8258204" cy="6188224"/>
          </a:xfrm>
        </p:spPr>
        <p:txBody>
          <a:bodyPr>
            <a:normAutofit/>
          </a:bodyPr>
          <a:lstStyle/>
          <a:p>
            <a:r>
              <a:rPr lang="en-US" sz="1200" dirty="0" err="1" smtClean="0"/>
              <a:t>flights.AIR_SYSTEM_DELAY.describe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count                   228528.000000 </a:t>
            </a:r>
          </a:p>
          <a:p>
            <a:r>
              <a:rPr lang="en-US" sz="1200" dirty="0" smtClean="0"/>
              <a:t>mean                   13.692554 </a:t>
            </a:r>
          </a:p>
          <a:p>
            <a:r>
              <a:rPr lang="en-US" sz="1200" dirty="0" smtClean="0"/>
              <a:t>std                       25.524897</a:t>
            </a:r>
          </a:p>
          <a:p>
            <a:r>
              <a:rPr lang="en-US" sz="1200" dirty="0" smtClean="0"/>
              <a:t> min                     0.000000</a:t>
            </a:r>
          </a:p>
          <a:p>
            <a:r>
              <a:rPr lang="en-US" sz="1200" dirty="0" smtClean="0"/>
              <a:t> 25%                    0.000000 </a:t>
            </a:r>
          </a:p>
          <a:p>
            <a:r>
              <a:rPr lang="en-US" sz="1200" dirty="0" smtClean="0"/>
              <a:t>50%                     4.000000 </a:t>
            </a:r>
          </a:p>
          <a:p>
            <a:r>
              <a:rPr lang="en-US" sz="1200" dirty="0" smtClean="0"/>
              <a:t>75%                    19.000000 </a:t>
            </a:r>
          </a:p>
          <a:p>
            <a:r>
              <a:rPr lang="en-US" sz="1200" dirty="0" smtClean="0"/>
              <a:t>max                    830.000000 </a:t>
            </a:r>
          </a:p>
          <a:p>
            <a:r>
              <a:rPr lang="en-US" sz="1200" dirty="0" smtClean="0"/>
              <a:t>Name: AIR_SYSTEM_DELAY, </a:t>
            </a:r>
            <a:r>
              <a:rPr lang="en-US" sz="1200" dirty="0" err="1" smtClean="0"/>
              <a:t>dtype</a:t>
            </a:r>
            <a:r>
              <a:rPr lang="en-US" sz="1200" dirty="0" smtClean="0"/>
              <a:t>: float64</a:t>
            </a:r>
          </a:p>
          <a:p>
            <a:endParaRPr lang="en-IN" sz="1200" dirty="0" smtClean="0"/>
          </a:p>
          <a:p>
            <a:endParaRPr lang="en-IN" sz="1200" dirty="0" smtClean="0"/>
          </a:p>
          <a:p>
            <a:r>
              <a:rPr lang="en-US" sz="1200" dirty="0" err="1" smtClean="0"/>
              <a:t>flights.SECURITY_DELAY.describe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count                  228528.000000 </a:t>
            </a:r>
          </a:p>
          <a:p>
            <a:r>
              <a:rPr lang="en-US" sz="1200" dirty="0" smtClean="0"/>
              <a:t>mean                   0.057328 </a:t>
            </a:r>
          </a:p>
          <a:p>
            <a:r>
              <a:rPr lang="en-US" sz="1200" dirty="0" smtClean="0"/>
              <a:t>std                       1.779647 </a:t>
            </a:r>
          </a:p>
          <a:p>
            <a:r>
              <a:rPr lang="en-US" sz="1200" dirty="0" smtClean="0"/>
              <a:t>min                      0.000000 </a:t>
            </a:r>
          </a:p>
          <a:p>
            <a:r>
              <a:rPr lang="en-US" sz="1200" dirty="0" smtClean="0"/>
              <a:t>25%                     0.000000 </a:t>
            </a:r>
          </a:p>
          <a:p>
            <a:r>
              <a:rPr lang="en-US" sz="1200" dirty="0" smtClean="0"/>
              <a:t>50%                     0.000000 </a:t>
            </a:r>
          </a:p>
          <a:p>
            <a:r>
              <a:rPr lang="en-US" sz="1200" dirty="0" smtClean="0"/>
              <a:t>75%                     0.000000 </a:t>
            </a:r>
          </a:p>
          <a:p>
            <a:r>
              <a:rPr lang="en-US" sz="1200" dirty="0" smtClean="0"/>
              <a:t>max                     241.000000 </a:t>
            </a:r>
          </a:p>
          <a:p>
            <a:r>
              <a:rPr lang="en-US" sz="1200" dirty="0" smtClean="0"/>
              <a:t>Name: SECURITY_DELAY, </a:t>
            </a:r>
            <a:r>
              <a:rPr lang="en-US" sz="1200" dirty="0" err="1" smtClean="0"/>
              <a:t>dtype</a:t>
            </a:r>
            <a:r>
              <a:rPr lang="en-US" sz="1200" dirty="0" smtClean="0"/>
              <a:t>: float64</a:t>
            </a:r>
            <a:endParaRPr lang="en-US" sz="12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14290"/>
            <a:ext cx="8186766" cy="6259662"/>
          </a:xfrm>
        </p:spPr>
        <p:txBody>
          <a:bodyPr>
            <a:normAutofit/>
          </a:bodyPr>
          <a:lstStyle/>
          <a:p>
            <a:r>
              <a:rPr lang="en-US" sz="1200" dirty="0" err="1" smtClean="0"/>
              <a:t>flights.AIRLINE_DELAY.describe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count                 228528.000000 </a:t>
            </a:r>
          </a:p>
          <a:p>
            <a:r>
              <a:rPr lang="en-US" sz="1200" dirty="0" smtClean="0"/>
              <a:t>mean                 18.203577 </a:t>
            </a:r>
          </a:p>
          <a:p>
            <a:r>
              <a:rPr lang="en-US" sz="1200" dirty="0" smtClean="0"/>
              <a:t>std                     46.323146</a:t>
            </a:r>
          </a:p>
          <a:p>
            <a:r>
              <a:rPr lang="en-US" sz="1200" dirty="0" smtClean="0"/>
              <a:t> min                   0.000000  </a:t>
            </a:r>
          </a:p>
          <a:p>
            <a:r>
              <a:rPr lang="en-US" sz="1200" dirty="0" smtClean="0"/>
              <a:t>25%                    0.000000</a:t>
            </a:r>
          </a:p>
          <a:p>
            <a:r>
              <a:rPr lang="en-US" sz="1200" dirty="0" smtClean="0"/>
              <a:t> 50%                   2.000000 </a:t>
            </a:r>
          </a:p>
          <a:p>
            <a:r>
              <a:rPr lang="en-US" sz="1200" dirty="0" smtClean="0"/>
              <a:t>75%                   18.000000 </a:t>
            </a:r>
          </a:p>
          <a:p>
            <a:r>
              <a:rPr lang="en-US" sz="1200" dirty="0" smtClean="0"/>
              <a:t>max                   1971.000000 </a:t>
            </a:r>
          </a:p>
          <a:p>
            <a:r>
              <a:rPr lang="en-US" sz="1200" dirty="0" smtClean="0"/>
              <a:t>Name: AIRLINE_DELAY, </a:t>
            </a:r>
            <a:r>
              <a:rPr lang="en-US" sz="1200" dirty="0" err="1" smtClean="0"/>
              <a:t>dtype</a:t>
            </a:r>
            <a:r>
              <a:rPr lang="en-US" sz="1200" dirty="0" smtClean="0"/>
              <a:t>: float64</a:t>
            </a:r>
          </a:p>
          <a:p>
            <a:endParaRPr lang="en-IN" sz="1200" dirty="0" smtClean="0"/>
          </a:p>
          <a:p>
            <a:endParaRPr lang="en-IN" sz="1200" dirty="0" smtClean="0"/>
          </a:p>
          <a:p>
            <a:r>
              <a:rPr lang="en-US" sz="1200" dirty="0" err="1" smtClean="0"/>
              <a:t>flights.LATE_AIRCRAFT_DELAY.describe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count                    228528.000000 </a:t>
            </a:r>
          </a:p>
          <a:p>
            <a:r>
              <a:rPr lang="en-US" sz="1200" dirty="0" smtClean="0"/>
              <a:t>mean                    22.921458 </a:t>
            </a:r>
          </a:p>
          <a:p>
            <a:r>
              <a:rPr lang="en-US" sz="1200" dirty="0" smtClean="0"/>
              <a:t>std                        41.888498 </a:t>
            </a:r>
          </a:p>
          <a:p>
            <a:r>
              <a:rPr lang="en-US" sz="1200" dirty="0" smtClean="0"/>
              <a:t>min                       0.000000 </a:t>
            </a:r>
          </a:p>
          <a:p>
            <a:r>
              <a:rPr lang="en-US" sz="1200" dirty="0" smtClean="0"/>
              <a:t>25%                       0.000000 </a:t>
            </a:r>
          </a:p>
          <a:p>
            <a:r>
              <a:rPr lang="en-US" sz="1200" dirty="0" smtClean="0"/>
              <a:t>50%                      4.000000 </a:t>
            </a:r>
          </a:p>
          <a:p>
            <a:r>
              <a:rPr lang="en-US" sz="1200" dirty="0" smtClean="0"/>
              <a:t>75%                      29.000000 </a:t>
            </a:r>
          </a:p>
          <a:p>
            <a:r>
              <a:rPr lang="en-US" sz="1200" dirty="0" smtClean="0"/>
              <a:t>max                     1313.000000 </a:t>
            </a:r>
          </a:p>
          <a:p>
            <a:r>
              <a:rPr lang="en-US" sz="1200" dirty="0" smtClean="0"/>
              <a:t>Name: LATE_AIRCRAFT_DELAY, </a:t>
            </a:r>
            <a:r>
              <a:rPr lang="en-US" sz="1200" dirty="0" err="1" smtClean="0"/>
              <a:t>dtype</a:t>
            </a:r>
            <a:r>
              <a:rPr lang="en-US" sz="1200" dirty="0" smtClean="0"/>
              <a:t>: float64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Variable Description: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457200" y="857250"/>
          <a:ext cx="8186738" cy="556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164"/>
                <a:gridCol w="5643574"/>
              </a:tblGrid>
              <a:tr h="535783">
                <a:tc>
                  <a:txBody>
                    <a:bodyPr/>
                    <a:lstStyle/>
                    <a:p>
                      <a:r>
                        <a:rPr lang="en-IN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535783">
                <a:tc>
                  <a:txBody>
                    <a:bodyPr/>
                    <a:lstStyle/>
                    <a:p>
                      <a:r>
                        <a:rPr lang="en-IN" dirty="0" smtClean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Represents the year(Numeric)</a:t>
                      </a:r>
                      <a:endParaRPr lang="en-US" dirty="0"/>
                    </a:p>
                  </a:txBody>
                  <a:tcPr/>
                </a:tc>
              </a:tr>
              <a:tr h="535783">
                <a:tc>
                  <a:txBody>
                    <a:bodyPr/>
                    <a:lstStyle/>
                    <a:p>
                      <a:r>
                        <a:rPr lang="en-IN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Represents the month(Numeric)</a:t>
                      </a:r>
                      <a:endParaRPr lang="en-US" dirty="0"/>
                    </a:p>
                  </a:txBody>
                  <a:tcPr/>
                </a:tc>
              </a:tr>
              <a:tr h="535783">
                <a:tc>
                  <a:txBody>
                    <a:bodyPr/>
                    <a:lstStyle/>
                    <a:p>
                      <a:r>
                        <a:rPr lang="en-IN" dirty="0" smtClean="0"/>
                        <a:t>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Represents the particular day(Numeric)</a:t>
                      </a:r>
                      <a:endParaRPr lang="en-US" dirty="0"/>
                    </a:p>
                  </a:txBody>
                  <a:tcPr/>
                </a:tc>
              </a:tr>
              <a:tr h="535783">
                <a:tc>
                  <a:txBody>
                    <a:bodyPr/>
                    <a:lstStyle/>
                    <a:p>
                      <a:r>
                        <a:rPr lang="en-IN" dirty="0" smtClean="0"/>
                        <a:t>Day of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Corresponds to the particular day of week(Numeric)</a:t>
                      </a:r>
                      <a:endParaRPr lang="en-US" dirty="0"/>
                    </a:p>
                  </a:txBody>
                  <a:tcPr/>
                </a:tc>
              </a:tr>
              <a:tr h="535783">
                <a:tc>
                  <a:txBody>
                    <a:bodyPr/>
                    <a:lstStyle/>
                    <a:p>
                      <a:r>
                        <a:rPr lang="en-IN" dirty="0" smtClean="0"/>
                        <a:t>Airline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Represents the Airline(Categorical)</a:t>
                      </a:r>
                      <a:endParaRPr lang="en-US" dirty="0"/>
                    </a:p>
                  </a:txBody>
                  <a:tcPr/>
                </a:tc>
              </a:tr>
              <a:tr h="535783">
                <a:tc>
                  <a:txBody>
                    <a:bodyPr/>
                    <a:lstStyle/>
                    <a:p>
                      <a:r>
                        <a:rPr lang="en-IN" dirty="0" smtClean="0"/>
                        <a:t>Flight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Number of the particular flight(Numeric)</a:t>
                      </a:r>
                      <a:endParaRPr lang="en-US" dirty="0"/>
                    </a:p>
                  </a:txBody>
                  <a:tcPr/>
                </a:tc>
              </a:tr>
              <a:tr h="535783">
                <a:tc>
                  <a:txBody>
                    <a:bodyPr/>
                    <a:lstStyle/>
                    <a:p>
                      <a:r>
                        <a:rPr lang="en-IN" dirty="0" smtClean="0"/>
                        <a:t>Tail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Represents the tail number of the flight(Categorical)</a:t>
                      </a:r>
                      <a:endParaRPr lang="en-US" dirty="0"/>
                    </a:p>
                  </a:txBody>
                  <a:tcPr/>
                </a:tc>
              </a:tr>
              <a:tr h="535783">
                <a:tc>
                  <a:txBody>
                    <a:bodyPr/>
                    <a:lstStyle/>
                    <a:p>
                      <a:r>
                        <a:rPr lang="en-IN" dirty="0" smtClean="0"/>
                        <a:t>Origin Airport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From which airport the flight starts(Categorical)</a:t>
                      </a:r>
                      <a:endParaRPr lang="en-US" dirty="0"/>
                    </a:p>
                  </a:txBody>
                  <a:tcPr/>
                </a:tc>
              </a:tr>
              <a:tr h="535783">
                <a:tc>
                  <a:txBody>
                    <a:bodyPr/>
                    <a:lstStyle/>
                    <a:p>
                      <a:r>
                        <a:rPr lang="en-IN" dirty="0" smtClean="0"/>
                        <a:t>Destination Airport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 which airport the flight reaches(Categorical)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14290"/>
            <a:ext cx="8115328" cy="6259662"/>
          </a:xfrm>
        </p:spPr>
        <p:txBody>
          <a:bodyPr>
            <a:normAutofit/>
          </a:bodyPr>
          <a:lstStyle/>
          <a:p>
            <a:r>
              <a:rPr lang="en-US" sz="1400" dirty="0" err="1" smtClean="0"/>
              <a:t>flights.WEATHER_DELAY.describe</a:t>
            </a:r>
            <a:r>
              <a:rPr lang="en-US" sz="1400" dirty="0" smtClean="0"/>
              <a:t>()</a:t>
            </a:r>
          </a:p>
          <a:p>
            <a:r>
              <a:rPr lang="en-US" sz="1400" dirty="0" smtClean="0"/>
              <a:t>count               228528.000000 </a:t>
            </a:r>
          </a:p>
          <a:p>
            <a:r>
              <a:rPr lang="en-US" sz="1400" dirty="0" smtClean="0"/>
              <a:t>mean               3.545277 </a:t>
            </a:r>
          </a:p>
          <a:p>
            <a:r>
              <a:rPr lang="en-US" sz="1400" dirty="0" smtClean="0"/>
              <a:t>std                   23.611555 </a:t>
            </a:r>
          </a:p>
          <a:p>
            <a:r>
              <a:rPr lang="en-US" sz="1400" dirty="0" smtClean="0"/>
              <a:t>min                  0.000000 </a:t>
            </a:r>
          </a:p>
          <a:p>
            <a:r>
              <a:rPr lang="en-US" sz="1400" dirty="0" smtClean="0"/>
              <a:t>25%                  0.000000 </a:t>
            </a:r>
          </a:p>
          <a:p>
            <a:r>
              <a:rPr lang="en-US" sz="1400" dirty="0" smtClean="0"/>
              <a:t>50%                  0.000000 </a:t>
            </a:r>
          </a:p>
          <a:p>
            <a:r>
              <a:rPr lang="en-US" sz="1400" dirty="0" smtClean="0"/>
              <a:t>75%                  0.000000 </a:t>
            </a:r>
          </a:p>
          <a:p>
            <a:r>
              <a:rPr lang="en-US" sz="1400" dirty="0" smtClean="0"/>
              <a:t>max                  1152.000000 </a:t>
            </a:r>
          </a:p>
          <a:p>
            <a:r>
              <a:rPr lang="en-US" sz="1400" dirty="0" smtClean="0"/>
              <a:t>Name: WEATHER_DELAY, </a:t>
            </a:r>
            <a:r>
              <a:rPr lang="en-US" sz="1400" dirty="0" err="1" smtClean="0"/>
              <a:t>dtype</a:t>
            </a:r>
            <a:r>
              <a:rPr lang="en-US" sz="1400" dirty="0" smtClean="0"/>
              <a:t>: float64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397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To find the range of each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85794"/>
            <a:ext cx="8186766" cy="5688158"/>
          </a:xfrm>
        </p:spPr>
        <p:txBody>
          <a:bodyPr>
            <a:normAutofit lnSpcReduction="10000"/>
          </a:bodyPr>
          <a:lstStyle/>
          <a:p>
            <a:r>
              <a:rPr lang="en-US" sz="1200" dirty="0" smtClean="0"/>
              <a:t>print("range </a:t>
            </a:r>
            <a:r>
              <a:rPr lang="en-US" sz="1200" dirty="0" err="1" smtClean="0"/>
              <a:t>is",flights.SCHEDULED_DEPARTURE.max</a:t>
            </a:r>
            <a:r>
              <a:rPr lang="en-US" sz="1200" dirty="0" smtClean="0"/>
              <a:t>()-</a:t>
            </a:r>
            <a:r>
              <a:rPr lang="en-US" sz="1200" dirty="0" err="1" smtClean="0"/>
              <a:t>flights.SCHEDULED_DEPARTURE.min</a:t>
            </a:r>
            <a:r>
              <a:rPr lang="en-US" sz="1200" dirty="0" smtClean="0"/>
              <a:t>())</a:t>
            </a:r>
          </a:p>
          <a:p>
            <a:r>
              <a:rPr lang="en-US" sz="1200" dirty="0" smtClean="0"/>
              <a:t>range is 2358 </a:t>
            </a:r>
          </a:p>
          <a:p>
            <a:r>
              <a:rPr lang="en-US" sz="1200" dirty="0" smtClean="0"/>
              <a:t>print("range </a:t>
            </a:r>
            <a:r>
              <a:rPr lang="en-US" sz="1200" dirty="0" err="1" smtClean="0"/>
              <a:t>is",flights.DEPARTURE_TIME.max</a:t>
            </a:r>
            <a:r>
              <a:rPr lang="en-US" sz="1200" dirty="0" smtClean="0"/>
              <a:t>()-</a:t>
            </a:r>
            <a:r>
              <a:rPr lang="en-US" sz="1200" dirty="0" err="1" smtClean="0"/>
              <a:t>flights.DEPARTURE_TIME.min</a:t>
            </a:r>
            <a:r>
              <a:rPr lang="en-US" sz="1200" dirty="0" smtClean="0"/>
              <a:t>())</a:t>
            </a:r>
          </a:p>
          <a:p>
            <a:r>
              <a:rPr lang="en-US" sz="1200" dirty="0" smtClean="0"/>
              <a:t>range is 2399.0</a:t>
            </a:r>
          </a:p>
          <a:p>
            <a:r>
              <a:rPr lang="en-US" sz="1200" dirty="0" smtClean="0"/>
              <a:t>print("range </a:t>
            </a:r>
            <a:r>
              <a:rPr lang="en-US" sz="1200" dirty="0" err="1" smtClean="0"/>
              <a:t>is",flights.DEPARTURE_DELAY.max</a:t>
            </a:r>
            <a:r>
              <a:rPr lang="en-US" sz="1200" dirty="0" smtClean="0"/>
              <a:t>()-</a:t>
            </a:r>
            <a:r>
              <a:rPr lang="en-US" sz="1200" dirty="0" err="1" smtClean="0"/>
              <a:t>flights.DEPARTURE_DELAY.min</a:t>
            </a:r>
            <a:r>
              <a:rPr lang="en-US" sz="1200" dirty="0" smtClean="0"/>
              <a:t>())</a:t>
            </a:r>
          </a:p>
          <a:p>
            <a:r>
              <a:rPr lang="en-US" sz="1200" dirty="0" smtClean="0"/>
              <a:t>range is 2049.0</a:t>
            </a:r>
          </a:p>
          <a:p>
            <a:r>
              <a:rPr lang="en-US" sz="1200" dirty="0" smtClean="0"/>
              <a:t>print("range </a:t>
            </a:r>
            <a:r>
              <a:rPr lang="en-US" sz="1200" dirty="0" err="1" smtClean="0"/>
              <a:t>is",flights.TAXI_OUT.max</a:t>
            </a:r>
            <a:r>
              <a:rPr lang="en-US" sz="1200" dirty="0" smtClean="0"/>
              <a:t>()-</a:t>
            </a:r>
            <a:r>
              <a:rPr lang="en-US" sz="1200" dirty="0" err="1" smtClean="0"/>
              <a:t>flights.TAXI_OUT.min</a:t>
            </a:r>
            <a:r>
              <a:rPr lang="en-US" sz="1200" dirty="0" smtClean="0"/>
              <a:t>())</a:t>
            </a:r>
          </a:p>
          <a:p>
            <a:r>
              <a:rPr lang="en-US" sz="1200" dirty="0" smtClean="0"/>
              <a:t>range is 224.0</a:t>
            </a:r>
          </a:p>
          <a:p>
            <a:r>
              <a:rPr lang="en-US" sz="1200" dirty="0" smtClean="0"/>
              <a:t>print("range </a:t>
            </a:r>
            <a:r>
              <a:rPr lang="en-US" sz="1200" dirty="0" err="1" smtClean="0"/>
              <a:t>is",flights.WHEELS_OFF.max</a:t>
            </a:r>
            <a:r>
              <a:rPr lang="en-US" sz="1200" dirty="0" smtClean="0"/>
              <a:t>()-</a:t>
            </a:r>
            <a:r>
              <a:rPr lang="en-US" sz="1200" dirty="0" err="1" smtClean="0"/>
              <a:t>flights.WHEELS_OFF.min</a:t>
            </a:r>
            <a:r>
              <a:rPr lang="en-US" sz="1200" dirty="0" smtClean="0"/>
              <a:t>())</a:t>
            </a:r>
          </a:p>
          <a:p>
            <a:r>
              <a:rPr lang="en-US" sz="1200" dirty="0" smtClean="0"/>
              <a:t>range is 2399.0</a:t>
            </a:r>
          </a:p>
          <a:p>
            <a:r>
              <a:rPr lang="en-US" sz="1200" dirty="0" smtClean="0"/>
              <a:t>print("range </a:t>
            </a:r>
            <a:r>
              <a:rPr lang="en-US" sz="1200" dirty="0" err="1" smtClean="0"/>
              <a:t>is",flights.SCHEDULED_TIME.max</a:t>
            </a:r>
            <a:r>
              <a:rPr lang="en-US" sz="1200" dirty="0" smtClean="0"/>
              <a:t>()-</a:t>
            </a:r>
            <a:r>
              <a:rPr lang="en-US" sz="1200" dirty="0" err="1" smtClean="0"/>
              <a:t>flights.SCHEDULED_TIME.min</a:t>
            </a:r>
            <a:r>
              <a:rPr lang="en-US" sz="1200" dirty="0" smtClean="0"/>
              <a:t>())</a:t>
            </a:r>
          </a:p>
          <a:p>
            <a:r>
              <a:rPr lang="en-US" sz="1200" dirty="0" smtClean="0"/>
              <a:t>range is 698.0</a:t>
            </a:r>
          </a:p>
          <a:p>
            <a:r>
              <a:rPr lang="en-US" sz="1200" dirty="0" smtClean="0"/>
              <a:t>print("range </a:t>
            </a:r>
            <a:r>
              <a:rPr lang="en-US" sz="1200" dirty="0" err="1" smtClean="0"/>
              <a:t>is",flights.ELAPSED_TIME.max</a:t>
            </a:r>
            <a:r>
              <a:rPr lang="en-US" sz="1200" dirty="0" smtClean="0"/>
              <a:t>()-</a:t>
            </a:r>
            <a:r>
              <a:rPr lang="en-US" sz="1200" dirty="0" err="1" smtClean="0"/>
              <a:t>flights.ELAPSED_TIME.min</a:t>
            </a:r>
            <a:r>
              <a:rPr lang="en-US" sz="1200" dirty="0" smtClean="0"/>
              <a:t>())</a:t>
            </a:r>
          </a:p>
          <a:p>
            <a:r>
              <a:rPr lang="en-US" sz="1200" dirty="0" smtClean="0"/>
              <a:t>range is 751.0</a:t>
            </a:r>
          </a:p>
          <a:p>
            <a:r>
              <a:rPr lang="en-US" sz="1200" dirty="0" smtClean="0"/>
              <a:t>print("range </a:t>
            </a:r>
            <a:r>
              <a:rPr lang="en-US" sz="1200" dirty="0" err="1" smtClean="0"/>
              <a:t>is",flights.AIR_TIME.max</a:t>
            </a:r>
            <a:r>
              <a:rPr lang="en-US" sz="1200" dirty="0" smtClean="0"/>
              <a:t>()-</a:t>
            </a:r>
            <a:r>
              <a:rPr lang="en-US" sz="1200" dirty="0" err="1" smtClean="0"/>
              <a:t>flights.AIR_TIME.min</a:t>
            </a:r>
            <a:r>
              <a:rPr lang="en-US" sz="1200" dirty="0" smtClean="0"/>
              <a:t>())</a:t>
            </a:r>
          </a:p>
          <a:p>
            <a:r>
              <a:rPr lang="en-US" sz="1200" dirty="0" smtClean="0"/>
              <a:t>range is 680.0</a:t>
            </a:r>
          </a:p>
          <a:p>
            <a:r>
              <a:rPr lang="en-US" sz="1200" dirty="0" smtClean="0"/>
              <a:t>print("range </a:t>
            </a:r>
            <a:r>
              <a:rPr lang="en-US" sz="1200" dirty="0" err="1" smtClean="0"/>
              <a:t>is",flights.DISTANCE.max</a:t>
            </a:r>
            <a:r>
              <a:rPr lang="en-US" sz="1200" dirty="0" smtClean="0"/>
              <a:t>()-</a:t>
            </a:r>
            <a:r>
              <a:rPr lang="en-US" sz="1200" dirty="0" err="1" smtClean="0"/>
              <a:t>flights.DISTANCE.min</a:t>
            </a:r>
            <a:r>
              <a:rPr lang="en-US" sz="1200" dirty="0" smtClean="0"/>
              <a:t>())</a:t>
            </a:r>
          </a:p>
          <a:p>
            <a:r>
              <a:rPr lang="en-US" sz="1200" dirty="0" smtClean="0"/>
              <a:t>range is 4952</a:t>
            </a:r>
          </a:p>
          <a:p>
            <a:r>
              <a:rPr lang="en-US" sz="1200" dirty="0" smtClean="0"/>
              <a:t>print("range </a:t>
            </a:r>
            <a:r>
              <a:rPr lang="en-US" sz="1200" dirty="0" err="1" smtClean="0"/>
              <a:t>is",flights.WHEELS_ON.max</a:t>
            </a:r>
            <a:r>
              <a:rPr lang="en-US" sz="1200" dirty="0" smtClean="0"/>
              <a:t>()-</a:t>
            </a:r>
            <a:r>
              <a:rPr lang="en-US" sz="1200" dirty="0" err="1" smtClean="0"/>
              <a:t>flights.WHEELS_ON.min</a:t>
            </a:r>
            <a:r>
              <a:rPr lang="en-US" sz="1200" dirty="0" smtClean="0"/>
              <a:t>())</a:t>
            </a:r>
          </a:p>
          <a:p>
            <a:r>
              <a:rPr lang="en-US" sz="1200" dirty="0" smtClean="0"/>
              <a:t>range is 2399.0</a:t>
            </a:r>
          </a:p>
          <a:p>
            <a:r>
              <a:rPr lang="en-US" sz="1200" dirty="0" smtClean="0"/>
              <a:t>print("range </a:t>
            </a:r>
            <a:r>
              <a:rPr lang="en-US" sz="1200" dirty="0" err="1" smtClean="0"/>
              <a:t>is",flights.TAXI_IN.max</a:t>
            </a:r>
            <a:r>
              <a:rPr lang="en-US" sz="1200" dirty="0" smtClean="0"/>
              <a:t>()-</a:t>
            </a:r>
            <a:r>
              <a:rPr lang="en-US" sz="1200" dirty="0" err="1" smtClean="0"/>
              <a:t>flights.TAXI_IN.min</a:t>
            </a:r>
            <a:r>
              <a:rPr lang="en-US" sz="1200" dirty="0" smtClean="0"/>
              <a:t>())</a:t>
            </a:r>
          </a:p>
          <a:p>
            <a:r>
              <a:rPr lang="en-US" sz="1200" dirty="0" smtClean="0"/>
              <a:t>range is 201.0</a:t>
            </a:r>
            <a:br>
              <a:rPr lang="en-US" sz="1200" dirty="0" smtClean="0"/>
            </a:br>
            <a:endParaRPr lang="en-US" sz="12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85728"/>
            <a:ext cx="8258204" cy="6188224"/>
          </a:xfrm>
        </p:spPr>
        <p:txBody>
          <a:bodyPr>
            <a:normAutofit/>
          </a:bodyPr>
          <a:lstStyle/>
          <a:p>
            <a:r>
              <a:rPr lang="en-US" sz="1200" dirty="0" smtClean="0"/>
              <a:t>print("range </a:t>
            </a:r>
            <a:r>
              <a:rPr lang="en-US" sz="1200" dirty="0" err="1" smtClean="0"/>
              <a:t>is",flights.SCHEDULED_ARRIVAL.max</a:t>
            </a:r>
            <a:r>
              <a:rPr lang="en-US" sz="1200" dirty="0" smtClean="0"/>
              <a:t>()-</a:t>
            </a:r>
            <a:r>
              <a:rPr lang="en-US" sz="1200" dirty="0" err="1" smtClean="0"/>
              <a:t>flights.SCHEDULED_ARRIVAL.min</a:t>
            </a:r>
            <a:r>
              <a:rPr lang="en-US" sz="1200" dirty="0" smtClean="0"/>
              <a:t>())</a:t>
            </a:r>
          </a:p>
          <a:p>
            <a:r>
              <a:rPr lang="en-US" sz="1200" dirty="0" smtClean="0"/>
              <a:t>range is 2358</a:t>
            </a:r>
          </a:p>
          <a:p>
            <a:r>
              <a:rPr lang="en-US" sz="1200" dirty="0" smtClean="0"/>
              <a:t>print("range </a:t>
            </a:r>
            <a:r>
              <a:rPr lang="en-US" sz="1200" dirty="0" err="1" smtClean="0"/>
              <a:t>is",flights.ARRIVAL_TIME.max</a:t>
            </a:r>
            <a:r>
              <a:rPr lang="en-US" sz="1200" dirty="0" smtClean="0"/>
              <a:t>()-</a:t>
            </a:r>
            <a:r>
              <a:rPr lang="en-US" sz="1200" dirty="0" err="1" smtClean="0"/>
              <a:t>flights.ARRIVAL_TIME.min</a:t>
            </a:r>
            <a:r>
              <a:rPr lang="en-US" sz="1200" dirty="0" smtClean="0"/>
              <a:t>())</a:t>
            </a:r>
          </a:p>
          <a:p>
            <a:r>
              <a:rPr lang="en-US" sz="1200" dirty="0" smtClean="0"/>
              <a:t>range is 2399.0</a:t>
            </a:r>
          </a:p>
          <a:p>
            <a:r>
              <a:rPr lang="en-US" sz="1200" dirty="0" smtClean="0"/>
              <a:t>print("range </a:t>
            </a:r>
            <a:r>
              <a:rPr lang="en-US" sz="1200" dirty="0" err="1" smtClean="0"/>
              <a:t>is",flights.ARRIVAL_DELAY.max</a:t>
            </a:r>
            <a:r>
              <a:rPr lang="en-US" sz="1200" dirty="0" smtClean="0"/>
              <a:t>()-</a:t>
            </a:r>
            <a:r>
              <a:rPr lang="en-US" sz="1200" dirty="0" err="1" smtClean="0"/>
              <a:t>flights.ARRIVAL_DELAY.min</a:t>
            </a:r>
            <a:r>
              <a:rPr lang="en-US" sz="1200" dirty="0" smtClean="0"/>
              <a:t>())</a:t>
            </a:r>
          </a:p>
          <a:p>
            <a:r>
              <a:rPr lang="en-US" sz="1200" dirty="0" smtClean="0"/>
              <a:t>range is 2053.0</a:t>
            </a:r>
          </a:p>
          <a:p>
            <a:r>
              <a:rPr lang="en-US" sz="1200" dirty="0" smtClean="0"/>
              <a:t>print("range </a:t>
            </a:r>
            <a:r>
              <a:rPr lang="en-US" sz="1200" dirty="0" err="1" smtClean="0"/>
              <a:t>is",flights.DIVERTED.max</a:t>
            </a:r>
            <a:r>
              <a:rPr lang="en-US" sz="1200" dirty="0" smtClean="0"/>
              <a:t>()-</a:t>
            </a:r>
            <a:r>
              <a:rPr lang="en-US" sz="1200" dirty="0" err="1" smtClean="0"/>
              <a:t>flights.DIVERTED.min</a:t>
            </a:r>
            <a:r>
              <a:rPr lang="en-US" sz="1200" dirty="0" smtClean="0"/>
              <a:t>())</a:t>
            </a:r>
          </a:p>
          <a:p>
            <a:r>
              <a:rPr lang="en-US" sz="1200" dirty="0" smtClean="0"/>
              <a:t>range is 1</a:t>
            </a:r>
          </a:p>
          <a:p>
            <a:r>
              <a:rPr lang="en-US" sz="1200" dirty="0" smtClean="0"/>
              <a:t>print("range </a:t>
            </a:r>
            <a:r>
              <a:rPr lang="en-US" sz="1200" dirty="0" err="1" smtClean="0"/>
              <a:t>is",flights.CANCELLED.max</a:t>
            </a:r>
            <a:r>
              <a:rPr lang="en-US" sz="1200" dirty="0" smtClean="0"/>
              <a:t>()-</a:t>
            </a:r>
            <a:r>
              <a:rPr lang="en-US" sz="1200" dirty="0" err="1" smtClean="0"/>
              <a:t>flights.CANCELLED.min</a:t>
            </a:r>
            <a:r>
              <a:rPr lang="en-US" sz="1200" dirty="0" smtClean="0"/>
              <a:t>())</a:t>
            </a:r>
          </a:p>
          <a:p>
            <a:r>
              <a:rPr lang="en-US" sz="1200" dirty="0" smtClean="0"/>
              <a:t>range is 1</a:t>
            </a:r>
          </a:p>
          <a:p>
            <a:r>
              <a:rPr lang="en-US" sz="1200" dirty="0" smtClean="0"/>
              <a:t>print("range </a:t>
            </a:r>
            <a:r>
              <a:rPr lang="en-US" sz="1200" dirty="0" err="1" smtClean="0"/>
              <a:t>is",flights.AIR_SYSTEM_DELAY.max</a:t>
            </a:r>
            <a:r>
              <a:rPr lang="en-US" sz="1200" dirty="0" smtClean="0"/>
              <a:t>()-</a:t>
            </a:r>
            <a:r>
              <a:rPr lang="en-US" sz="1200" dirty="0" err="1" smtClean="0"/>
              <a:t>flights.AIR_SYSTEM_DELAY.min</a:t>
            </a:r>
            <a:r>
              <a:rPr lang="en-US" sz="1200" dirty="0" smtClean="0"/>
              <a:t>())</a:t>
            </a:r>
          </a:p>
          <a:p>
            <a:r>
              <a:rPr lang="en-US" sz="1200" dirty="0" smtClean="0"/>
              <a:t>range is 830.0</a:t>
            </a:r>
          </a:p>
          <a:p>
            <a:r>
              <a:rPr lang="en-US" sz="1200" dirty="0" smtClean="0"/>
              <a:t>print("range </a:t>
            </a:r>
            <a:r>
              <a:rPr lang="en-US" sz="1200" dirty="0" err="1" smtClean="0"/>
              <a:t>is",flights.SECURITY_DELAY.max</a:t>
            </a:r>
            <a:r>
              <a:rPr lang="en-US" sz="1200" dirty="0" smtClean="0"/>
              <a:t>()-</a:t>
            </a:r>
            <a:r>
              <a:rPr lang="en-US" sz="1200" dirty="0" err="1" smtClean="0"/>
              <a:t>flights.SECURITY_DELAY.min</a:t>
            </a:r>
            <a:r>
              <a:rPr lang="en-US" sz="1200" dirty="0" smtClean="0"/>
              <a:t>())</a:t>
            </a:r>
          </a:p>
          <a:p>
            <a:r>
              <a:rPr lang="en-US" sz="1200" dirty="0" smtClean="0"/>
              <a:t>range is 241.0</a:t>
            </a:r>
          </a:p>
          <a:p>
            <a:r>
              <a:rPr lang="en-US" sz="1200" dirty="0" smtClean="0"/>
              <a:t>print("range </a:t>
            </a:r>
            <a:r>
              <a:rPr lang="en-US" sz="1200" dirty="0" err="1" smtClean="0"/>
              <a:t>is",flights.AIRLINE_DELAY.max</a:t>
            </a:r>
            <a:r>
              <a:rPr lang="en-US" sz="1200" dirty="0" smtClean="0"/>
              <a:t>()-</a:t>
            </a:r>
            <a:r>
              <a:rPr lang="en-US" sz="1200" dirty="0" err="1" smtClean="0"/>
              <a:t>flights.AIRLINE_DELAY.min</a:t>
            </a:r>
            <a:r>
              <a:rPr lang="en-US" sz="1200" dirty="0" smtClean="0"/>
              <a:t>())</a:t>
            </a:r>
          </a:p>
          <a:p>
            <a:r>
              <a:rPr lang="en-US" sz="1200" dirty="0" smtClean="0"/>
              <a:t>range is 1971.0</a:t>
            </a:r>
          </a:p>
          <a:p>
            <a:r>
              <a:rPr lang="en-US" sz="1200" dirty="0" smtClean="0"/>
              <a:t>print("range </a:t>
            </a:r>
            <a:r>
              <a:rPr lang="en-US" sz="1200" dirty="0" err="1" smtClean="0"/>
              <a:t>is",flights.LATE_AIRCRAFT_DELAY.max</a:t>
            </a:r>
            <a:r>
              <a:rPr lang="en-US" sz="1200" dirty="0" smtClean="0"/>
              <a:t>()-</a:t>
            </a:r>
            <a:r>
              <a:rPr lang="en-US" sz="1200" dirty="0" err="1" smtClean="0"/>
              <a:t>flights.LATE_AIRCRAFT_DELAY.min</a:t>
            </a:r>
            <a:r>
              <a:rPr lang="en-US" sz="1200" dirty="0" smtClean="0"/>
              <a:t>())</a:t>
            </a:r>
          </a:p>
          <a:p>
            <a:r>
              <a:rPr lang="en-US" sz="1200" dirty="0" smtClean="0"/>
              <a:t>range is 1313.0</a:t>
            </a:r>
          </a:p>
          <a:p>
            <a:r>
              <a:rPr lang="en-US" sz="1200" dirty="0" smtClean="0"/>
              <a:t>print("range </a:t>
            </a:r>
            <a:r>
              <a:rPr lang="en-US" sz="1200" dirty="0" err="1" smtClean="0"/>
              <a:t>is",flights.WEATHER_DELAY.max</a:t>
            </a:r>
            <a:r>
              <a:rPr lang="en-US" sz="1200" dirty="0" smtClean="0"/>
              <a:t>()-</a:t>
            </a:r>
            <a:r>
              <a:rPr lang="en-US" sz="1200" dirty="0" err="1" smtClean="0"/>
              <a:t>flights.WEATHER_DELAY.min</a:t>
            </a:r>
            <a:r>
              <a:rPr lang="en-US" sz="1200" dirty="0" smtClean="0"/>
              <a:t>())</a:t>
            </a:r>
          </a:p>
          <a:p>
            <a:r>
              <a:rPr lang="en-US" sz="1200" dirty="0" smtClean="0"/>
              <a:t>range is 1152.0</a:t>
            </a:r>
            <a:endParaRPr lang="en-US" sz="12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39718"/>
          </a:xfrm>
        </p:spPr>
        <p:txBody>
          <a:bodyPr>
            <a:normAutofit fontScale="90000"/>
          </a:bodyPr>
          <a:lstStyle/>
          <a:p>
            <a:r>
              <a:rPr lang="en-IN" sz="2400" dirty="0" smtClean="0"/>
              <a:t>To find the variance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85794"/>
            <a:ext cx="8115328" cy="5688158"/>
          </a:xfrm>
        </p:spPr>
        <p:txBody>
          <a:bodyPr>
            <a:normAutofit lnSpcReduction="10000"/>
          </a:bodyPr>
          <a:lstStyle/>
          <a:p>
            <a:r>
              <a:rPr lang="en-US" sz="900" dirty="0" smtClean="0"/>
              <a:t>flights.var()</a:t>
            </a:r>
          </a:p>
          <a:p>
            <a:r>
              <a:rPr lang="en-US" sz="900" dirty="0" smtClean="0"/>
              <a:t>YEAR                                                           0.000000e+00 </a:t>
            </a:r>
          </a:p>
          <a:p>
            <a:r>
              <a:rPr lang="en-US" sz="900" dirty="0" smtClean="0"/>
              <a:t>MONTH                                                       4.972376e-01 </a:t>
            </a:r>
          </a:p>
          <a:p>
            <a:r>
              <a:rPr lang="en-US" sz="900" dirty="0" smtClean="0"/>
              <a:t>DAY                                                             7.613707e+01 </a:t>
            </a:r>
          </a:p>
          <a:p>
            <a:r>
              <a:rPr lang="en-US" sz="900" dirty="0" smtClean="0"/>
              <a:t>DAY_OF_WEEK                                         3.997743e+00 </a:t>
            </a:r>
          </a:p>
          <a:p>
            <a:r>
              <a:rPr lang="en-US" sz="900" dirty="0" smtClean="0"/>
              <a:t>FLIGHT_NUMBER                                    3.236998e+06 </a:t>
            </a:r>
          </a:p>
          <a:p>
            <a:r>
              <a:rPr lang="en-US" sz="900" dirty="0" smtClean="0"/>
              <a:t>SCHEDULED_DEPARTURE                    2.216289e+05 </a:t>
            </a:r>
          </a:p>
          <a:p>
            <a:r>
              <a:rPr lang="en-US" sz="900" dirty="0" smtClean="0"/>
              <a:t>DEPARTURE_TIME                                  2.330394e+05 </a:t>
            </a:r>
          </a:p>
          <a:p>
            <a:r>
              <a:rPr lang="en-US" sz="900" dirty="0" smtClean="0"/>
              <a:t>DEPARTURE_DELAY                              1.538500e+03</a:t>
            </a:r>
          </a:p>
          <a:p>
            <a:r>
              <a:rPr lang="en-US" sz="900" dirty="0" smtClean="0"/>
              <a:t> TAXI_OUT                                                 1.014061e+02 </a:t>
            </a:r>
          </a:p>
          <a:p>
            <a:r>
              <a:rPr lang="en-US" sz="900" dirty="0" smtClean="0"/>
              <a:t>WHEELS_OFF                                           2.333229e+05</a:t>
            </a:r>
          </a:p>
          <a:p>
            <a:r>
              <a:rPr lang="en-US" sz="900" dirty="0" smtClean="0"/>
              <a:t> SCHEDULED_TIME                                5.570320e+03 </a:t>
            </a:r>
          </a:p>
          <a:p>
            <a:r>
              <a:rPr lang="en-US" sz="900" dirty="0" smtClean="0"/>
              <a:t>ELAPSED_TIME                                        5.468333e+03</a:t>
            </a:r>
          </a:p>
          <a:p>
            <a:r>
              <a:rPr lang="en-US" sz="900" dirty="0" smtClean="0"/>
              <a:t> AIR_TIME                                                  5.165227e+03 </a:t>
            </a:r>
          </a:p>
          <a:p>
            <a:r>
              <a:rPr lang="en-US" sz="900" dirty="0" smtClean="0"/>
              <a:t>DISTANCE                                                  3.531167e+05 </a:t>
            </a:r>
          </a:p>
          <a:p>
            <a:r>
              <a:rPr lang="en-US" sz="900" dirty="0" smtClean="0"/>
              <a:t>WHEELS_ON                                             2.533627e+05</a:t>
            </a:r>
          </a:p>
          <a:p>
            <a:r>
              <a:rPr lang="en-US" sz="900" dirty="0" smtClean="0"/>
              <a:t> TAXI_IN                                                     4.035459e+01</a:t>
            </a:r>
          </a:p>
          <a:p>
            <a:r>
              <a:rPr lang="en-US" sz="900" dirty="0" smtClean="0"/>
              <a:t> SCHEDULED_ARRIVAL                         2.367419e+05 </a:t>
            </a:r>
          </a:p>
          <a:p>
            <a:r>
              <a:rPr lang="en-US" sz="900" dirty="0" smtClean="0"/>
              <a:t>ARRIVAL_TIME                                         2.571596e+05 </a:t>
            </a:r>
          </a:p>
          <a:p>
            <a:r>
              <a:rPr lang="en-US" sz="900" dirty="0" smtClean="0"/>
              <a:t>ARRIVAL_DELAY                                     1.771877e+03 </a:t>
            </a:r>
          </a:p>
          <a:p>
            <a:r>
              <a:rPr lang="en-US" sz="900" dirty="0" smtClean="0"/>
              <a:t>DIVERTED                                                  2.420266e-03</a:t>
            </a:r>
          </a:p>
          <a:p>
            <a:r>
              <a:rPr lang="en-US" sz="900" dirty="0" smtClean="0"/>
              <a:t> CANCELLED                                             3.715584e-02 </a:t>
            </a:r>
          </a:p>
          <a:p>
            <a:r>
              <a:rPr lang="en-US" sz="900" dirty="0" smtClean="0"/>
              <a:t>AIR_SYSTEM_DELAY                              6.515204e+02 </a:t>
            </a:r>
          </a:p>
          <a:p>
            <a:r>
              <a:rPr lang="en-US" sz="900" dirty="0" smtClean="0"/>
              <a:t>SECURITY_DELAY                                   3.167144e+00 </a:t>
            </a:r>
          </a:p>
          <a:p>
            <a:r>
              <a:rPr lang="en-US" sz="900" dirty="0" smtClean="0"/>
              <a:t>AIRLINE_DELAY                                      2.145834e+03 </a:t>
            </a:r>
          </a:p>
          <a:p>
            <a:r>
              <a:rPr lang="en-US" sz="900" dirty="0" smtClean="0"/>
              <a:t>LATE_AIRCRAFT_DELAY                       1.754646e+03</a:t>
            </a:r>
          </a:p>
          <a:p>
            <a:r>
              <a:rPr lang="en-US" sz="900" dirty="0" smtClean="0"/>
              <a:t> WEATHER_DELAY 5.575055e+02</a:t>
            </a:r>
          </a:p>
          <a:p>
            <a:r>
              <a:rPr lang="en-US" sz="900" dirty="0" smtClean="0"/>
              <a:t> </a:t>
            </a:r>
            <a:r>
              <a:rPr lang="en-US" sz="900" dirty="0" err="1" smtClean="0"/>
              <a:t>dtype</a:t>
            </a:r>
            <a:r>
              <a:rPr lang="en-US" sz="900" dirty="0" smtClean="0"/>
              <a:t>: float64</a:t>
            </a:r>
            <a:endParaRPr lang="en-US" sz="9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397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Finding </a:t>
            </a:r>
            <a:r>
              <a:rPr lang="en-IN" dirty="0" err="1" smtClean="0"/>
              <a:t>skewness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14356"/>
            <a:ext cx="8258204" cy="5759596"/>
          </a:xfrm>
        </p:spPr>
        <p:txBody>
          <a:bodyPr>
            <a:normAutofit lnSpcReduction="10000"/>
          </a:bodyPr>
          <a:lstStyle/>
          <a:p>
            <a:r>
              <a:rPr lang="en-US" sz="900" dirty="0" err="1" smtClean="0"/>
              <a:t>flights.skew</a:t>
            </a:r>
            <a:r>
              <a:rPr lang="en-US" sz="900" dirty="0" smtClean="0"/>
              <a:t>()</a:t>
            </a:r>
          </a:p>
          <a:p>
            <a:r>
              <a:rPr lang="en-US" sz="900" dirty="0" smtClean="0"/>
              <a:t>YEAR                                                       0.000000 </a:t>
            </a:r>
          </a:p>
          <a:p>
            <a:r>
              <a:rPr lang="en-US" sz="900" dirty="0" smtClean="0"/>
              <a:t>MONTH                                                   0.510191 </a:t>
            </a:r>
          </a:p>
          <a:p>
            <a:r>
              <a:rPr lang="en-US" sz="900" dirty="0" smtClean="0"/>
              <a:t>DAY                                                         0.251203 </a:t>
            </a:r>
          </a:p>
          <a:p>
            <a:r>
              <a:rPr lang="en-US" sz="900" dirty="0" smtClean="0"/>
              <a:t>DAY_OF_WEEK                                     0.015272 </a:t>
            </a:r>
          </a:p>
          <a:p>
            <a:r>
              <a:rPr lang="en-US" sz="900" dirty="0" smtClean="0"/>
              <a:t>FLIGHT_NUMBER                                0.756329</a:t>
            </a:r>
          </a:p>
          <a:p>
            <a:r>
              <a:rPr lang="en-US" sz="900" dirty="0" smtClean="0"/>
              <a:t> SCHEDULED_DEPARTURE               0.065454 </a:t>
            </a:r>
          </a:p>
          <a:p>
            <a:r>
              <a:rPr lang="en-US" sz="900" dirty="0" smtClean="0"/>
              <a:t>DEPARTURE_TIME                              0.023281</a:t>
            </a:r>
          </a:p>
          <a:p>
            <a:r>
              <a:rPr lang="en-US" sz="900" dirty="0" smtClean="0"/>
              <a:t> DEPARTURE_DELAY                          7.680941</a:t>
            </a:r>
          </a:p>
          <a:p>
            <a:r>
              <a:rPr lang="en-US" sz="900" dirty="0" smtClean="0"/>
              <a:t> TAXI_OUT                                              3.476724 </a:t>
            </a:r>
          </a:p>
          <a:p>
            <a:r>
              <a:rPr lang="en-US" sz="900" dirty="0" smtClean="0"/>
              <a:t>WHEELS_OFF                                        -0.003586</a:t>
            </a:r>
          </a:p>
          <a:p>
            <a:r>
              <a:rPr lang="en-US" sz="900" dirty="0" smtClean="0"/>
              <a:t> SCHEDULED_TIME                             1.388263 </a:t>
            </a:r>
          </a:p>
          <a:p>
            <a:r>
              <a:rPr lang="en-US" sz="900" dirty="0" smtClean="0"/>
              <a:t>ELAPSED_TIME                                     1.390448 </a:t>
            </a:r>
          </a:p>
          <a:p>
            <a:r>
              <a:rPr lang="en-US" sz="900" dirty="0" smtClean="0"/>
              <a:t>AIR_TIME                                                1.430891 </a:t>
            </a:r>
          </a:p>
          <a:p>
            <a:r>
              <a:rPr lang="en-US" sz="900" dirty="0" smtClean="0"/>
              <a:t>DISTANCE                                               1.467033 </a:t>
            </a:r>
          </a:p>
          <a:p>
            <a:r>
              <a:rPr lang="en-US" sz="900" dirty="0" smtClean="0"/>
              <a:t>WHEELS_ON                                          -0.312787 </a:t>
            </a:r>
          </a:p>
          <a:p>
            <a:r>
              <a:rPr lang="en-US" sz="900" dirty="0" smtClean="0"/>
              <a:t>TAXI_IN                                                   6.249590</a:t>
            </a:r>
          </a:p>
          <a:p>
            <a:r>
              <a:rPr lang="en-US" sz="900" dirty="0" smtClean="0"/>
              <a:t> SCHEDULED_ARRIVAL                      -0.226830 </a:t>
            </a:r>
          </a:p>
          <a:p>
            <a:r>
              <a:rPr lang="en-US" sz="900" dirty="0" smtClean="0"/>
              <a:t>ARRIVAL_TIME                                      -0.352981</a:t>
            </a:r>
          </a:p>
          <a:p>
            <a:r>
              <a:rPr lang="en-US" sz="900" dirty="0" smtClean="0"/>
              <a:t> ARRIVAL_DELAY                                  6.436522 </a:t>
            </a:r>
          </a:p>
          <a:p>
            <a:r>
              <a:rPr lang="en-US" sz="900" dirty="0" smtClean="0"/>
              <a:t>DIVERTED                                               20.228181 </a:t>
            </a:r>
          </a:p>
          <a:p>
            <a:r>
              <a:rPr lang="en-US" sz="900" dirty="0" smtClean="0"/>
              <a:t>CANCELLED                                           4.786832 </a:t>
            </a:r>
          </a:p>
          <a:p>
            <a:r>
              <a:rPr lang="en-US" sz="900" dirty="0" smtClean="0"/>
              <a:t>AIR_SYSTEM_DELAY                            5.902266 </a:t>
            </a:r>
          </a:p>
          <a:p>
            <a:r>
              <a:rPr lang="en-US" sz="900" dirty="0" smtClean="0"/>
              <a:t>SECURITY_DELAY                                 65.227468 </a:t>
            </a:r>
          </a:p>
          <a:p>
            <a:r>
              <a:rPr lang="en-US" sz="900" dirty="0" smtClean="0"/>
              <a:t>AIRLINE_DELAY                                    9.505142 </a:t>
            </a:r>
          </a:p>
          <a:p>
            <a:r>
              <a:rPr lang="en-US" sz="900" dirty="0" smtClean="0"/>
              <a:t>LATE_AIRCRAFT_DELAY                     4.463671 </a:t>
            </a:r>
          </a:p>
          <a:p>
            <a:r>
              <a:rPr lang="en-US" sz="900" dirty="0" smtClean="0"/>
              <a:t>WEATHER_DELAY 16.658359 </a:t>
            </a:r>
          </a:p>
          <a:p>
            <a:r>
              <a:rPr lang="en-US" sz="900" dirty="0" err="1" smtClean="0"/>
              <a:t>dtype</a:t>
            </a:r>
            <a:r>
              <a:rPr lang="en-US" sz="900" dirty="0" smtClean="0"/>
              <a:t>: float64</a:t>
            </a:r>
            <a:endParaRPr lang="en-US" sz="9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397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Finding Kurtosis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85794"/>
            <a:ext cx="8186766" cy="5688158"/>
          </a:xfrm>
        </p:spPr>
        <p:txBody>
          <a:bodyPr>
            <a:normAutofit lnSpcReduction="10000"/>
          </a:bodyPr>
          <a:lstStyle/>
          <a:p>
            <a:r>
              <a:rPr lang="en-US" sz="900" dirty="0" err="1" smtClean="0"/>
              <a:t>flights.kurtosis</a:t>
            </a:r>
            <a:r>
              <a:rPr lang="en-US" sz="900" dirty="0" smtClean="0"/>
              <a:t>()</a:t>
            </a:r>
          </a:p>
          <a:p>
            <a:r>
              <a:rPr lang="en-US" sz="900" dirty="0" smtClean="0"/>
              <a:t>YEAR                                                       0.000000 </a:t>
            </a:r>
          </a:p>
          <a:p>
            <a:r>
              <a:rPr lang="en-US" sz="900" dirty="0" smtClean="0"/>
              <a:t>MONTH                                                  -0.889180 </a:t>
            </a:r>
          </a:p>
          <a:p>
            <a:r>
              <a:rPr lang="en-US" sz="900" dirty="0" smtClean="0"/>
              <a:t>DAY                                                         -1.193665 </a:t>
            </a:r>
          </a:p>
          <a:p>
            <a:r>
              <a:rPr lang="en-US" sz="900" dirty="0" smtClean="0"/>
              <a:t>DAY_OF_WEEK                                     -1.220955 </a:t>
            </a:r>
          </a:p>
          <a:p>
            <a:r>
              <a:rPr lang="en-US" sz="900" dirty="0" smtClean="0"/>
              <a:t>FLIGHT_NUMBER                                -0.527038 </a:t>
            </a:r>
          </a:p>
          <a:p>
            <a:r>
              <a:rPr lang="en-US" sz="900" dirty="0" smtClean="0"/>
              <a:t>SCHEDULED_DEPARTURE                -1.009875 </a:t>
            </a:r>
          </a:p>
          <a:p>
            <a:r>
              <a:rPr lang="en-US" sz="900" dirty="0" smtClean="0"/>
              <a:t>DEPARTURE_TIME                              -0.959865 </a:t>
            </a:r>
          </a:p>
          <a:p>
            <a:r>
              <a:rPr lang="en-US" sz="900" dirty="0" smtClean="0"/>
              <a:t>DEPARTURE_DELAY                           133.655300 </a:t>
            </a:r>
          </a:p>
          <a:p>
            <a:r>
              <a:rPr lang="en-US" sz="900" dirty="0" smtClean="0"/>
              <a:t>TAXI_OUT                                               22.140311 </a:t>
            </a:r>
          </a:p>
          <a:p>
            <a:r>
              <a:rPr lang="en-US" sz="900" dirty="0" smtClean="0"/>
              <a:t>WHEELS_OFF                                       -0.896257 </a:t>
            </a:r>
          </a:p>
          <a:p>
            <a:r>
              <a:rPr lang="en-US" sz="900" dirty="0" smtClean="0"/>
              <a:t>SCHEDULED_TIME                              2.288575 </a:t>
            </a:r>
          </a:p>
          <a:p>
            <a:r>
              <a:rPr lang="en-US" sz="900" dirty="0" smtClean="0"/>
              <a:t>ELAPSED_TIME                                     2.379997 </a:t>
            </a:r>
          </a:p>
          <a:p>
            <a:r>
              <a:rPr lang="en-US" sz="900" dirty="0" smtClean="0"/>
              <a:t>AIR_TIME                                                2.463381 </a:t>
            </a:r>
          </a:p>
          <a:p>
            <a:r>
              <a:rPr lang="en-US" sz="900" dirty="0" smtClean="0"/>
              <a:t>DISTANCE                                              2.570231 </a:t>
            </a:r>
          </a:p>
          <a:p>
            <a:r>
              <a:rPr lang="en-US" sz="900" dirty="0" smtClean="0"/>
              <a:t>WHEELS_ON                                         -0.427039 </a:t>
            </a:r>
          </a:p>
          <a:p>
            <a:r>
              <a:rPr lang="en-US" sz="900" dirty="0" smtClean="0"/>
              <a:t>TAXI_IN                                                  78.794361 </a:t>
            </a:r>
          </a:p>
          <a:p>
            <a:r>
              <a:rPr lang="en-US" sz="900" dirty="0" smtClean="0"/>
              <a:t>SCHEDULED_ARRIVAL                      -0.587927 </a:t>
            </a:r>
          </a:p>
          <a:p>
            <a:r>
              <a:rPr lang="en-US" sz="900" dirty="0" smtClean="0"/>
              <a:t>ARRIVAL_TIME                                     -0.339403 </a:t>
            </a:r>
          </a:p>
          <a:p>
            <a:r>
              <a:rPr lang="en-US" sz="900" dirty="0" smtClean="0"/>
              <a:t>ARRIVAL_DELAY                                  101.613339 </a:t>
            </a:r>
          </a:p>
          <a:p>
            <a:r>
              <a:rPr lang="en-US" sz="900" dirty="0" smtClean="0"/>
              <a:t>DIVERTED                                              407.180087</a:t>
            </a:r>
          </a:p>
          <a:p>
            <a:r>
              <a:rPr lang="en-US" sz="900" dirty="0" smtClean="0"/>
              <a:t> CANCELLED                                          20.913801 </a:t>
            </a:r>
          </a:p>
          <a:p>
            <a:r>
              <a:rPr lang="en-US" sz="900" dirty="0" smtClean="0"/>
              <a:t>AIR_SYSTEM_DELAY                            75.408897 </a:t>
            </a:r>
          </a:p>
          <a:p>
            <a:r>
              <a:rPr lang="en-US" sz="900" dirty="0" smtClean="0"/>
              <a:t>SECURITY_DELAY                                 6238.552724 </a:t>
            </a:r>
          </a:p>
          <a:p>
            <a:r>
              <a:rPr lang="en-US" sz="900" dirty="0" smtClean="0"/>
              <a:t>AIRLINE_DELAY                                    177.500102</a:t>
            </a:r>
          </a:p>
          <a:p>
            <a:r>
              <a:rPr lang="en-US" sz="900" dirty="0" smtClean="0"/>
              <a:t> LATE_AIRCRAFT_DELAY                    45.248688</a:t>
            </a:r>
          </a:p>
          <a:p>
            <a:r>
              <a:rPr lang="en-US" sz="900" dirty="0" smtClean="0"/>
              <a:t> WEATHER_DELAY 451.881007 </a:t>
            </a:r>
          </a:p>
          <a:p>
            <a:r>
              <a:rPr lang="en-US" sz="900" dirty="0" err="1" smtClean="0"/>
              <a:t>dtype</a:t>
            </a:r>
            <a:r>
              <a:rPr lang="en-US" sz="900" dirty="0" smtClean="0"/>
              <a:t>: float64</a:t>
            </a:r>
            <a:endParaRPr lang="en-US" sz="9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Unique values in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57232"/>
            <a:ext cx="8186766" cy="5616720"/>
          </a:xfrm>
        </p:spPr>
        <p:txBody>
          <a:bodyPr>
            <a:normAutofit/>
          </a:bodyPr>
          <a:lstStyle/>
          <a:p>
            <a:r>
              <a:rPr lang="en-US" dirty="0" err="1" smtClean="0"/>
              <a:t>flights.YEAR.unique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array([2015], </a:t>
            </a:r>
            <a:r>
              <a:rPr lang="en-US" dirty="0" err="1" smtClean="0"/>
              <a:t>dtype</a:t>
            </a:r>
            <a:r>
              <a:rPr lang="en-US" dirty="0" smtClean="0"/>
              <a:t>=int64)</a:t>
            </a:r>
          </a:p>
          <a:p>
            <a:r>
              <a:rPr lang="en-US" dirty="0" err="1" smtClean="0"/>
              <a:t>flights.MONTH.unique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array([1, 2, 3], </a:t>
            </a:r>
            <a:r>
              <a:rPr lang="en-US" dirty="0" err="1" smtClean="0"/>
              <a:t>dtype</a:t>
            </a:r>
            <a:r>
              <a:rPr lang="en-US" dirty="0" smtClean="0"/>
              <a:t>=int64)</a:t>
            </a:r>
          </a:p>
          <a:p>
            <a:r>
              <a:rPr lang="en-US" dirty="0" err="1" smtClean="0"/>
              <a:t>flights.DAY.unique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array([ 1, 2, 3, 4, 5, 6, 7, 8, 9, 10, 11, 12, 13, 14, 15, 16, 17, 18, 19, 20, 21, 22, 23, 24, 25, 26, 27, 28, 29, 30, 31], </a:t>
            </a:r>
            <a:r>
              <a:rPr lang="en-US" dirty="0" err="1" smtClean="0"/>
              <a:t>dtype</a:t>
            </a:r>
            <a:r>
              <a:rPr lang="en-US" dirty="0" smtClean="0"/>
              <a:t>=int64)</a:t>
            </a:r>
          </a:p>
          <a:p>
            <a:r>
              <a:rPr lang="en-US" dirty="0" err="1" smtClean="0"/>
              <a:t>flights.DAY_OF_WEEK.unique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array([4, 5, 6, 7, 1, 2, 3], </a:t>
            </a:r>
            <a:r>
              <a:rPr lang="en-US" dirty="0" err="1" smtClean="0"/>
              <a:t>dtype</a:t>
            </a:r>
            <a:r>
              <a:rPr lang="en-US" dirty="0" smtClean="0"/>
              <a:t>=int64)</a:t>
            </a:r>
          </a:p>
          <a:p>
            <a:r>
              <a:rPr lang="en-US" dirty="0" err="1" smtClean="0"/>
              <a:t>flights.AIRLINE.unique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array(['AS', 'AA', 'US', 'DL', 'NK', 'UA', 'HA', 'B6', 'OO', 'EV', 'MQ', 'F9', 'WN', 'VX'], </a:t>
            </a:r>
            <a:r>
              <a:rPr lang="en-US" dirty="0" err="1" smtClean="0"/>
              <a:t>dtype</a:t>
            </a:r>
            <a:r>
              <a:rPr lang="en-US" dirty="0" smtClean="0"/>
              <a:t>=object)</a:t>
            </a:r>
          </a:p>
          <a:p>
            <a:endParaRPr lang="en-US" sz="12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68280"/>
          </a:xfrm>
        </p:spPr>
        <p:txBody>
          <a:bodyPr>
            <a:normAutofit fontScale="90000"/>
          </a:bodyPr>
          <a:lstStyle/>
          <a:p>
            <a:r>
              <a:rPr lang="en-IN" sz="2400" dirty="0" smtClean="0"/>
              <a:t>Percentages of missing values in each column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85794"/>
            <a:ext cx="8115328" cy="5688158"/>
          </a:xfrm>
        </p:spPr>
        <p:txBody>
          <a:bodyPr/>
          <a:lstStyle/>
          <a:p>
            <a:r>
              <a:rPr lang="en-US" dirty="0" err="1" smtClean="0"/>
              <a:t>flights_num_missing</a:t>
            </a:r>
            <a:r>
              <a:rPr lang="en-US" dirty="0" smtClean="0"/>
              <a:t>/</a:t>
            </a:r>
            <a:r>
              <a:rPr lang="en-US" dirty="0" err="1" smtClean="0"/>
              <a:t>len</a:t>
            </a:r>
            <a:r>
              <a:rPr lang="en-US" dirty="0" smtClean="0"/>
              <a:t>(flights)</a:t>
            </a:r>
          </a:p>
          <a:p>
            <a:r>
              <a:rPr lang="en-US" dirty="0" smtClean="0"/>
              <a:t>YEAR                                        0.000000 </a:t>
            </a:r>
          </a:p>
          <a:p>
            <a:r>
              <a:rPr lang="en-US" dirty="0" smtClean="0"/>
              <a:t>MONTH                                    0.000000 </a:t>
            </a:r>
          </a:p>
          <a:p>
            <a:r>
              <a:rPr lang="en-US" dirty="0" smtClean="0"/>
              <a:t>DAY                                           0.000000 </a:t>
            </a:r>
          </a:p>
          <a:p>
            <a:r>
              <a:rPr lang="en-US" dirty="0" smtClean="0"/>
              <a:t>DAY_OF_WEEK                      0.000000 </a:t>
            </a:r>
          </a:p>
          <a:p>
            <a:r>
              <a:rPr lang="en-US" dirty="0" smtClean="0"/>
              <a:t>AIRLINE                                  0.000000 </a:t>
            </a:r>
          </a:p>
          <a:p>
            <a:r>
              <a:rPr lang="en-US" dirty="0" smtClean="0"/>
              <a:t>FLIGHT_NUMBER                 0.000000 </a:t>
            </a:r>
          </a:p>
          <a:p>
            <a:r>
              <a:rPr lang="en-US" dirty="0" smtClean="0"/>
              <a:t>TAIL_NUMBER                      0.007391 </a:t>
            </a:r>
          </a:p>
          <a:p>
            <a:r>
              <a:rPr lang="en-US" dirty="0" smtClean="0"/>
              <a:t>ORIGIN_AIRPORT                 0.000000 DESTINATION_AIRPORT    0.000000 SCHEDULED_DEPARTURE 0.000000</a:t>
            </a:r>
          </a:p>
          <a:p>
            <a:r>
              <a:rPr lang="en-US" dirty="0" smtClean="0"/>
              <a:t>DEPARTURE_TIME               0.037684 DEPARTURE_DELAY            0.037684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85728"/>
            <a:ext cx="8186766" cy="6188224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TAXI_OUT                                  0.038365</a:t>
            </a:r>
          </a:p>
          <a:p>
            <a:r>
              <a:rPr lang="en-US" sz="1800" dirty="0" smtClean="0"/>
              <a:t> WHEELS_OFF                          0.038365 </a:t>
            </a:r>
          </a:p>
          <a:p>
            <a:r>
              <a:rPr lang="en-US" sz="1800" dirty="0" smtClean="0"/>
              <a:t>SCHEDULED_TIME                 0.000002 </a:t>
            </a:r>
          </a:p>
          <a:p>
            <a:r>
              <a:rPr lang="en-US" sz="1800" dirty="0" smtClean="0"/>
              <a:t>ELAPSED_TIME                       0.041076 </a:t>
            </a:r>
          </a:p>
          <a:p>
            <a:r>
              <a:rPr lang="en-US" sz="1800" dirty="0" smtClean="0"/>
              <a:t>AIR_TIME                                  0.041076</a:t>
            </a:r>
          </a:p>
          <a:p>
            <a:r>
              <a:rPr lang="en-US" sz="1800" dirty="0" smtClean="0"/>
              <a:t> DISTANCE                                0.000000</a:t>
            </a:r>
          </a:p>
          <a:p>
            <a:r>
              <a:rPr lang="en-US" sz="1800" dirty="0" smtClean="0"/>
              <a:t> WHEELS_ON                            0.039383 </a:t>
            </a:r>
          </a:p>
          <a:p>
            <a:r>
              <a:rPr lang="en-US" sz="1800" dirty="0" smtClean="0"/>
              <a:t>TAXI_IN                                      0.039383 </a:t>
            </a:r>
          </a:p>
          <a:p>
            <a:r>
              <a:rPr lang="en-US" sz="1800" dirty="0" smtClean="0"/>
              <a:t>SCHEDULED_ARRIVAL           0.000000 </a:t>
            </a:r>
          </a:p>
          <a:p>
            <a:r>
              <a:rPr lang="en-US" sz="1800" dirty="0" smtClean="0"/>
              <a:t>ARRIVAL_TIME                         0.039383 </a:t>
            </a:r>
          </a:p>
          <a:p>
            <a:r>
              <a:rPr lang="en-US" sz="1800" dirty="0" smtClean="0"/>
              <a:t>ARRIVAL_DELAY                      0.041076</a:t>
            </a:r>
          </a:p>
          <a:p>
            <a:r>
              <a:rPr lang="en-US" sz="1800" dirty="0" smtClean="0"/>
              <a:t>DIVERTED                                 0.000000 </a:t>
            </a:r>
          </a:p>
          <a:p>
            <a:r>
              <a:rPr lang="en-US" sz="1800" dirty="0" smtClean="0"/>
              <a:t>CANCELLED                             0.000000 </a:t>
            </a:r>
          </a:p>
          <a:p>
            <a:r>
              <a:rPr lang="en-US" sz="1800" dirty="0" smtClean="0"/>
              <a:t>CANCELLATION_REASON     0.961350 </a:t>
            </a:r>
          </a:p>
          <a:p>
            <a:r>
              <a:rPr lang="en-US" sz="1800" dirty="0" smtClean="0"/>
              <a:t>AIR_SYSTEM_DELAY              0.782059 </a:t>
            </a:r>
          </a:p>
          <a:p>
            <a:r>
              <a:rPr lang="en-US" sz="1800" dirty="0" smtClean="0"/>
              <a:t>SECURITY_DELAY                   0.782059 </a:t>
            </a:r>
          </a:p>
          <a:p>
            <a:r>
              <a:rPr lang="en-US" sz="1800" dirty="0" smtClean="0"/>
              <a:t>AIRLINE_DELAY                      0.782059 </a:t>
            </a:r>
          </a:p>
          <a:p>
            <a:r>
              <a:rPr lang="en-US" sz="1800" dirty="0" smtClean="0"/>
              <a:t>LATE_AIRCRAFT_DELAY       0.782059 </a:t>
            </a:r>
          </a:p>
          <a:p>
            <a:r>
              <a:rPr lang="en-US" sz="1800" dirty="0" smtClean="0"/>
              <a:t>WEATHER_DELAY                   0.782059</a:t>
            </a:r>
          </a:p>
          <a:p>
            <a:endParaRPr lang="en-US" sz="1800" dirty="0" smtClean="0"/>
          </a:p>
          <a:p>
            <a:r>
              <a:rPr lang="en-US" sz="1800" dirty="0" smtClean="0"/>
              <a:t> </a:t>
            </a:r>
            <a:r>
              <a:rPr lang="en-US" sz="1800" dirty="0" err="1" smtClean="0"/>
              <a:t>dtype</a:t>
            </a:r>
            <a:r>
              <a:rPr lang="en-US" sz="1800" dirty="0" smtClean="0"/>
              <a:t>: float64</a:t>
            </a:r>
            <a:endParaRPr lang="en-US" sz="18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296842"/>
          </a:xfrm>
        </p:spPr>
        <p:txBody>
          <a:bodyPr>
            <a:normAutofit fontScale="90000"/>
          </a:bodyPr>
          <a:lstStyle/>
          <a:p>
            <a:r>
              <a:rPr lang="en-IN" sz="2400" dirty="0" smtClean="0"/>
              <a:t>Percentages of missing values accurately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14356"/>
            <a:ext cx="8115328" cy="5759596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flights.isna</a:t>
            </a:r>
            <a:r>
              <a:rPr lang="en-US" dirty="0" smtClean="0"/>
              <a:t>().mean().round(4)*100</a:t>
            </a:r>
          </a:p>
          <a:p>
            <a:r>
              <a:rPr lang="en-US" sz="1200" dirty="0" smtClean="0"/>
              <a:t>YEAR                                                              0.00 </a:t>
            </a:r>
          </a:p>
          <a:p>
            <a:r>
              <a:rPr lang="en-US" sz="1200" dirty="0" smtClean="0"/>
              <a:t>MONTH                                                          0.00 </a:t>
            </a:r>
          </a:p>
          <a:p>
            <a:r>
              <a:rPr lang="en-US" sz="1200" dirty="0" smtClean="0"/>
              <a:t>DAY                                                                 0.00 </a:t>
            </a:r>
          </a:p>
          <a:p>
            <a:r>
              <a:rPr lang="en-US" sz="1200" dirty="0" smtClean="0"/>
              <a:t>DAY_OF_WEEK                                             0.00 </a:t>
            </a:r>
          </a:p>
          <a:p>
            <a:r>
              <a:rPr lang="en-US" sz="1200" dirty="0" smtClean="0"/>
              <a:t>AIRLINE                                                          0.00 </a:t>
            </a:r>
          </a:p>
          <a:p>
            <a:r>
              <a:rPr lang="en-US" sz="1200" dirty="0" smtClean="0"/>
              <a:t>FLIGHT_NUMBER                                         0.00 </a:t>
            </a:r>
          </a:p>
          <a:p>
            <a:r>
              <a:rPr lang="en-US" sz="1200" dirty="0" smtClean="0"/>
              <a:t>TAIL_NUMBER                                               0.74 </a:t>
            </a:r>
          </a:p>
          <a:p>
            <a:r>
              <a:rPr lang="en-US" sz="1200" dirty="0" smtClean="0"/>
              <a:t>ORIGIN_AIRPORT                                         0.00 </a:t>
            </a:r>
          </a:p>
          <a:p>
            <a:r>
              <a:rPr lang="en-US" sz="1200" dirty="0" smtClean="0"/>
              <a:t>DESTINATION_AIRPORT                            0.00 </a:t>
            </a:r>
          </a:p>
          <a:p>
            <a:r>
              <a:rPr lang="en-US" sz="1200" dirty="0" smtClean="0"/>
              <a:t>SCHEDULED_DEPARTURE                        0.00 </a:t>
            </a:r>
          </a:p>
          <a:p>
            <a:r>
              <a:rPr lang="en-US" sz="1200" dirty="0" smtClean="0"/>
              <a:t>DEPARTURE_TIME                                        3.77 </a:t>
            </a:r>
          </a:p>
          <a:p>
            <a:r>
              <a:rPr lang="en-US" sz="1200" dirty="0" smtClean="0"/>
              <a:t>DEPARTURE_DELAY                                      3.77 </a:t>
            </a:r>
          </a:p>
          <a:p>
            <a:r>
              <a:rPr lang="en-US" sz="1200" dirty="0" smtClean="0"/>
              <a:t>TAXI_OUT                                                         3.84</a:t>
            </a:r>
          </a:p>
          <a:p>
            <a:r>
              <a:rPr lang="en-US" sz="1200" dirty="0" smtClean="0"/>
              <a:t>WHEELS_OFF                                                  3.84 </a:t>
            </a:r>
          </a:p>
          <a:p>
            <a:r>
              <a:rPr lang="en-US" sz="1200" dirty="0" smtClean="0"/>
              <a:t>SCHEDULED_TIME                                        0.00 </a:t>
            </a:r>
          </a:p>
          <a:p>
            <a:r>
              <a:rPr lang="en-US" sz="1200" dirty="0" smtClean="0"/>
              <a:t>ELAPSED_TIME                                               4.11 </a:t>
            </a:r>
          </a:p>
          <a:p>
            <a:r>
              <a:rPr lang="en-US" sz="1200" dirty="0" smtClean="0"/>
              <a:t>AIR_TIME                                                          4.11 </a:t>
            </a:r>
          </a:p>
          <a:p>
            <a:r>
              <a:rPr lang="en-US" sz="1200" dirty="0" smtClean="0"/>
              <a:t>DISTANCE                                                        0.00 </a:t>
            </a:r>
          </a:p>
          <a:p>
            <a:r>
              <a:rPr lang="en-US" sz="1200" dirty="0" smtClean="0"/>
              <a:t>WHEELS_ON                                                    3.94 </a:t>
            </a:r>
          </a:p>
          <a:p>
            <a:r>
              <a:rPr lang="en-US" sz="1200" dirty="0" smtClean="0"/>
              <a:t>TAXI_IN                                                              3 .94 </a:t>
            </a:r>
          </a:p>
          <a:p>
            <a:r>
              <a:rPr lang="en-US" sz="1200" dirty="0" smtClean="0"/>
              <a:t>SCHEDULED_ARRIVAL                                   0.00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285751"/>
          <a:ext cx="8186738" cy="6500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792"/>
                <a:gridCol w="5214946"/>
              </a:tblGrid>
              <a:tr h="443262">
                <a:tc>
                  <a:txBody>
                    <a:bodyPr/>
                    <a:lstStyle/>
                    <a:p>
                      <a:r>
                        <a:rPr lang="en-IN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16397">
                <a:tc>
                  <a:txBody>
                    <a:bodyPr/>
                    <a:lstStyle/>
                    <a:p>
                      <a:r>
                        <a:rPr lang="en-IN" dirty="0" smtClean="0"/>
                        <a:t>Scheduled Departure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Corresponds to the actual time of departure of the flight(Numeric)</a:t>
                      </a:r>
                      <a:endParaRPr lang="en-US" dirty="0"/>
                    </a:p>
                  </a:txBody>
                  <a:tcPr/>
                </a:tc>
              </a:tr>
              <a:tr h="616397">
                <a:tc>
                  <a:txBody>
                    <a:bodyPr/>
                    <a:lstStyle/>
                    <a:p>
                      <a:r>
                        <a:rPr lang="en-IN" dirty="0" smtClean="0"/>
                        <a:t>Departure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Represents the time taken</a:t>
                      </a:r>
                      <a:r>
                        <a:rPr lang="en-IN" baseline="0" dirty="0" smtClean="0"/>
                        <a:t> to reach the destination(Numeric)</a:t>
                      </a:r>
                      <a:endParaRPr lang="en-US" dirty="0"/>
                    </a:p>
                  </a:txBody>
                  <a:tcPr/>
                </a:tc>
              </a:tr>
              <a:tr h="616397">
                <a:tc>
                  <a:txBody>
                    <a:bodyPr/>
                    <a:lstStyle/>
                    <a:p>
                      <a:r>
                        <a:rPr lang="en-IN" dirty="0" smtClean="0"/>
                        <a:t>Departure Delay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By how much time</a:t>
                      </a:r>
                      <a:r>
                        <a:rPr lang="en-IN" baseline="0" dirty="0" smtClean="0"/>
                        <a:t> a particular flight has delayed(Numeric)</a:t>
                      </a:r>
                      <a:endParaRPr lang="en-US" dirty="0"/>
                    </a:p>
                  </a:txBody>
                  <a:tcPr/>
                </a:tc>
              </a:tr>
              <a:tr h="616397">
                <a:tc>
                  <a:txBody>
                    <a:bodyPr/>
                    <a:lstStyle/>
                    <a:p>
                      <a:r>
                        <a:rPr lang="en-IN" dirty="0" smtClean="0"/>
                        <a:t>Scheduled</a:t>
                      </a:r>
                      <a:r>
                        <a:rPr lang="en-IN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Represents</a:t>
                      </a:r>
                      <a:r>
                        <a:rPr lang="en-IN" baseline="0" dirty="0" smtClean="0"/>
                        <a:t> the actual scheduled time(Numeric)</a:t>
                      </a:r>
                      <a:endParaRPr lang="en-US" dirty="0"/>
                    </a:p>
                  </a:txBody>
                  <a:tcPr/>
                </a:tc>
              </a:tr>
              <a:tr h="616397">
                <a:tc>
                  <a:txBody>
                    <a:bodyPr/>
                    <a:lstStyle/>
                    <a:p>
                      <a:r>
                        <a:rPr lang="en-IN" dirty="0" smtClean="0"/>
                        <a:t>Elapsed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Corresponds to the time by which</a:t>
                      </a:r>
                      <a:r>
                        <a:rPr lang="en-IN" baseline="0" dirty="0" smtClean="0"/>
                        <a:t> flight has delayed(Numeric)</a:t>
                      </a:r>
                      <a:endParaRPr lang="en-US" dirty="0"/>
                    </a:p>
                  </a:txBody>
                  <a:tcPr/>
                </a:tc>
              </a:tr>
              <a:tr h="443262">
                <a:tc>
                  <a:txBody>
                    <a:bodyPr/>
                    <a:lstStyle/>
                    <a:p>
                      <a:r>
                        <a:rPr lang="en-IN" dirty="0" smtClean="0"/>
                        <a:t>Air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Represents the travelling time(Numeric)</a:t>
                      </a:r>
                      <a:endParaRPr lang="en-US" dirty="0"/>
                    </a:p>
                  </a:txBody>
                  <a:tcPr/>
                </a:tc>
              </a:tr>
              <a:tr h="443262">
                <a:tc>
                  <a:txBody>
                    <a:bodyPr/>
                    <a:lstStyle/>
                    <a:p>
                      <a:r>
                        <a:rPr lang="en-IN" dirty="0" smtClean="0"/>
                        <a:t>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Represents the distance(Numeric)</a:t>
                      </a:r>
                      <a:endParaRPr lang="en-US" dirty="0"/>
                    </a:p>
                  </a:txBody>
                  <a:tcPr/>
                </a:tc>
              </a:tr>
              <a:tr h="443262">
                <a:tc>
                  <a:txBody>
                    <a:bodyPr/>
                    <a:lstStyle/>
                    <a:p>
                      <a:r>
                        <a:rPr lang="en-IN" dirty="0" smtClean="0"/>
                        <a:t>Scheduled Arrival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Actual time of arrival(Numeric)</a:t>
                      </a:r>
                      <a:endParaRPr lang="en-US" dirty="0"/>
                    </a:p>
                  </a:txBody>
                  <a:tcPr/>
                </a:tc>
              </a:tr>
              <a:tr h="443262">
                <a:tc>
                  <a:txBody>
                    <a:bodyPr/>
                    <a:lstStyle/>
                    <a:p>
                      <a:r>
                        <a:rPr lang="en-IN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Reaching time(Numeric)</a:t>
                      </a:r>
                      <a:endParaRPr lang="en-US" dirty="0"/>
                    </a:p>
                  </a:txBody>
                  <a:tcPr/>
                </a:tc>
              </a:tr>
              <a:tr h="443262">
                <a:tc>
                  <a:txBody>
                    <a:bodyPr/>
                    <a:lstStyle/>
                    <a:p>
                      <a:r>
                        <a:rPr lang="en-IN" dirty="0" smtClean="0"/>
                        <a:t>Arrival Delay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By what time the flight arrived late(Numeric)</a:t>
                      </a:r>
                      <a:endParaRPr lang="en-US" dirty="0"/>
                    </a:p>
                  </a:txBody>
                  <a:tcPr/>
                </a:tc>
              </a:tr>
              <a:tr h="616397">
                <a:tc>
                  <a:txBody>
                    <a:bodyPr/>
                    <a:lstStyle/>
                    <a:p>
                      <a:r>
                        <a:rPr lang="en-IN" dirty="0" smtClean="0"/>
                        <a:t>Diverted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Represents</a:t>
                      </a:r>
                      <a:r>
                        <a:rPr lang="en-IN" baseline="0" dirty="0" smtClean="0"/>
                        <a:t> the number of diverted flights(Numeric)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14290"/>
            <a:ext cx="8329642" cy="625966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ARRIVAL_TIME                            3.94 </a:t>
            </a:r>
          </a:p>
          <a:p>
            <a:r>
              <a:rPr lang="en-US" sz="1800" dirty="0" smtClean="0"/>
              <a:t>ARRIVAL_DELAY                         4.11 </a:t>
            </a:r>
          </a:p>
          <a:p>
            <a:r>
              <a:rPr lang="en-US" sz="1800" dirty="0" smtClean="0"/>
              <a:t>DIVERTED                                      0.00 </a:t>
            </a:r>
          </a:p>
          <a:p>
            <a:r>
              <a:rPr lang="en-US" sz="1800" dirty="0" smtClean="0"/>
              <a:t>CANCELLED                                  0.00 </a:t>
            </a:r>
          </a:p>
          <a:p>
            <a:r>
              <a:rPr lang="en-US" sz="1800" dirty="0" smtClean="0"/>
              <a:t>CANCELLATION_REASON          96.14 </a:t>
            </a:r>
          </a:p>
          <a:p>
            <a:r>
              <a:rPr lang="en-US" sz="1800" dirty="0" smtClean="0"/>
              <a:t>AIR_SYSTEM_DELAY                   78.21 </a:t>
            </a:r>
          </a:p>
          <a:p>
            <a:r>
              <a:rPr lang="en-US" sz="1800" dirty="0" smtClean="0"/>
              <a:t>SECURITY_DELAY                        78.21 </a:t>
            </a:r>
          </a:p>
          <a:p>
            <a:r>
              <a:rPr lang="en-US" sz="1800" dirty="0" smtClean="0"/>
              <a:t>AIRLINE_DELAY                            78.21 </a:t>
            </a:r>
          </a:p>
          <a:p>
            <a:r>
              <a:rPr lang="en-US" sz="1800" dirty="0" smtClean="0"/>
              <a:t>LATE_AIRCRAFT_DELAY            78.21 </a:t>
            </a:r>
          </a:p>
          <a:p>
            <a:r>
              <a:rPr lang="en-US" sz="1800" dirty="0" smtClean="0"/>
              <a:t>WEATHER_DELAY                        78.21 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err="1" smtClean="0"/>
              <a:t>dtype</a:t>
            </a:r>
            <a:r>
              <a:rPr lang="en-US" sz="1800" dirty="0" smtClean="0"/>
              <a:t>: float64</a:t>
            </a:r>
            <a:endParaRPr lang="en-US" sz="18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Percentage of non 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57232"/>
            <a:ext cx="8115328" cy="56167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1-flights.count()/</a:t>
            </a:r>
            <a:r>
              <a:rPr lang="en-US" dirty="0" err="1" smtClean="0"/>
              <a:t>len</a:t>
            </a:r>
            <a:r>
              <a:rPr lang="en-US" dirty="0" smtClean="0"/>
              <a:t>(flights)</a:t>
            </a:r>
          </a:p>
          <a:p>
            <a:r>
              <a:rPr lang="en-US" sz="1200" dirty="0" smtClean="0"/>
              <a:t>YEAR                                              0.000000 </a:t>
            </a:r>
          </a:p>
          <a:p>
            <a:r>
              <a:rPr lang="en-US" sz="1200" dirty="0" smtClean="0"/>
              <a:t>MONTH                                          0.000000 </a:t>
            </a:r>
          </a:p>
          <a:p>
            <a:r>
              <a:rPr lang="en-US" sz="1200" dirty="0" smtClean="0"/>
              <a:t>DAY                                                 0.000000 </a:t>
            </a:r>
          </a:p>
          <a:p>
            <a:r>
              <a:rPr lang="en-US" sz="1200" dirty="0" smtClean="0"/>
              <a:t>DAY_OF_WEEK                             0.000000 </a:t>
            </a:r>
          </a:p>
          <a:p>
            <a:r>
              <a:rPr lang="en-US" sz="1200" dirty="0" smtClean="0"/>
              <a:t>AIRLINE                                         0 .000000 </a:t>
            </a:r>
          </a:p>
          <a:p>
            <a:r>
              <a:rPr lang="en-US" sz="1200" dirty="0" smtClean="0"/>
              <a:t>FLIGHT_NUMBER                        0.000000 </a:t>
            </a:r>
          </a:p>
          <a:p>
            <a:r>
              <a:rPr lang="en-US" sz="1200" dirty="0" smtClean="0"/>
              <a:t>TAIL_NUMBER                              0.007391 </a:t>
            </a:r>
          </a:p>
          <a:p>
            <a:r>
              <a:rPr lang="en-US" sz="1200" dirty="0" smtClean="0"/>
              <a:t>ORIGIN_AIRPORT                         0.000000 </a:t>
            </a:r>
          </a:p>
          <a:p>
            <a:r>
              <a:rPr lang="en-US" sz="1200" dirty="0" smtClean="0"/>
              <a:t>DESTINATION_AIRPORT            0.000000 </a:t>
            </a:r>
          </a:p>
          <a:p>
            <a:r>
              <a:rPr lang="en-US" sz="1200" dirty="0" smtClean="0"/>
              <a:t>SCHEDULED_DEPARTURE         0.000000 </a:t>
            </a:r>
          </a:p>
          <a:p>
            <a:r>
              <a:rPr lang="en-US" sz="1200" dirty="0" smtClean="0"/>
              <a:t>DEPARTURE_TIME                       0.037684</a:t>
            </a:r>
          </a:p>
          <a:p>
            <a:r>
              <a:rPr lang="en-US" sz="1200" dirty="0" smtClean="0"/>
              <a:t>DEPARTURE_DELAY                    0.037684 </a:t>
            </a:r>
          </a:p>
          <a:p>
            <a:r>
              <a:rPr lang="en-US" sz="1200" dirty="0" smtClean="0"/>
              <a:t>TAXI_OUT                                      0.038365 </a:t>
            </a:r>
          </a:p>
          <a:p>
            <a:r>
              <a:rPr lang="en-US" sz="1200" dirty="0" smtClean="0"/>
              <a:t>WHEELS_OFF                                0.038365 </a:t>
            </a:r>
          </a:p>
          <a:p>
            <a:r>
              <a:rPr lang="en-US" sz="1200" dirty="0" smtClean="0"/>
              <a:t>SCHEDULED_TIME                      0.000002 </a:t>
            </a:r>
          </a:p>
          <a:p>
            <a:r>
              <a:rPr lang="en-US" sz="1200" dirty="0" smtClean="0"/>
              <a:t>ELAPSED_TIME                            0.041076 </a:t>
            </a:r>
          </a:p>
          <a:p>
            <a:r>
              <a:rPr lang="en-US" sz="1200" dirty="0" smtClean="0"/>
              <a:t>AIR_TIME                                       0.041076 </a:t>
            </a:r>
          </a:p>
          <a:p>
            <a:r>
              <a:rPr lang="en-US" sz="1200" dirty="0" smtClean="0"/>
              <a:t>DISTANCE                                     0.000000 </a:t>
            </a:r>
          </a:p>
          <a:p>
            <a:r>
              <a:rPr lang="en-US" sz="1200" dirty="0" smtClean="0"/>
              <a:t>WHEELS_ON                                 0.039383 </a:t>
            </a:r>
          </a:p>
          <a:p>
            <a:r>
              <a:rPr lang="en-US" sz="1200" dirty="0" smtClean="0"/>
              <a:t>TAXI_IN                                           0.039383</a:t>
            </a:r>
            <a:endParaRPr lang="en-US" sz="12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00042"/>
            <a:ext cx="8043890" cy="5973910"/>
          </a:xfrm>
        </p:spPr>
        <p:txBody>
          <a:bodyPr/>
          <a:lstStyle/>
          <a:p>
            <a:r>
              <a:rPr lang="en-US" sz="1600" dirty="0" smtClean="0"/>
              <a:t>SCHEDULED_ARRIVAL                         0.000000 </a:t>
            </a:r>
          </a:p>
          <a:p>
            <a:r>
              <a:rPr lang="en-US" sz="1600" dirty="0" smtClean="0"/>
              <a:t>ARRIVAL_TIME                                       0.039383 </a:t>
            </a:r>
          </a:p>
          <a:p>
            <a:r>
              <a:rPr lang="en-US" sz="1600" dirty="0" smtClean="0"/>
              <a:t>ARRIVAL_DELAY                                    0.041076 </a:t>
            </a:r>
          </a:p>
          <a:p>
            <a:r>
              <a:rPr lang="en-US" sz="1600" dirty="0" smtClean="0"/>
              <a:t>DIVERTED                                               0.000000 </a:t>
            </a:r>
          </a:p>
          <a:p>
            <a:r>
              <a:rPr lang="en-US" sz="1600" dirty="0" smtClean="0"/>
              <a:t>CANCELLED                                            0.000000 </a:t>
            </a:r>
          </a:p>
          <a:p>
            <a:r>
              <a:rPr lang="en-US" sz="1600" dirty="0" smtClean="0"/>
              <a:t>CANCELLATION_REASON                    0.961350 </a:t>
            </a:r>
          </a:p>
          <a:p>
            <a:r>
              <a:rPr lang="en-US" sz="1600" dirty="0" smtClean="0"/>
              <a:t>AIR_SYSTEM_DELAY                             0.782059 </a:t>
            </a:r>
          </a:p>
          <a:p>
            <a:r>
              <a:rPr lang="en-US" sz="1600" dirty="0" smtClean="0"/>
              <a:t>SECURITY_DELAY                                  0.782059 </a:t>
            </a:r>
          </a:p>
          <a:p>
            <a:r>
              <a:rPr lang="en-US" sz="1600" dirty="0" smtClean="0"/>
              <a:t>AIRLINE_DELAY                                     0.782059 </a:t>
            </a:r>
          </a:p>
          <a:p>
            <a:r>
              <a:rPr lang="en-US" sz="1600" dirty="0" smtClean="0"/>
              <a:t>LATE_AIRCRAFT_DELAY                      0.782059 </a:t>
            </a:r>
          </a:p>
          <a:p>
            <a:r>
              <a:rPr lang="en-US" sz="1600" dirty="0" smtClean="0"/>
              <a:t>WEATHER_DELAY                                  0.782059 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err="1" smtClean="0"/>
              <a:t>dtype</a:t>
            </a:r>
            <a:r>
              <a:rPr lang="en-US" sz="1600" dirty="0" smtClean="0"/>
              <a:t>: float64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Finding duplicated rows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28670"/>
            <a:ext cx="8115328" cy="5545282"/>
          </a:xfrm>
        </p:spPr>
        <p:txBody>
          <a:bodyPr/>
          <a:lstStyle/>
          <a:p>
            <a:r>
              <a:rPr lang="en-US" dirty="0" err="1" smtClean="0"/>
              <a:t>flights.duplicated</a:t>
            </a:r>
            <a:r>
              <a:rPr lang="en-US" dirty="0" smtClean="0"/>
              <a:t>()</a:t>
            </a:r>
            <a:endParaRPr lang="en-IN" dirty="0" smtClean="0"/>
          </a:p>
          <a:p>
            <a:endParaRPr lang="en-IN" dirty="0" smtClean="0"/>
          </a:p>
          <a:p>
            <a:r>
              <a:rPr lang="da-DK" sz="1400" dirty="0" smtClean="0"/>
              <a:t>0                        False </a:t>
            </a:r>
          </a:p>
          <a:p>
            <a:r>
              <a:rPr lang="da-DK" sz="1400" dirty="0" smtClean="0"/>
              <a:t>1                        False </a:t>
            </a:r>
          </a:p>
          <a:p>
            <a:r>
              <a:rPr lang="da-DK" sz="1400" dirty="0" smtClean="0"/>
              <a:t>2                        False </a:t>
            </a:r>
          </a:p>
          <a:p>
            <a:r>
              <a:rPr lang="da-DK" sz="1400" dirty="0" smtClean="0"/>
              <a:t>3                        False </a:t>
            </a:r>
          </a:p>
          <a:p>
            <a:r>
              <a:rPr lang="da-DK" sz="1400" dirty="0" smtClean="0"/>
              <a:t>4                        False </a:t>
            </a:r>
          </a:p>
          <a:p>
            <a:r>
              <a:rPr lang="da-DK" sz="1400" dirty="0" smtClean="0"/>
              <a:t>... </a:t>
            </a:r>
          </a:p>
          <a:p>
            <a:r>
              <a:rPr lang="da-DK" sz="1400" dirty="0" smtClean="0"/>
              <a:t>1048570            False </a:t>
            </a:r>
          </a:p>
          <a:p>
            <a:r>
              <a:rPr lang="da-DK" sz="1400" dirty="0" smtClean="0"/>
              <a:t>1048571            False </a:t>
            </a:r>
          </a:p>
          <a:p>
            <a:r>
              <a:rPr lang="da-DK" sz="1400" dirty="0" smtClean="0"/>
              <a:t>1048572            False </a:t>
            </a:r>
          </a:p>
          <a:p>
            <a:r>
              <a:rPr lang="da-DK" sz="1400" dirty="0" smtClean="0"/>
              <a:t>1048573            False </a:t>
            </a:r>
          </a:p>
          <a:p>
            <a:r>
              <a:rPr lang="da-DK" sz="1400" dirty="0" smtClean="0"/>
              <a:t>1048574            False </a:t>
            </a:r>
          </a:p>
          <a:p>
            <a:endParaRPr lang="da-DK" sz="1400" dirty="0" smtClean="0"/>
          </a:p>
          <a:p>
            <a:endParaRPr lang="da-DK" sz="1400" dirty="0" smtClean="0"/>
          </a:p>
          <a:p>
            <a:r>
              <a:rPr lang="da-DK" sz="2000" dirty="0" smtClean="0"/>
              <a:t>Length: 1048575, dtype: bool</a:t>
            </a:r>
            <a:endParaRPr lang="en-US" sz="2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>
            <a:normAutofit/>
          </a:bodyPr>
          <a:lstStyle/>
          <a:p>
            <a:r>
              <a:rPr lang="en-IN" dirty="0" smtClean="0"/>
              <a:t>Finding the sum of duplicated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flights.duplicated</a:t>
            </a:r>
            <a:r>
              <a:rPr lang="en-US" dirty="0" smtClean="0"/>
              <a:t>().sum()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0</a:t>
            </a:r>
          </a:p>
          <a:p>
            <a:endParaRPr lang="en-IN" dirty="0" smtClean="0"/>
          </a:p>
          <a:p>
            <a:r>
              <a:rPr lang="en-IN" dirty="0" smtClean="0"/>
              <a:t>This means there are zero duplicated rows in the dataset again which means there are no duplicated rows in the dataset.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Finding duplicated values in a particular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200" dirty="0" smtClean="0"/>
              <a:t>flights['YEAR'].duplicated().sum()</a:t>
            </a:r>
          </a:p>
          <a:p>
            <a:r>
              <a:rPr lang="en-US" sz="1200" dirty="0" smtClean="0"/>
              <a:t>1048574</a:t>
            </a:r>
          </a:p>
          <a:p>
            <a:r>
              <a:rPr lang="en-IN" sz="1200" dirty="0" smtClean="0"/>
              <a:t>flights['MONTH'].duplicated().sum()</a:t>
            </a:r>
          </a:p>
          <a:p>
            <a:r>
              <a:rPr lang="en-US" sz="1200" dirty="0" smtClean="0"/>
              <a:t>1048572</a:t>
            </a:r>
          </a:p>
          <a:p>
            <a:r>
              <a:rPr lang="en-IN" sz="1200" dirty="0" smtClean="0"/>
              <a:t>flights['DAY'].duplicated().sum()</a:t>
            </a:r>
          </a:p>
          <a:p>
            <a:r>
              <a:rPr lang="en-US" sz="1200" dirty="0" smtClean="0"/>
              <a:t>1048544</a:t>
            </a:r>
          </a:p>
          <a:p>
            <a:r>
              <a:rPr lang="en-IN" sz="1200" dirty="0" smtClean="0"/>
              <a:t>flights['DAY_OF_WEEK'].duplicated().sum()</a:t>
            </a:r>
          </a:p>
          <a:p>
            <a:r>
              <a:rPr lang="en-US" sz="1200" dirty="0" smtClean="0"/>
              <a:t>1048568</a:t>
            </a:r>
          </a:p>
          <a:p>
            <a:r>
              <a:rPr lang="en-IN" sz="1200" dirty="0" smtClean="0"/>
              <a:t>flights['AIRLINE'].duplicated().sum()</a:t>
            </a:r>
          </a:p>
          <a:p>
            <a:r>
              <a:rPr lang="en-US" sz="1200" dirty="0" smtClean="0"/>
              <a:t>1048561</a:t>
            </a:r>
          </a:p>
          <a:p>
            <a:r>
              <a:rPr lang="en-IN" sz="1200" dirty="0" smtClean="0"/>
              <a:t>flights['FLIGHT_NUMBER'].duplicated().sum()</a:t>
            </a:r>
          </a:p>
          <a:p>
            <a:r>
              <a:rPr lang="en-US" sz="1200" dirty="0" smtClean="0"/>
              <a:t>1042053</a:t>
            </a:r>
          </a:p>
          <a:p>
            <a:r>
              <a:rPr lang="en-IN" sz="1200" dirty="0" smtClean="0"/>
              <a:t>flights['TAIL_NUMBER'].duplicated().sum()</a:t>
            </a:r>
          </a:p>
          <a:p>
            <a:r>
              <a:rPr lang="en-US" sz="1200" dirty="0" smtClean="0"/>
              <a:t>1044052</a:t>
            </a:r>
          </a:p>
          <a:p>
            <a:r>
              <a:rPr lang="en-IN" sz="1200" dirty="0" smtClean="0"/>
              <a:t>flights['ORIGIN_AIRPORT'].duplicated().sum()</a:t>
            </a:r>
          </a:p>
          <a:p>
            <a:r>
              <a:rPr lang="en-US" sz="1200" dirty="0" smtClean="0"/>
              <a:t>1048260</a:t>
            </a:r>
          </a:p>
          <a:p>
            <a:r>
              <a:rPr lang="en-IN" sz="1200" dirty="0" smtClean="0"/>
              <a:t>flights['DESTINATION_AIRPORT'].duplicated().sum()</a:t>
            </a:r>
          </a:p>
          <a:p>
            <a:r>
              <a:rPr lang="en-US" sz="1200" dirty="0" smtClean="0"/>
              <a:t>1048260</a:t>
            </a:r>
            <a:endParaRPr lang="en-IN" sz="12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57166"/>
            <a:ext cx="8186766" cy="6116786"/>
          </a:xfrm>
        </p:spPr>
        <p:txBody>
          <a:bodyPr>
            <a:normAutofit lnSpcReduction="10000"/>
          </a:bodyPr>
          <a:lstStyle/>
          <a:p>
            <a:r>
              <a:rPr lang="en-US" sz="1200" dirty="0" smtClean="0"/>
              <a:t>flights['SCHEDULED_DEPARTURE'].duplicated().sum()</a:t>
            </a:r>
          </a:p>
          <a:p>
            <a:r>
              <a:rPr lang="en-US" sz="1200" dirty="0" smtClean="0"/>
              <a:t>1047339</a:t>
            </a:r>
          </a:p>
          <a:p>
            <a:r>
              <a:rPr lang="en-US" sz="1200" dirty="0" smtClean="0"/>
              <a:t>flights['DEPARTURE_TIME'].duplicated().sum()</a:t>
            </a:r>
          </a:p>
          <a:p>
            <a:r>
              <a:rPr lang="en-US" sz="1200" dirty="0" smtClean="0"/>
              <a:t>1047140</a:t>
            </a:r>
          </a:p>
          <a:p>
            <a:r>
              <a:rPr lang="en-US" sz="1200" dirty="0" smtClean="0"/>
              <a:t>flights['DEPARTURE_DELAY'].duplicated().sum()</a:t>
            </a:r>
          </a:p>
          <a:p>
            <a:r>
              <a:rPr lang="en-US" sz="1200" dirty="0" smtClean="0"/>
              <a:t>1047713</a:t>
            </a:r>
          </a:p>
          <a:p>
            <a:r>
              <a:rPr lang="en-US" sz="1200" dirty="0" smtClean="0"/>
              <a:t>flights['TAXI_OUT'].duplicated().sum()</a:t>
            </a:r>
          </a:p>
          <a:p>
            <a:r>
              <a:rPr lang="en-US" sz="1200" dirty="0" smtClean="0"/>
              <a:t>1048395</a:t>
            </a:r>
          </a:p>
          <a:p>
            <a:r>
              <a:rPr lang="en-US" sz="1200" dirty="0" smtClean="0"/>
              <a:t>flights['TAXI_IN'].duplicated().sum()</a:t>
            </a:r>
          </a:p>
          <a:p>
            <a:r>
              <a:rPr lang="en-US" sz="1200" dirty="0" smtClean="0"/>
              <a:t>1048395</a:t>
            </a:r>
          </a:p>
          <a:p>
            <a:r>
              <a:rPr lang="en-US" sz="1200" dirty="0" smtClean="0"/>
              <a:t>flights['WHEELS_OFF'].duplicated().sum()</a:t>
            </a:r>
          </a:p>
          <a:p>
            <a:r>
              <a:rPr lang="en-US" sz="1200" dirty="0" smtClean="0"/>
              <a:t>1047141</a:t>
            </a:r>
          </a:p>
          <a:p>
            <a:r>
              <a:rPr lang="en-US" sz="1200" dirty="0" smtClean="0"/>
              <a:t>flights['WHEELS_ON'].duplicated().sum()</a:t>
            </a:r>
          </a:p>
          <a:p>
            <a:r>
              <a:rPr lang="en-US" sz="1200" dirty="0" smtClean="0"/>
              <a:t>1047134</a:t>
            </a:r>
          </a:p>
          <a:p>
            <a:r>
              <a:rPr lang="en-US" sz="1200" dirty="0" smtClean="0"/>
              <a:t>flights['SCHEDULED_TIME'].duplicated().sum()</a:t>
            </a:r>
          </a:p>
          <a:p>
            <a:r>
              <a:rPr lang="en-US" sz="1200" dirty="0" smtClean="0"/>
              <a:t>1048114</a:t>
            </a:r>
          </a:p>
          <a:p>
            <a:r>
              <a:rPr lang="en-US" sz="1200" dirty="0" smtClean="0"/>
              <a:t>flights['SCHEDULED_ARRIVAL'].duplicated().sum()</a:t>
            </a:r>
          </a:p>
          <a:p>
            <a:r>
              <a:rPr lang="en-US" sz="1200" dirty="0" smtClean="0"/>
              <a:t>1047222</a:t>
            </a:r>
          </a:p>
          <a:p>
            <a:r>
              <a:rPr lang="en-US" sz="1200" dirty="0" smtClean="0"/>
              <a:t>flights['ARRIVAL_TIME'].duplicated().sum()</a:t>
            </a:r>
          </a:p>
          <a:p>
            <a:r>
              <a:rPr lang="en-US" sz="1200" dirty="0" smtClean="0"/>
              <a:t>1047134</a:t>
            </a:r>
          </a:p>
          <a:p>
            <a:r>
              <a:rPr lang="en-US" sz="1200" dirty="0" smtClean="0"/>
              <a:t>flights['ARRIVAL_DELAY'].duplicated().sum()</a:t>
            </a:r>
          </a:p>
          <a:p>
            <a:r>
              <a:rPr lang="en-US" sz="1200" dirty="0" smtClean="0"/>
              <a:t>1047691</a:t>
            </a:r>
          </a:p>
          <a:p>
            <a:r>
              <a:rPr lang="en-US" sz="1200" dirty="0" smtClean="0"/>
              <a:t>flights['AIR_SYSTEM_DELAY'].duplicated().sum()</a:t>
            </a:r>
          </a:p>
          <a:p>
            <a:r>
              <a:rPr lang="en-US" sz="1200" dirty="0" smtClean="0"/>
              <a:t>1048179</a:t>
            </a:r>
            <a:endParaRPr lang="en-US" sz="12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14290"/>
            <a:ext cx="8258204" cy="6259662"/>
          </a:xfrm>
        </p:spPr>
        <p:txBody>
          <a:bodyPr>
            <a:normAutofit/>
          </a:bodyPr>
          <a:lstStyle/>
          <a:p>
            <a:r>
              <a:rPr lang="en-US" sz="1200" dirty="0" smtClean="0"/>
              <a:t>flights['SECURITY_DELAY'].duplicated().sum()</a:t>
            </a:r>
          </a:p>
          <a:p>
            <a:r>
              <a:rPr lang="en-US" sz="1200" dirty="0" smtClean="0"/>
              <a:t>1048487</a:t>
            </a:r>
          </a:p>
          <a:p>
            <a:r>
              <a:rPr lang="en-US" sz="1200" dirty="0" smtClean="0"/>
              <a:t>flights['AIRLINE_DELAY'].duplicated().sum()</a:t>
            </a:r>
          </a:p>
          <a:p>
            <a:r>
              <a:rPr lang="en-US" sz="1200" dirty="0" smtClean="0"/>
              <a:t>1047899</a:t>
            </a:r>
          </a:p>
          <a:p>
            <a:r>
              <a:rPr lang="en-US" sz="1200" dirty="0" smtClean="0"/>
              <a:t>flights['LATE_AIRCRAFT_DELAY'].duplicated().sum()</a:t>
            </a:r>
          </a:p>
          <a:p>
            <a:r>
              <a:rPr lang="en-US" sz="1200" dirty="0" smtClean="0"/>
              <a:t>1048064</a:t>
            </a:r>
          </a:p>
          <a:p>
            <a:r>
              <a:rPr lang="en-US" sz="1200" dirty="0" smtClean="0"/>
              <a:t>flights['WEATHER_DELAY'].duplicated().sum()</a:t>
            </a:r>
          </a:p>
          <a:p>
            <a:r>
              <a:rPr lang="en-US" sz="1200" dirty="0" smtClean="0"/>
              <a:t>1048108</a:t>
            </a:r>
          </a:p>
          <a:p>
            <a:r>
              <a:rPr lang="en-US" sz="1200" dirty="0" smtClean="0"/>
              <a:t>flights['ELAPSED_TIME'].duplicated().sum()</a:t>
            </a:r>
          </a:p>
          <a:p>
            <a:r>
              <a:rPr lang="en-US" sz="1200" dirty="0" smtClean="0"/>
              <a:t>1047889</a:t>
            </a:r>
          </a:p>
          <a:p>
            <a:r>
              <a:rPr lang="en-US" sz="1200" dirty="0" smtClean="0"/>
              <a:t>flights['AIR_TIME'].duplicated().sum()</a:t>
            </a:r>
          </a:p>
          <a:p>
            <a:r>
              <a:rPr lang="en-US" sz="1200" dirty="0" smtClean="0"/>
              <a:t>1047924</a:t>
            </a:r>
          </a:p>
          <a:p>
            <a:r>
              <a:rPr lang="en-US" sz="1200" dirty="0" smtClean="0"/>
              <a:t>flights['DISTANCE'].duplicated().sum()</a:t>
            </a:r>
          </a:p>
          <a:p>
            <a:r>
              <a:rPr lang="en-US" sz="1200" dirty="0" smtClean="0"/>
              <a:t>1047304</a:t>
            </a:r>
          </a:p>
          <a:p>
            <a:r>
              <a:rPr lang="en-US" sz="1200" dirty="0" smtClean="0"/>
              <a:t>flights['DIVERTED'].duplicated().sum()</a:t>
            </a:r>
          </a:p>
          <a:p>
            <a:r>
              <a:rPr lang="en-US" sz="1200" dirty="0" smtClean="0"/>
              <a:t>1048573</a:t>
            </a:r>
          </a:p>
          <a:p>
            <a:r>
              <a:rPr lang="en-US" sz="1200" dirty="0" smtClean="0"/>
              <a:t>flights['CANCELLED'].duplicated().sum()</a:t>
            </a:r>
          </a:p>
          <a:p>
            <a:r>
              <a:rPr lang="en-US" sz="1200" dirty="0" smtClean="0"/>
              <a:t>1048573</a:t>
            </a:r>
          </a:p>
          <a:p>
            <a:r>
              <a:rPr lang="en-US" sz="1200" dirty="0" smtClean="0"/>
              <a:t>flights['CANCELLATION_REASON'].duplicated().sum()</a:t>
            </a:r>
          </a:p>
          <a:p>
            <a:r>
              <a:rPr lang="en-US" sz="1200" dirty="0" smtClean="0"/>
              <a:t>1048570</a:t>
            </a:r>
            <a:endParaRPr lang="en-US" sz="12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682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Value counts of each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14356"/>
            <a:ext cx="8186766" cy="5759596"/>
          </a:xfrm>
        </p:spPr>
        <p:txBody>
          <a:bodyPr>
            <a:normAutofit/>
          </a:bodyPr>
          <a:lstStyle/>
          <a:p>
            <a:r>
              <a:rPr lang="en-US" sz="1200" dirty="0" err="1" smtClean="0"/>
              <a:t>pd.value_counts</a:t>
            </a:r>
            <a:r>
              <a:rPr lang="en-US" sz="1200" dirty="0" smtClean="0"/>
              <a:t>(flights['YEAR'])</a:t>
            </a:r>
          </a:p>
          <a:p>
            <a:r>
              <a:rPr lang="en-US" sz="1200" dirty="0" smtClean="0"/>
              <a:t>2015 1048575 </a:t>
            </a:r>
          </a:p>
          <a:p>
            <a:r>
              <a:rPr lang="en-US" sz="1200" dirty="0" smtClean="0"/>
              <a:t>Name: YEAR, </a:t>
            </a:r>
            <a:r>
              <a:rPr lang="en-US" sz="1200" dirty="0" err="1" smtClean="0"/>
              <a:t>dtype</a:t>
            </a:r>
            <a:r>
              <a:rPr lang="en-US" sz="1200" dirty="0" smtClean="0"/>
              <a:t>: int64</a:t>
            </a:r>
          </a:p>
          <a:p>
            <a:endParaRPr lang="en-IN" sz="1200" dirty="0" smtClean="0"/>
          </a:p>
          <a:p>
            <a:r>
              <a:rPr lang="en-US" sz="1200" dirty="0" err="1" smtClean="0"/>
              <a:t>pd.value_counts</a:t>
            </a:r>
            <a:r>
              <a:rPr lang="en-US" sz="1200" dirty="0" smtClean="0"/>
              <a:t>(flights['MONTH'])</a:t>
            </a:r>
          </a:p>
          <a:p>
            <a:r>
              <a:rPr lang="en-US" sz="1200" dirty="0" smtClean="0"/>
              <a:t>1       469968 </a:t>
            </a:r>
          </a:p>
          <a:p>
            <a:r>
              <a:rPr lang="en-US" sz="1200" dirty="0" smtClean="0"/>
              <a:t>2       429191 </a:t>
            </a:r>
          </a:p>
          <a:p>
            <a:r>
              <a:rPr lang="en-US" sz="1200" dirty="0" smtClean="0"/>
              <a:t>3       149416 </a:t>
            </a:r>
          </a:p>
          <a:p>
            <a:r>
              <a:rPr lang="en-US" sz="1200" dirty="0" smtClean="0"/>
              <a:t>Name: MONTH, </a:t>
            </a:r>
            <a:r>
              <a:rPr lang="en-US" sz="1200" dirty="0" err="1" smtClean="0"/>
              <a:t>dtype</a:t>
            </a:r>
            <a:r>
              <a:rPr lang="en-US" sz="1200" dirty="0" smtClean="0"/>
              <a:t>: int64</a:t>
            </a:r>
          </a:p>
          <a:p>
            <a:endParaRPr lang="en-IN" sz="1200" dirty="0" smtClean="0"/>
          </a:p>
          <a:p>
            <a:r>
              <a:rPr lang="en-US" sz="1200" dirty="0" err="1" smtClean="0"/>
              <a:t>pd.value_counts</a:t>
            </a:r>
            <a:r>
              <a:rPr lang="en-US" sz="1200" dirty="0" smtClean="0"/>
              <a:t>(flights['DAY'])</a:t>
            </a:r>
          </a:p>
          <a:p>
            <a:r>
              <a:rPr lang="en-US" sz="1200" dirty="0" smtClean="0"/>
              <a:t>5        49180 </a:t>
            </a:r>
          </a:p>
          <a:p>
            <a:r>
              <a:rPr lang="en-US" sz="1200" dirty="0" smtClean="0"/>
              <a:t>2        49165 </a:t>
            </a:r>
          </a:p>
          <a:p>
            <a:r>
              <a:rPr lang="en-US" sz="1200" dirty="0" smtClean="0"/>
              <a:t>9        48781 </a:t>
            </a:r>
          </a:p>
          <a:p>
            <a:r>
              <a:rPr lang="en-US" sz="1200" dirty="0" smtClean="0"/>
              <a:t>4        48089 </a:t>
            </a:r>
          </a:p>
          <a:p>
            <a:r>
              <a:rPr lang="en-US" sz="1200" dirty="0" smtClean="0"/>
              <a:t>6        48024 </a:t>
            </a:r>
          </a:p>
          <a:p>
            <a:r>
              <a:rPr lang="en-US" sz="1200" dirty="0" smtClean="0"/>
              <a:t>8        46844 </a:t>
            </a:r>
          </a:p>
          <a:p>
            <a:r>
              <a:rPr lang="en-US" sz="1200" dirty="0" smtClean="0"/>
              <a:t>3        46586 </a:t>
            </a:r>
          </a:p>
          <a:p>
            <a:r>
              <a:rPr lang="en-US" sz="1200" dirty="0" smtClean="0"/>
              <a:t>1        42527 </a:t>
            </a:r>
          </a:p>
          <a:p>
            <a:r>
              <a:rPr lang="en-US" sz="1200" dirty="0" smtClean="0"/>
              <a:t>7        42056 </a:t>
            </a:r>
          </a:p>
          <a:p>
            <a:r>
              <a:rPr lang="en-US" sz="1200" dirty="0" smtClean="0"/>
              <a:t>10      32565 </a:t>
            </a:r>
          </a:p>
          <a:p>
            <a:r>
              <a:rPr lang="en-US" sz="1200" dirty="0" smtClean="0"/>
              <a:t>23      32431</a:t>
            </a:r>
            <a:endParaRPr lang="en-US" sz="12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85728"/>
            <a:ext cx="8115328" cy="6188224"/>
          </a:xfrm>
        </p:spPr>
        <p:txBody>
          <a:bodyPr>
            <a:normAutofit/>
          </a:bodyPr>
          <a:lstStyle/>
          <a:p>
            <a:r>
              <a:rPr lang="en-US" sz="1200" dirty="0" smtClean="0"/>
              <a:t>16        32372 </a:t>
            </a:r>
          </a:p>
          <a:p>
            <a:r>
              <a:rPr lang="en-US" sz="1200" dirty="0" smtClean="0"/>
              <a:t>26        32331 </a:t>
            </a:r>
          </a:p>
          <a:p>
            <a:r>
              <a:rPr lang="en-US" sz="1200" dirty="0" smtClean="0"/>
              <a:t>19        32243 </a:t>
            </a:r>
          </a:p>
          <a:p>
            <a:r>
              <a:rPr lang="en-US" sz="1200" dirty="0" smtClean="0"/>
              <a:t>12        32191 </a:t>
            </a:r>
          </a:p>
          <a:p>
            <a:r>
              <a:rPr lang="en-US" sz="1200" dirty="0" smtClean="0"/>
              <a:t>20        31657 </a:t>
            </a:r>
          </a:p>
          <a:p>
            <a:r>
              <a:rPr lang="en-US" sz="1200" dirty="0" smtClean="0"/>
              <a:t>13        31656 </a:t>
            </a:r>
          </a:p>
          <a:p>
            <a:r>
              <a:rPr lang="en-US" sz="1200" dirty="0" smtClean="0"/>
              <a:t>27        31615 </a:t>
            </a:r>
          </a:p>
          <a:p>
            <a:r>
              <a:rPr lang="en-US" sz="1200" dirty="0" smtClean="0"/>
              <a:t>22        31190 </a:t>
            </a:r>
          </a:p>
          <a:p>
            <a:r>
              <a:rPr lang="en-US" sz="1200" dirty="0" smtClean="0"/>
              <a:t>25        30879 </a:t>
            </a:r>
          </a:p>
          <a:p>
            <a:r>
              <a:rPr lang="en-US" sz="1200" dirty="0" smtClean="0"/>
              <a:t>15        30428 </a:t>
            </a:r>
          </a:p>
          <a:p>
            <a:r>
              <a:rPr lang="en-US" sz="1200" dirty="0" smtClean="0"/>
              <a:t>11        30295 </a:t>
            </a:r>
          </a:p>
          <a:p>
            <a:r>
              <a:rPr lang="en-US" sz="1200" dirty="0" smtClean="0"/>
              <a:t>18        30030 </a:t>
            </a:r>
          </a:p>
          <a:p>
            <a:r>
              <a:rPr lang="en-US" sz="1200" dirty="0" smtClean="0"/>
              <a:t>21        28422</a:t>
            </a:r>
          </a:p>
          <a:p>
            <a:r>
              <a:rPr lang="en-US" sz="1200" dirty="0" smtClean="0"/>
              <a:t>28        28407 </a:t>
            </a:r>
          </a:p>
          <a:p>
            <a:r>
              <a:rPr lang="en-US" sz="1200" dirty="0" smtClean="0"/>
              <a:t>24        28186 </a:t>
            </a:r>
          </a:p>
          <a:p>
            <a:r>
              <a:rPr lang="en-US" sz="1200" dirty="0" smtClean="0"/>
              <a:t>17        28147 </a:t>
            </a:r>
          </a:p>
          <a:p>
            <a:r>
              <a:rPr lang="en-US" sz="1200" dirty="0" smtClean="0"/>
              <a:t>14        28131 </a:t>
            </a:r>
          </a:p>
          <a:p>
            <a:r>
              <a:rPr lang="en-US" sz="1200" dirty="0" smtClean="0"/>
              <a:t>30        16080 </a:t>
            </a:r>
          </a:p>
          <a:p>
            <a:r>
              <a:rPr lang="en-US" sz="1200" dirty="0" smtClean="0"/>
              <a:t>29        16030 </a:t>
            </a:r>
          </a:p>
          <a:p>
            <a:r>
              <a:rPr lang="en-US" sz="1200" dirty="0" smtClean="0"/>
              <a:t>31         12037 </a:t>
            </a:r>
          </a:p>
          <a:p>
            <a:r>
              <a:rPr lang="en-US" sz="1200" dirty="0" smtClean="0"/>
              <a:t>Name: DAY, </a:t>
            </a:r>
            <a:r>
              <a:rPr lang="en-US" sz="1200" dirty="0" err="1" smtClean="0"/>
              <a:t>dtype</a:t>
            </a:r>
            <a:r>
              <a:rPr lang="en-US" sz="1200" dirty="0" smtClean="0"/>
              <a:t>: int64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357188"/>
          <a:ext cx="8186738" cy="597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3369"/>
                <a:gridCol w="4093369"/>
              </a:tblGrid>
              <a:tr h="723307">
                <a:tc>
                  <a:txBody>
                    <a:bodyPr/>
                    <a:lstStyle/>
                    <a:p>
                      <a:r>
                        <a:rPr lang="en-IN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723307">
                <a:tc>
                  <a:txBody>
                    <a:bodyPr/>
                    <a:lstStyle/>
                    <a:p>
                      <a:r>
                        <a:rPr lang="en-IN" dirty="0" smtClean="0"/>
                        <a:t>Cancelled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Represents the number of cancelled flights(Numeric)</a:t>
                      </a:r>
                      <a:endParaRPr lang="en-US" dirty="0"/>
                    </a:p>
                  </a:txBody>
                  <a:tcPr/>
                </a:tc>
              </a:tr>
              <a:tr h="723307">
                <a:tc>
                  <a:txBody>
                    <a:bodyPr/>
                    <a:lstStyle/>
                    <a:p>
                      <a:r>
                        <a:rPr lang="en-IN" dirty="0" smtClean="0"/>
                        <a:t>Cancellation Reason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Corresponds the reason by which the flight has cancelled(Categorical)</a:t>
                      </a:r>
                      <a:endParaRPr lang="en-US" dirty="0"/>
                    </a:p>
                  </a:txBody>
                  <a:tcPr/>
                </a:tc>
              </a:tr>
              <a:tr h="723307">
                <a:tc>
                  <a:txBody>
                    <a:bodyPr/>
                    <a:lstStyle/>
                    <a:p>
                      <a:r>
                        <a:rPr lang="en-IN" dirty="0" smtClean="0"/>
                        <a:t>Air system delay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Represents the air system</a:t>
                      </a:r>
                      <a:r>
                        <a:rPr lang="en-IN" baseline="0" dirty="0" smtClean="0"/>
                        <a:t> delay(Numeric)</a:t>
                      </a:r>
                      <a:endParaRPr lang="en-US" dirty="0"/>
                    </a:p>
                  </a:txBody>
                  <a:tcPr/>
                </a:tc>
              </a:tr>
              <a:tr h="723307">
                <a:tc>
                  <a:txBody>
                    <a:bodyPr/>
                    <a:lstStyle/>
                    <a:p>
                      <a:r>
                        <a:rPr lang="en-IN" dirty="0" smtClean="0"/>
                        <a:t>Security Delay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Delay corresponds to</a:t>
                      </a:r>
                      <a:r>
                        <a:rPr lang="en-IN" baseline="0" dirty="0" smtClean="0"/>
                        <a:t> delay because of security breach(Numeric)</a:t>
                      </a:r>
                      <a:endParaRPr lang="en-US" dirty="0"/>
                    </a:p>
                  </a:txBody>
                  <a:tcPr/>
                </a:tc>
              </a:tr>
              <a:tr h="723307">
                <a:tc>
                  <a:txBody>
                    <a:bodyPr/>
                    <a:lstStyle/>
                    <a:p>
                      <a:r>
                        <a:rPr lang="en-IN" dirty="0" smtClean="0"/>
                        <a:t>Airline</a:t>
                      </a:r>
                      <a:r>
                        <a:rPr lang="en-IN" baseline="0" dirty="0" smtClean="0"/>
                        <a:t> delay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Corresponds</a:t>
                      </a:r>
                      <a:r>
                        <a:rPr lang="en-IN" baseline="0" dirty="0" smtClean="0"/>
                        <a:t> to the delay with respect to particular airline(Numeric)</a:t>
                      </a:r>
                      <a:endParaRPr lang="en-US" dirty="0"/>
                    </a:p>
                  </a:txBody>
                  <a:tcPr/>
                </a:tc>
              </a:tr>
              <a:tr h="723307">
                <a:tc>
                  <a:txBody>
                    <a:bodyPr/>
                    <a:lstStyle/>
                    <a:p>
                      <a:r>
                        <a:rPr lang="en-IN" dirty="0" smtClean="0"/>
                        <a:t>Late Aircraft delay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Delay occurred due to late in the aircraft(Numeric)</a:t>
                      </a:r>
                      <a:endParaRPr lang="en-US" dirty="0"/>
                    </a:p>
                  </a:txBody>
                  <a:tcPr/>
                </a:tc>
              </a:tr>
              <a:tr h="723307">
                <a:tc>
                  <a:txBody>
                    <a:bodyPr/>
                    <a:lstStyle/>
                    <a:p>
                      <a:r>
                        <a:rPr lang="en-IN" dirty="0" smtClean="0"/>
                        <a:t>Weather Delay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Represents the delay because</a:t>
                      </a:r>
                      <a:r>
                        <a:rPr lang="en-IN" baseline="0" dirty="0" smtClean="0"/>
                        <a:t> of weather(Numeric)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14290"/>
            <a:ext cx="8186766" cy="6259662"/>
          </a:xfrm>
        </p:spPr>
        <p:txBody>
          <a:bodyPr>
            <a:normAutofit/>
          </a:bodyPr>
          <a:lstStyle/>
          <a:p>
            <a:r>
              <a:rPr lang="en-US" sz="1200" dirty="0" err="1" smtClean="0"/>
              <a:t>pd.value_counts</a:t>
            </a:r>
            <a:r>
              <a:rPr lang="en-US" sz="1200" dirty="0" smtClean="0"/>
              <a:t>(flights['DAY_OF_WEEK'])</a:t>
            </a:r>
          </a:p>
          <a:p>
            <a:r>
              <a:rPr lang="en-US" sz="1200" dirty="0" smtClean="0"/>
              <a:t>5              163070 </a:t>
            </a:r>
          </a:p>
          <a:p>
            <a:r>
              <a:rPr lang="en-US" sz="1200" dirty="0" smtClean="0"/>
              <a:t>1              162041 </a:t>
            </a:r>
          </a:p>
          <a:p>
            <a:r>
              <a:rPr lang="en-US" sz="1200" dirty="0" smtClean="0"/>
              <a:t>4              159800 </a:t>
            </a:r>
          </a:p>
          <a:p>
            <a:r>
              <a:rPr lang="en-US" sz="1200" dirty="0" smtClean="0"/>
              <a:t>7              148678 </a:t>
            </a:r>
          </a:p>
          <a:p>
            <a:r>
              <a:rPr lang="en-US" sz="1200" dirty="0" smtClean="0"/>
              <a:t>2              144193 </a:t>
            </a:r>
          </a:p>
          <a:p>
            <a:r>
              <a:rPr lang="en-US" sz="1200" dirty="0" smtClean="0"/>
              <a:t>3              141753 </a:t>
            </a:r>
          </a:p>
          <a:p>
            <a:r>
              <a:rPr lang="en-US" sz="1200" dirty="0" smtClean="0"/>
              <a:t>6              129040 </a:t>
            </a:r>
          </a:p>
          <a:p>
            <a:r>
              <a:rPr lang="en-US" sz="1200" dirty="0" smtClean="0"/>
              <a:t>Name: DAY_OF_WEEK, </a:t>
            </a:r>
            <a:r>
              <a:rPr lang="en-US" sz="1200" dirty="0" err="1" smtClean="0"/>
              <a:t>dtype</a:t>
            </a:r>
            <a:r>
              <a:rPr lang="en-US" sz="1200" dirty="0" smtClean="0"/>
              <a:t>: int64</a:t>
            </a:r>
          </a:p>
          <a:p>
            <a:r>
              <a:rPr lang="en-US" sz="1200" dirty="0" err="1" smtClean="0"/>
              <a:t>pd.value_counts</a:t>
            </a:r>
            <a:r>
              <a:rPr lang="en-US" sz="1200" dirty="0" smtClean="0"/>
              <a:t>(flights['AIRLINE'])</a:t>
            </a:r>
          </a:p>
          <a:p>
            <a:r>
              <a:rPr lang="en-US" sz="1200" dirty="0" smtClean="0"/>
              <a:t>WN          221586 </a:t>
            </a:r>
          </a:p>
          <a:p>
            <a:r>
              <a:rPr lang="en-US" sz="1200" dirty="0" smtClean="0"/>
              <a:t>DL           147486 </a:t>
            </a:r>
          </a:p>
          <a:p>
            <a:r>
              <a:rPr lang="en-US" sz="1200" dirty="0" smtClean="0"/>
              <a:t>EV           111206 </a:t>
            </a:r>
          </a:p>
          <a:p>
            <a:r>
              <a:rPr lang="en-US" sz="1200" dirty="0" smtClean="0"/>
              <a:t>OO          107099 </a:t>
            </a:r>
          </a:p>
          <a:p>
            <a:r>
              <a:rPr lang="en-US" sz="1200" dirty="0" smtClean="0"/>
              <a:t>AA           97549 </a:t>
            </a:r>
          </a:p>
          <a:p>
            <a:r>
              <a:rPr lang="en-US" sz="1200" dirty="0" smtClean="0"/>
              <a:t>UA           87606 </a:t>
            </a:r>
          </a:p>
          <a:p>
            <a:r>
              <a:rPr lang="en-US" sz="1200" dirty="0" smtClean="0"/>
              <a:t>US           73942 </a:t>
            </a:r>
          </a:p>
          <a:p>
            <a:r>
              <a:rPr lang="en-US" sz="1200" dirty="0" smtClean="0"/>
              <a:t>MQ          65513 </a:t>
            </a:r>
          </a:p>
          <a:p>
            <a:r>
              <a:rPr lang="en-US" sz="1200" dirty="0" smtClean="0"/>
              <a:t>B6           48157 </a:t>
            </a:r>
          </a:p>
          <a:p>
            <a:r>
              <a:rPr lang="en-US" sz="1200" dirty="0" smtClean="0"/>
              <a:t>AS           29614 </a:t>
            </a:r>
          </a:p>
          <a:p>
            <a:r>
              <a:rPr lang="en-US" sz="1200" dirty="0" smtClean="0"/>
              <a:t>NK          19612 </a:t>
            </a:r>
          </a:p>
          <a:p>
            <a:r>
              <a:rPr lang="en-US" sz="1200" dirty="0" smtClean="0"/>
              <a:t>F9            14669 </a:t>
            </a:r>
          </a:p>
          <a:p>
            <a:r>
              <a:rPr lang="en-US" sz="1200" dirty="0" smtClean="0"/>
              <a:t>HA           14133 </a:t>
            </a:r>
          </a:p>
          <a:p>
            <a:r>
              <a:rPr lang="en-US" sz="1200" dirty="0" smtClean="0"/>
              <a:t>VX 10403 Name: AIRLINE, </a:t>
            </a:r>
            <a:r>
              <a:rPr lang="en-US" sz="1200" dirty="0" err="1" smtClean="0"/>
              <a:t>dtype</a:t>
            </a:r>
            <a:r>
              <a:rPr lang="en-US" sz="1200" dirty="0" smtClean="0"/>
              <a:t>: int64</a:t>
            </a:r>
            <a:endParaRPr lang="en-US" sz="12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14290"/>
            <a:ext cx="8258204" cy="6259662"/>
          </a:xfrm>
        </p:spPr>
        <p:txBody>
          <a:bodyPr>
            <a:normAutofit lnSpcReduction="10000"/>
          </a:bodyPr>
          <a:lstStyle/>
          <a:p>
            <a:r>
              <a:rPr lang="en-US" sz="1200" dirty="0" err="1" smtClean="0"/>
              <a:t>pd.value_counts</a:t>
            </a:r>
            <a:r>
              <a:rPr lang="en-US" sz="1200" dirty="0" smtClean="0"/>
              <a:t>(flights['FLIGHT_NUMBER'])</a:t>
            </a:r>
          </a:p>
          <a:p>
            <a:r>
              <a:rPr lang="en-US" sz="1200" dirty="0" smtClean="0"/>
              <a:t>469         853 </a:t>
            </a:r>
          </a:p>
          <a:p>
            <a:r>
              <a:rPr lang="en-US" sz="1200" dirty="0" smtClean="0"/>
              <a:t>345         803 </a:t>
            </a:r>
          </a:p>
          <a:p>
            <a:r>
              <a:rPr lang="en-US" sz="1200" dirty="0" smtClean="0"/>
              <a:t>61           749 </a:t>
            </a:r>
          </a:p>
          <a:p>
            <a:r>
              <a:rPr lang="en-US" sz="1200" dirty="0" smtClean="0"/>
              <a:t>711         737 </a:t>
            </a:r>
          </a:p>
          <a:p>
            <a:r>
              <a:rPr lang="en-US" sz="1200" dirty="0" smtClean="0"/>
              <a:t>745         734 </a:t>
            </a:r>
          </a:p>
          <a:p>
            <a:r>
              <a:rPr lang="en-US" sz="1200" dirty="0" smtClean="0"/>
              <a:t>... </a:t>
            </a:r>
          </a:p>
          <a:p>
            <a:r>
              <a:rPr lang="en-US" sz="1200" dirty="0" smtClean="0"/>
              <a:t>9320        1 </a:t>
            </a:r>
          </a:p>
          <a:p>
            <a:r>
              <a:rPr lang="en-US" sz="1200" dirty="0" smtClean="0"/>
              <a:t>6094        1 </a:t>
            </a:r>
          </a:p>
          <a:p>
            <a:r>
              <a:rPr lang="en-US" sz="1200" dirty="0" smtClean="0"/>
              <a:t>6576        1 </a:t>
            </a:r>
          </a:p>
          <a:p>
            <a:r>
              <a:rPr lang="en-US" sz="1200" dirty="0" smtClean="0"/>
              <a:t>5890        1 </a:t>
            </a:r>
          </a:p>
          <a:p>
            <a:r>
              <a:rPr lang="en-US" sz="1200" dirty="0" smtClean="0"/>
              <a:t>4005        1 </a:t>
            </a:r>
          </a:p>
          <a:p>
            <a:r>
              <a:rPr lang="en-US" sz="1200" dirty="0" smtClean="0"/>
              <a:t>Name: FLIGHT_NUMBER, Length: 6522, </a:t>
            </a:r>
            <a:r>
              <a:rPr lang="en-US" sz="1200" dirty="0" err="1" smtClean="0"/>
              <a:t>dtype</a:t>
            </a:r>
            <a:r>
              <a:rPr lang="en-US" sz="1200" dirty="0" smtClean="0"/>
              <a:t>: int64</a:t>
            </a:r>
          </a:p>
          <a:p>
            <a:r>
              <a:rPr lang="en-US" sz="1200" dirty="0" err="1" smtClean="0"/>
              <a:t>pd.value_counts</a:t>
            </a:r>
            <a:r>
              <a:rPr lang="en-US" sz="1200" dirty="0" smtClean="0"/>
              <a:t>(flights['TAIL_NUMBER'])</a:t>
            </a:r>
          </a:p>
          <a:p>
            <a:r>
              <a:rPr lang="en-US" sz="1100" dirty="0" smtClean="0"/>
              <a:t>N477HA        809 </a:t>
            </a:r>
          </a:p>
          <a:p>
            <a:r>
              <a:rPr lang="en-US" sz="1100" dirty="0" smtClean="0"/>
              <a:t>N488HA        799 </a:t>
            </a:r>
          </a:p>
          <a:p>
            <a:r>
              <a:rPr lang="en-US" sz="1100" dirty="0" smtClean="0"/>
              <a:t>N476HA        773 </a:t>
            </a:r>
          </a:p>
          <a:p>
            <a:r>
              <a:rPr lang="en-US" sz="1100" dirty="0" smtClean="0"/>
              <a:t>N485HA        767 </a:t>
            </a:r>
          </a:p>
          <a:p>
            <a:r>
              <a:rPr lang="en-US" sz="1100" dirty="0" smtClean="0"/>
              <a:t>N486HA        741</a:t>
            </a:r>
          </a:p>
          <a:p>
            <a:r>
              <a:rPr lang="en-US" sz="1100" dirty="0" smtClean="0"/>
              <a:t>... </a:t>
            </a:r>
          </a:p>
          <a:p>
            <a:r>
              <a:rPr lang="en-US" sz="1100" dirty="0" smtClean="0"/>
              <a:t>N19951          1 </a:t>
            </a:r>
          </a:p>
          <a:p>
            <a:r>
              <a:rPr lang="en-US" sz="1100" dirty="0" smtClean="0"/>
              <a:t>N7LHAA       1 </a:t>
            </a:r>
          </a:p>
          <a:p>
            <a:r>
              <a:rPr lang="en-US" sz="1100" dirty="0" smtClean="0"/>
              <a:t>N673US        1</a:t>
            </a:r>
          </a:p>
          <a:p>
            <a:r>
              <a:rPr lang="en-US" sz="1100" dirty="0" smtClean="0"/>
              <a:t> N1200K        1 </a:t>
            </a:r>
          </a:p>
          <a:p>
            <a:r>
              <a:rPr lang="en-US" sz="1100" dirty="0" smtClean="0"/>
              <a:t>N27015         1 </a:t>
            </a:r>
          </a:p>
          <a:p>
            <a:r>
              <a:rPr lang="en-US" sz="1100" dirty="0" smtClean="0"/>
              <a:t>Name: TAIL_NUMBER, Length: 4522, </a:t>
            </a:r>
            <a:r>
              <a:rPr lang="en-US" sz="1100" dirty="0" err="1" smtClean="0"/>
              <a:t>dtype</a:t>
            </a:r>
            <a:r>
              <a:rPr lang="en-US" sz="1100" dirty="0" smtClean="0"/>
              <a:t>: int64</a:t>
            </a:r>
            <a:endParaRPr lang="en-US" sz="11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2852"/>
            <a:ext cx="8186766" cy="6331100"/>
          </a:xfrm>
        </p:spPr>
        <p:txBody>
          <a:bodyPr>
            <a:normAutofit lnSpcReduction="10000"/>
          </a:bodyPr>
          <a:lstStyle/>
          <a:p>
            <a:r>
              <a:rPr lang="en-US" sz="1100" dirty="0" err="1" smtClean="0"/>
              <a:t>pd.value_counts</a:t>
            </a:r>
            <a:r>
              <a:rPr lang="en-US" sz="1100" dirty="0" smtClean="0"/>
              <a:t>(flights['ORIGIN_AIRPORT'])</a:t>
            </a:r>
          </a:p>
          <a:p>
            <a:r>
              <a:rPr lang="en-US" sz="1100" dirty="0" smtClean="0"/>
              <a:t>ATL          66599 </a:t>
            </a:r>
          </a:p>
          <a:p>
            <a:r>
              <a:rPr lang="en-US" sz="1100" dirty="0" smtClean="0"/>
              <a:t>ORD         52961 </a:t>
            </a:r>
          </a:p>
          <a:p>
            <a:r>
              <a:rPr lang="en-US" sz="1100" dirty="0" smtClean="0"/>
              <a:t>DFW        50933 </a:t>
            </a:r>
          </a:p>
          <a:p>
            <a:r>
              <a:rPr lang="en-US" sz="1100" dirty="0" smtClean="0"/>
              <a:t>LAX          38473 </a:t>
            </a:r>
          </a:p>
          <a:p>
            <a:r>
              <a:rPr lang="en-US" sz="1100" dirty="0" smtClean="0"/>
              <a:t>DEN         38254 </a:t>
            </a:r>
          </a:p>
          <a:p>
            <a:r>
              <a:rPr lang="en-US" sz="1100" dirty="0" smtClean="0"/>
              <a:t>... </a:t>
            </a:r>
          </a:p>
          <a:p>
            <a:r>
              <a:rPr lang="en-US" sz="1100" dirty="0" smtClean="0"/>
              <a:t>UST           33 </a:t>
            </a:r>
          </a:p>
          <a:p>
            <a:r>
              <a:rPr lang="en-US" sz="1100" dirty="0" smtClean="0"/>
              <a:t>BGR           22 </a:t>
            </a:r>
          </a:p>
          <a:p>
            <a:r>
              <a:rPr lang="en-US" sz="1100" dirty="0" smtClean="0"/>
              <a:t>PPG           21 </a:t>
            </a:r>
          </a:p>
          <a:p>
            <a:r>
              <a:rPr lang="en-US" sz="1100" dirty="0" smtClean="0"/>
              <a:t>ADK           20 </a:t>
            </a:r>
          </a:p>
          <a:p>
            <a:r>
              <a:rPr lang="en-US" sz="1100" dirty="0" smtClean="0"/>
              <a:t>ITH            6 </a:t>
            </a:r>
          </a:p>
          <a:p>
            <a:r>
              <a:rPr lang="en-US" sz="1100" dirty="0" smtClean="0"/>
              <a:t>Name: ORIGIN_AIRPORT, Length: 315, </a:t>
            </a:r>
            <a:r>
              <a:rPr lang="en-US" sz="1100" dirty="0" err="1" smtClean="0"/>
              <a:t>dtype</a:t>
            </a:r>
            <a:r>
              <a:rPr lang="en-US" sz="1100" dirty="0" smtClean="0"/>
              <a:t>: int64</a:t>
            </a:r>
          </a:p>
          <a:p>
            <a:r>
              <a:rPr lang="en-US" sz="1100" dirty="0" err="1" smtClean="0"/>
              <a:t>pd.value_counts</a:t>
            </a:r>
            <a:r>
              <a:rPr lang="en-US" sz="1100" dirty="0" smtClean="0"/>
              <a:t>(flights['DESTINATION_AIRPORT'])</a:t>
            </a:r>
          </a:p>
          <a:p>
            <a:r>
              <a:rPr lang="en-US" sz="1100" dirty="0" smtClean="0"/>
              <a:t>ATL          66741 </a:t>
            </a:r>
          </a:p>
          <a:p>
            <a:r>
              <a:rPr lang="en-US" sz="1100" dirty="0" smtClean="0"/>
              <a:t>ORD          53060</a:t>
            </a:r>
          </a:p>
          <a:p>
            <a:r>
              <a:rPr lang="en-US" sz="1100" dirty="0" smtClean="0"/>
              <a:t> DFW        51037 </a:t>
            </a:r>
          </a:p>
          <a:p>
            <a:r>
              <a:rPr lang="en-US" sz="1100" dirty="0" smtClean="0"/>
              <a:t>LAX          38463 </a:t>
            </a:r>
          </a:p>
          <a:p>
            <a:r>
              <a:rPr lang="en-US" sz="1100" dirty="0" smtClean="0"/>
              <a:t>DEN          38300</a:t>
            </a:r>
          </a:p>
          <a:p>
            <a:r>
              <a:rPr lang="en-US" sz="1100" dirty="0" smtClean="0"/>
              <a:t> ... </a:t>
            </a:r>
          </a:p>
          <a:p>
            <a:r>
              <a:rPr lang="en-US" sz="1100" dirty="0" smtClean="0"/>
              <a:t>UST             33 </a:t>
            </a:r>
          </a:p>
          <a:p>
            <a:r>
              <a:rPr lang="en-US" sz="1100" dirty="0" smtClean="0"/>
              <a:t>BGR             22 </a:t>
            </a:r>
          </a:p>
          <a:p>
            <a:r>
              <a:rPr lang="en-US" sz="1100" dirty="0" smtClean="0"/>
              <a:t>PPG             21 </a:t>
            </a:r>
          </a:p>
          <a:p>
            <a:r>
              <a:rPr lang="en-US" sz="1100" dirty="0" smtClean="0"/>
              <a:t>ADK             20</a:t>
            </a:r>
          </a:p>
          <a:p>
            <a:r>
              <a:rPr lang="en-US" sz="1100" dirty="0" smtClean="0"/>
              <a:t> ITH              6 </a:t>
            </a:r>
          </a:p>
          <a:p>
            <a:r>
              <a:rPr lang="en-US" sz="1100" dirty="0" smtClean="0"/>
              <a:t>Name: DESTINATION_AIRPORT, Length: 315, </a:t>
            </a:r>
            <a:r>
              <a:rPr lang="en-US" sz="1100" dirty="0" err="1" smtClean="0"/>
              <a:t>dtype</a:t>
            </a:r>
            <a:r>
              <a:rPr lang="en-US" sz="1100" dirty="0" smtClean="0"/>
              <a:t>: int64</a:t>
            </a:r>
            <a:endParaRPr lang="en-US" sz="11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Connecting to Tableau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85794"/>
            <a:ext cx="8186766" cy="5688158"/>
          </a:xfrm>
        </p:spPr>
        <p:txBody>
          <a:bodyPr/>
          <a:lstStyle/>
          <a:p>
            <a:pPr fontAlgn="base"/>
            <a:r>
              <a:rPr lang="en-US" dirty="0" smtClean="0"/>
              <a:t>Start Tableau and under Connect, select </a:t>
            </a:r>
            <a:r>
              <a:rPr lang="en-US" dirty="0" err="1" smtClean="0"/>
              <a:t>MySQL</a:t>
            </a:r>
            <a:r>
              <a:rPr lang="en-US" dirty="0" smtClean="0"/>
              <a:t>. From the complete list of data connections</a:t>
            </a:r>
          </a:p>
          <a:p>
            <a:pPr fontAlgn="base"/>
            <a:endParaRPr lang="en-IN" dirty="0" smtClean="0"/>
          </a:p>
          <a:p>
            <a:pPr fontAlgn="base"/>
            <a:endParaRPr lang="en-IN" dirty="0" smtClean="0"/>
          </a:p>
          <a:p>
            <a:pPr fontAlgn="base"/>
            <a:endParaRPr lang="en-IN" dirty="0" smtClean="0"/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 Once the Server name and the Port number is provided, click on Sign in and the data from </a:t>
            </a:r>
            <a:r>
              <a:rPr lang="en-US" dirty="0" err="1" smtClean="0"/>
              <a:t>MySQL</a:t>
            </a:r>
            <a:r>
              <a:rPr lang="en-US" dirty="0" smtClean="0"/>
              <a:t> will be loaded in Tableau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Connecting to tableau</a:t>
            </a:r>
            <a:endParaRPr lang="en-US" dirty="0"/>
          </a:p>
        </p:txBody>
      </p:sp>
      <p:pic>
        <p:nvPicPr>
          <p:cNvPr id="1026" name="Picture 2" descr="C:\Users\ANDREWS HIMA KIRAN\Desktop\Cap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857232"/>
            <a:ext cx="7715304" cy="5429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3143248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n-IN" sz="4800" dirty="0" smtClean="0">
                <a:solidFill>
                  <a:srgbClr val="FF0000"/>
                </a:solidFill>
              </a:rPr>
              <a:t>VISUALISATIONS </a:t>
            </a:r>
            <a:br>
              <a:rPr lang="en-IN" sz="4800" dirty="0" smtClean="0">
                <a:solidFill>
                  <a:srgbClr val="FF0000"/>
                </a:solidFill>
              </a:rPr>
            </a:br>
            <a:r>
              <a:rPr lang="en-IN" sz="4800" dirty="0" smtClean="0">
                <a:solidFill>
                  <a:srgbClr val="FF0000"/>
                </a:solidFill>
              </a:rPr>
              <a:t>IN </a:t>
            </a:r>
            <a:br>
              <a:rPr lang="en-IN" sz="4800" dirty="0" smtClean="0">
                <a:solidFill>
                  <a:srgbClr val="FF0000"/>
                </a:solidFill>
              </a:rPr>
            </a:br>
            <a:r>
              <a:rPr lang="en-IN" sz="4800" dirty="0" smtClean="0">
                <a:solidFill>
                  <a:srgbClr val="FF0000"/>
                </a:solidFill>
              </a:rPr>
              <a:t>TABLEAU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682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Total number of flights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785794"/>
            <a:ext cx="8186766" cy="534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296842"/>
          </a:xfrm>
        </p:spPr>
        <p:txBody>
          <a:bodyPr>
            <a:normAutofit fontScale="90000"/>
          </a:bodyPr>
          <a:lstStyle/>
          <a:p>
            <a:r>
              <a:rPr lang="en-IN" sz="1800" dirty="0" smtClean="0"/>
              <a:t>Total number of cancelled flights with respect to airlines</a:t>
            </a:r>
            <a:endParaRPr lang="en-US" sz="1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1" y="571500"/>
            <a:ext cx="8429684" cy="590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68280"/>
          </a:xfrm>
        </p:spPr>
        <p:txBody>
          <a:bodyPr>
            <a:normAutofit fontScale="90000"/>
          </a:bodyPr>
          <a:lstStyle/>
          <a:p>
            <a:r>
              <a:rPr lang="en-IN" sz="2000" dirty="0" smtClean="0"/>
              <a:t>Number of diverted flights with respect to airlines</a:t>
            </a:r>
            <a:endParaRPr lang="en-US" sz="2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785794"/>
            <a:ext cx="8329613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Number of flights per month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313" y="785794"/>
            <a:ext cx="8643937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Number of Columns and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data set consists of :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Rows – 10,48,576</a:t>
            </a:r>
          </a:p>
          <a:p>
            <a:r>
              <a:rPr lang="en-IN" dirty="0" smtClean="0"/>
              <a:t>Columns – 31 ( A to AE )</a:t>
            </a:r>
          </a:p>
          <a:p>
            <a:endParaRPr lang="en-IN" u="sng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397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1</a:t>
            </a:r>
            <a:r>
              <a:rPr lang="en-IN" baseline="30000" dirty="0" smtClean="0"/>
              <a:t>st</a:t>
            </a:r>
            <a:r>
              <a:rPr lang="en-IN" dirty="0" smtClean="0"/>
              <a:t> month flights count day wise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313" y="785794"/>
            <a:ext cx="8643967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2</a:t>
            </a:r>
            <a:r>
              <a:rPr lang="en-IN" baseline="30000" dirty="0" smtClean="0"/>
              <a:t>nd</a:t>
            </a:r>
            <a:r>
              <a:rPr lang="en-IN" dirty="0" smtClean="0"/>
              <a:t> month flights count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313" y="857232"/>
            <a:ext cx="8786843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397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3</a:t>
            </a:r>
            <a:r>
              <a:rPr lang="en-IN" baseline="30000" dirty="0" smtClean="0"/>
              <a:t>rd</a:t>
            </a:r>
            <a:r>
              <a:rPr lang="en-IN" dirty="0" smtClean="0"/>
              <a:t> month flights count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313" y="785795"/>
            <a:ext cx="8715375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68280"/>
          </a:xfrm>
        </p:spPr>
        <p:txBody>
          <a:bodyPr>
            <a:normAutofit/>
          </a:bodyPr>
          <a:lstStyle/>
          <a:p>
            <a:r>
              <a:rPr lang="en-IN" sz="1800" dirty="0" smtClean="0"/>
              <a:t>Number of flights with respect to particular month and day</a:t>
            </a:r>
            <a:endParaRPr lang="en-US" sz="18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313" y="642918"/>
            <a:ext cx="8501062" cy="600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68280"/>
          </a:xfrm>
        </p:spPr>
        <p:txBody>
          <a:bodyPr>
            <a:normAutofit fontScale="90000"/>
          </a:bodyPr>
          <a:lstStyle/>
          <a:p>
            <a:r>
              <a:rPr lang="en-IN" sz="2000" dirty="0" smtClean="0"/>
              <a:t>Top 10 routes(Routes with highest number of flights)</a:t>
            </a:r>
            <a:endParaRPr lang="en-US" sz="2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9" y="928688"/>
            <a:ext cx="8072494" cy="554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397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Overall delays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642918"/>
            <a:ext cx="8329613" cy="600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296842"/>
          </a:xfrm>
        </p:spPr>
        <p:txBody>
          <a:bodyPr>
            <a:normAutofit fontScale="90000"/>
          </a:bodyPr>
          <a:lstStyle/>
          <a:p>
            <a:r>
              <a:rPr lang="en-IN" sz="2000" dirty="0" smtClean="0"/>
              <a:t>Average(Percentage) delays with respect to airlines</a:t>
            </a:r>
            <a:endParaRPr lang="en-US" sz="20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928670"/>
            <a:ext cx="8786843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39718"/>
          </a:xfrm>
        </p:spPr>
        <p:txBody>
          <a:bodyPr>
            <a:normAutofit fontScale="90000"/>
          </a:bodyPr>
          <a:lstStyle/>
          <a:p>
            <a:r>
              <a:rPr lang="en-IN" sz="2400" dirty="0" smtClean="0"/>
              <a:t>Delay time with respect to flight numbers(Top 20)</a:t>
            </a:r>
            <a:endParaRPr lang="en-US" sz="2400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924341"/>
            <a:ext cx="7429552" cy="5410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68280"/>
          </a:xfrm>
        </p:spPr>
        <p:txBody>
          <a:bodyPr>
            <a:normAutofit fontScale="90000"/>
          </a:bodyPr>
          <a:lstStyle/>
          <a:p>
            <a:r>
              <a:rPr lang="en-IN" sz="2000" dirty="0" smtClean="0"/>
              <a:t>Delay by month with respect to various attributes</a:t>
            </a:r>
            <a:endParaRPr lang="en-US" sz="20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714356"/>
            <a:ext cx="8258175" cy="564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397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Delays based on weekdays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785794"/>
            <a:ext cx="8329613" cy="578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682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Loading the dataset into </a:t>
            </a:r>
            <a:r>
              <a:rPr lang="en-IN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42918"/>
            <a:ext cx="8258204" cy="5831034"/>
          </a:xfrm>
        </p:spPr>
        <p:txBody>
          <a:bodyPr>
            <a:normAutofit/>
          </a:bodyPr>
          <a:lstStyle/>
          <a:p>
            <a:r>
              <a:rPr lang="en-IN" sz="1600" dirty="0" err="1" smtClean="0"/>
              <a:t>Inorder</a:t>
            </a:r>
            <a:r>
              <a:rPr lang="en-IN" sz="1600" dirty="0" smtClean="0"/>
              <a:t> to load the data which is excel data into </a:t>
            </a:r>
            <a:r>
              <a:rPr lang="en-IN" sz="1600" dirty="0" err="1" smtClean="0"/>
              <a:t>Mysql</a:t>
            </a:r>
            <a:r>
              <a:rPr lang="en-IN" sz="1600" dirty="0" smtClean="0"/>
              <a:t> first we need to convert the same into CSV format.</a:t>
            </a:r>
          </a:p>
          <a:p>
            <a:r>
              <a:rPr lang="en-IN" sz="1600" dirty="0" smtClean="0"/>
              <a:t>The CSV format (file) has to be uploaded into </a:t>
            </a:r>
            <a:r>
              <a:rPr lang="en-IN" sz="1600" dirty="0" err="1" smtClean="0"/>
              <a:t>MySql</a:t>
            </a:r>
            <a:r>
              <a:rPr lang="en-IN" sz="1600" dirty="0" smtClean="0"/>
              <a:t> by writing the CREATE TABLE command which is as follows:</a:t>
            </a:r>
          </a:p>
          <a:p>
            <a:r>
              <a:rPr lang="en-US" sz="1600" dirty="0" smtClean="0"/>
              <a:t>Create table </a:t>
            </a:r>
            <a:r>
              <a:rPr lang="en-US" sz="1600" dirty="0" err="1" smtClean="0"/>
              <a:t>FlightsDelay</a:t>
            </a:r>
            <a:r>
              <a:rPr lang="en-US" sz="1600" dirty="0" smtClean="0"/>
              <a:t>(YEAR	</a:t>
            </a:r>
            <a:r>
              <a:rPr lang="en-US" sz="1600" dirty="0" err="1" smtClean="0"/>
              <a:t>int,MONTH</a:t>
            </a: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, DAY </a:t>
            </a:r>
            <a:r>
              <a:rPr lang="en-US" sz="1600" dirty="0" err="1" smtClean="0"/>
              <a:t>int</a:t>
            </a:r>
            <a:r>
              <a:rPr lang="en-US" sz="1600" dirty="0" smtClean="0"/>
              <a:t>,</a:t>
            </a:r>
          </a:p>
          <a:p>
            <a:pPr>
              <a:buNone/>
            </a:pPr>
            <a:r>
              <a:rPr lang="en-US" sz="1600" dirty="0" smtClean="0"/>
              <a:t>      	DAY_OF_WEEK </a:t>
            </a:r>
            <a:r>
              <a:rPr lang="en-US" sz="1600" dirty="0" err="1" smtClean="0"/>
              <a:t>int,AIRLINE</a:t>
            </a:r>
            <a:r>
              <a:rPr lang="en-US" sz="1600" dirty="0" smtClean="0"/>
              <a:t> char(10),FLIGHT_NUMBER </a:t>
            </a:r>
            <a:r>
              <a:rPr lang="en-US" sz="1600" dirty="0" err="1" smtClean="0"/>
              <a:t>int</a:t>
            </a:r>
            <a:r>
              <a:rPr lang="en-US" sz="1600" dirty="0" smtClean="0"/>
              <a:t>,	TAIL_NUMBER </a:t>
            </a:r>
            <a:r>
              <a:rPr lang="en-US" sz="1600" dirty="0" err="1" smtClean="0"/>
              <a:t>varchar</a:t>
            </a:r>
            <a:r>
              <a:rPr lang="en-US" sz="1600" dirty="0" smtClean="0"/>
              <a:t>(10),ORIGIN_AIRPORT char(10),</a:t>
            </a:r>
          </a:p>
          <a:p>
            <a:pPr>
              <a:buNone/>
            </a:pPr>
            <a:r>
              <a:rPr lang="en-US" sz="1600" dirty="0" smtClean="0"/>
              <a:t>               DESTINATION_AIRPORT char(10),</a:t>
            </a:r>
          </a:p>
          <a:p>
            <a:pPr>
              <a:buNone/>
            </a:pPr>
            <a:r>
              <a:rPr lang="en-US" sz="1600" dirty="0" smtClean="0"/>
              <a:t>               SCHEDULED_DEPARTURE </a:t>
            </a:r>
            <a:r>
              <a:rPr lang="en-US" sz="1600" dirty="0" err="1" smtClean="0"/>
              <a:t>int,DEPARTURE_TIME</a:t>
            </a:r>
            <a:r>
              <a:rPr lang="en-US" sz="1600" dirty="0" smtClean="0"/>
              <a:t> </a:t>
            </a:r>
            <a:r>
              <a:rPr lang="en-US" sz="1600" dirty="0" err="1" smtClean="0"/>
              <a:t>int,DEPARTURE_DELAY</a:t>
            </a:r>
            <a:r>
              <a:rPr lang="en-US" sz="1600" dirty="0" smtClean="0"/>
              <a:t> </a:t>
            </a:r>
            <a:r>
              <a:rPr lang="en-US" sz="1600" dirty="0" err="1" smtClean="0"/>
              <a:t>int,TAXI_OUT</a:t>
            </a:r>
            <a:r>
              <a:rPr lang="en-US" sz="1600" dirty="0" smtClean="0"/>
              <a:t> </a:t>
            </a:r>
            <a:r>
              <a:rPr lang="en-US" sz="1600" dirty="0" err="1" smtClean="0"/>
              <a:t>int,WHEELS_OFFint,SCHEDULED_TIME</a:t>
            </a:r>
            <a:r>
              <a:rPr lang="en-US" sz="1600" dirty="0" smtClean="0"/>
              <a:t> </a:t>
            </a:r>
            <a:r>
              <a:rPr lang="en-US" sz="1600" dirty="0" err="1" smtClean="0"/>
              <a:t>int,ELAPSED_TIME</a:t>
            </a: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,</a:t>
            </a:r>
          </a:p>
          <a:p>
            <a:pPr>
              <a:buNone/>
            </a:pPr>
            <a:r>
              <a:rPr lang="en-US" sz="1600" dirty="0" smtClean="0"/>
              <a:t>        AIR_TIME </a:t>
            </a:r>
            <a:r>
              <a:rPr lang="en-US" sz="1600" dirty="0" err="1" smtClean="0"/>
              <a:t>int</a:t>
            </a:r>
            <a:r>
              <a:rPr lang="en-US" sz="1600" dirty="0" smtClean="0"/>
              <a:t>, DISTANCE </a:t>
            </a:r>
            <a:r>
              <a:rPr lang="en-US" sz="1600" dirty="0" err="1" smtClean="0"/>
              <a:t>int</a:t>
            </a:r>
            <a:r>
              <a:rPr lang="en-US" sz="1600" dirty="0" smtClean="0"/>
              <a:t>,	WHEELS_ON </a:t>
            </a:r>
            <a:r>
              <a:rPr lang="en-US" sz="1600" dirty="0" err="1" smtClean="0"/>
              <a:t>int</a:t>
            </a:r>
            <a:r>
              <a:rPr lang="en-US" sz="1600" dirty="0" smtClean="0"/>
              <a:t>,	TAXI_IN </a:t>
            </a:r>
            <a:r>
              <a:rPr lang="en-US" sz="1600" dirty="0" err="1" smtClean="0"/>
              <a:t>int</a:t>
            </a:r>
            <a:r>
              <a:rPr lang="en-US" sz="1600" dirty="0" smtClean="0"/>
              <a:t>,	SCHEDULED_ARRIVAL </a:t>
            </a:r>
            <a:r>
              <a:rPr lang="en-US" sz="1600" dirty="0" err="1" smtClean="0"/>
              <a:t>int,ARRIVAL_TIME</a:t>
            </a: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,	ARRIVAL_DELAY </a:t>
            </a:r>
            <a:r>
              <a:rPr lang="en-US" sz="1600" dirty="0" err="1" smtClean="0"/>
              <a:t>int,DIVERTED</a:t>
            </a:r>
            <a:r>
              <a:rPr lang="en-US" sz="1600" dirty="0" smtClean="0"/>
              <a:t> </a:t>
            </a:r>
            <a:r>
              <a:rPr lang="en-US" sz="1600" dirty="0" err="1" smtClean="0"/>
              <a:t>int,CANCELLED</a:t>
            </a: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,	CANCELLATION_REASON	char(10),</a:t>
            </a:r>
          </a:p>
          <a:p>
            <a:pPr>
              <a:buNone/>
            </a:pPr>
            <a:r>
              <a:rPr lang="en-US" sz="1600" dirty="0" smtClean="0"/>
              <a:t>                AIR_SYSTEM_DELAY </a:t>
            </a:r>
            <a:r>
              <a:rPr lang="en-US" sz="1600" dirty="0" err="1" smtClean="0"/>
              <a:t>int</a:t>
            </a:r>
            <a:r>
              <a:rPr lang="en-US" sz="1600" dirty="0" smtClean="0"/>
              <a:t>,	SECURITY_DELAY </a:t>
            </a:r>
            <a:r>
              <a:rPr lang="en-US" sz="1600" dirty="0" err="1" smtClean="0"/>
              <a:t>int</a:t>
            </a:r>
            <a:r>
              <a:rPr lang="en-US" sz="1600" dirty="0" smtClean="0"/>
              <a:t>,	AIRLINE_DELAY </a:t>
            </a:r>
            <a:r>
              <a:rPr lang="en-US" sz="1600" dirty="0" err="1" smtClean="0"/>
              <a:t>int,LATE_AIRCRAFT_DELAY</a:t>
            </a: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,	WEATHER_DELAY </a:t>
            </a:r>
            <a:r>
              <a:rPr lang="en-US" sz="1600" dirty="0" err="1" smtClean="0"/>
              <a:t>int</a:t>
            </a:r>
            <a:r>
              <a:rPr lang="en-US" sz="1600" dirty="0" smtClean="0"/>
              <a:t>);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296842"/>
          </a:xfrm>
        </p:spPr>
        <p:txBody>
          <a:bodyPr>
            <a:normAutofit fontScale="90000"/>
          </a:bodyPr>
          <a:lstStyle/>
          <a:p>
            <a:r>
              <a:rPr lang="en-IN" sz="1400" dirty="0" smtClean="0"/>
              <a:t>Airlines with total number of flights and average(Percentage) delays</a:t>
            </a:r>
            <a:endParaRPr lang="en-US" sz="14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714375"/>
            <a:ext cx="8358246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68280"/>
          </a:xfrm>
        </p:spPr>
        <p:txBody>
          <a:bodyPr>
            <a:normAutofit fontScale="90000"/>
          </a:bodyPr>
          <a:lstStyle/>
          <a:p>
            <a:r>
              <a:rPr lang="en-IN" sz="2000" dirty="0" smtClean="0"/>
              <a:t>Average Arrival delay with respect to airlines</a:t>
            </a:r>
            <a:endParaRPr lang="en-US" sz="20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714375"/>
            <a:ext cx="8501121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68280"/>
          </a:xfrm>
        </p:spPr>
        <p:txBody>
          <a:bodyPr>
            <a:normAutofit fontScale="90000"/>
          </a:bodyPr>
          <a:lstStyle/>
          <a:p>
            <a:r>
              <a:rPr lang="en-IN" sz="2000" dirty="0" smtClean="0"/>
              <a:t>Average departure delay with respect to airlines</a:t>
            </a:r>
            <a:endParaRPr lang="en-US" sz="20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1" y="642938"/>
            <a:ext cx="8429684" cy="58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397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Averages of all delays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714375"/>
            <a:ext cx="8429684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Flight with highest arrival delay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7715304" cy="500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Flight with highest departure delay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5" y="857232"/>
            <a:ext cx="8429684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39718"/>
          </a:xfrm>
        </p:spPr>
        <p:txBody>
          <a:bodyPr>
            <a:normAutofit/>
          </a:bodyPr>
          <a:lstStyle/>
          <a:p>
            <a:r>
              <a:rPr lang="en-IN" sz="2000" dirty="0" smtClean="0"/>
              <a:t>Airlines with total number of cancelled flights</a:t>
            </a:r>
            <a:endParaRPr lang="en-US" sz="2000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785794"/>
            <a:ext cx="8401050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39718"/>
          </a:xfrm>
        </p:spPr>
        <p:txBody>
          <a:bodyPr>
            <a:normAutofit fontScale="90000"/>
          </a:bodyPr>
          <a:lstStyle/>
          <a:p>
            <a:r>
              <a:rPr lang="en-IN" sz="2800" dirty="0" smtClean="0"/>
              <a:t>Top 5 distances with respect to airlines</a:t>
            </a:r>
            <a:endParaRPr lang="en-US" sz="2800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785813"/>
            <a:ext cx="8143932" cy="568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682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Airlines with respect to delays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313" y="642917"/>
            <a:ext cx="8572500" cy="5786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29684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Dashboard - 1</a:t>
            </a:r>
            <a:endParaRPr lang="en-US" dirty="0"/>
          </a:p>
        </p:txBody>
      </p:sp>
      <p:pic>
        <p:nvPicPr>
          <p:cNvPr id="1027" name="Picture 3" descr="C:\Users\ANDREWS HIMA KIRAN\Desktop\Cap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571500"/>
            <a:ext cx="8501121" cy="60722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Load data </a:t>
            </a:r>
            <a:r>
              <a:rPr lang="en-IN" dirty="0" err="1" smtClean="0"/>
              <a:t>infile</a:t>
            </a:r>
            <a:r>
              <a:rPr lang="en-IN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00108"/>
            <a:ext cx="8115328" cy="5473844"/>
          </a:xfrm>
        </p:spPr>
        <p:txBody>
          <a:bodyPr>
            <a:normAutofit/>
          </a:bodyPr>
          <a:lstStyle/>
          <a:p>
            <a:r>
              <a:rPr lang="en-US" sz="1600" dirty="0" smtClean="0"/>
              <a:t>LOAD DATA INFILE </a:t>
            </a:r>
          </a:p>
          <a:p>
            <a:pPr>
              <a:buNone/>
            </a:pPr>
            <a:r>
              <a:rPr lang="en-US" sz="1600" dirty="0" smtClean="0"/>
              <a:t>'C:\\Users\\ANDREWS HIMA KIRAN\\Desktop\\flightsdelaydata.csv' </a:t>
            </a:r>
          </a:p>
          <a:p>
            <a:pPr>
              <a:buNone/>
            </a:pPr>
            <a:r>
              <a:rPr lang="en-US" sz="1600" dirty="0" smtClean="0"/>
              <a:t>INTO TABLE </a:t>
            </a:r>
            <a:r>
              <a:rPr lang="en-US" sz="1600" dirty="0" err="1" smtClean="0"/>
              <a:t>flightsdelay</a:t>
            </a: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en-US" sz="1600" dirty="0" smtClean="0"/>
              <a:t>FIELDS TERMINATED BY ',' </a:t>
            </a:r>
          </a:p>
          <a:p>
            <a:pPr>
              <a:buNone/>
            </a:pPr>
            <a:r>
              <a:rPr lang="en-US" sz="1600" dirty="0" smtClean="0"/>
              <a:t>ENCLOSED BY '"‘</a:t>
            </a:r>
          </a:p>
          <a:p>
            <a:pPr>
              <a:buNone/>
            </a:pPr>
            <a:r>
              <a:rPr lang="en-US" sz="1600" dirty="0" smtClean="0"/>
              <a:t>LINES TERMINATED BY '\n‘</a:t>
            </a:r>
          </a:p>
          <a:p>
            <a:pPr>
              <a:buNone/>
            </a:pPr>
            <a:r>
              <a:rPr lang="en-US" sz="1600" dirty="0" smtClean="0"/>
              <a:t>IGNORE 1 ROWS;</a:t>
            </a:r>
            <a:endParaRPr lang="en-US" sz="1600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397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Dashboard - 2</a:t>
            </a:r>
            <a:endParaRPr lang="en-US" dirty="0"/>
          </a:p>
        </p:txBody>
      </p:sp>
      <p:pic>
        <p:nvPicPr>
          <p:cNvPr id="2050" name="Picture 2" descr="C:\Users\ANDREWS HIMA KIRAN\Desktop\Cap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785812"/>
            <a:ext cx="8429684" cy="59293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682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Dashboard - 3</a:t>
            </a:r>
            <a:endParaRPr lang="en-US" dirty="0"/>
          </a:p>
        </p:txBody>
      </p:sp>
      <p:pic>
        <p:nvPicPr>
          <p:cNvPr id="3074" name="Picture 2" descr="C:\Users\ANDREWS HIMA KIRAN\Desktop\Cap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714375"/>
            <a:ext cx="8429684" cy="6000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Dashboard - 4</a:t>
            </a:r>
            <a:endParaRPr lang="en-US" dirty="0"/>
          </a:p>
        </p:txBody>
      </p:sp>
      <p:pic>
        <p:nvPicPr>
          <p:cNvPr id="4098" name="Picture 2" descr="C:\Users\ANDREWS HIMA KIRAN\Desktop\Cap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785813"/>
            <a:ext cx="8715435" cy="5929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Dashboard - 5</a:t>
            </a:r>
            <a:endParaRPr lang="en-US" dirty="0"/>
          </a:p>
        </p:txBody>
      </p:sp>
      <p:pic>
        <p:nvPicPr>
          <p:cNvPr id="1027" name="Picture 3" descr="C:\Users\ANDREWS HIMA KIRAN\Desktop\Cap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857250"/>
            <a:ext cx="8715436" cy="5857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795</TotalTime>
  <Words>3843</Words>
  <Application>Microsoft Office PowerPoint</Application>
  <PresentationFormat>On-screen Show (4:3)</PresentationFormat>
  <Paragraphs>1148</Paragraphs>
  <Slides>93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4" baseType="lpstr">
      <vt:lpstr>Oriel</vt:lpstr>
      <vt:lpstr>Flights Delay data</vt:lpstr>
      <vt:lpstr>What is EDA?</vt:lpstr>
      <vt:lpstr>Flights delay data case study</vt:lpstr>
      <vt:lpstr>Variable Description: </vt:lpstr>
      <vt:lpstr>Slide 5</vt:lpstr>
      <vt:lpstr>Slide 6</vt:lpstr>
      <vt:lpstr>Number of Columns and Rows</vt:lpstr>
      <vt:lpstr>Loading the dataset into mysql</vt:lpstr>
      <vt:lpstr>Load data infile command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Entire information of the data set</vt:lpstr>
      <vt:lpstr>Slide 19</vt:lpstr>
      <vt:lpstr>Slide 20</vt:lpstr>
      <vt:lpstr>Categorical columns</vt:lpstr>
      <vt:lpstr>Numerical columns</vt:lpstr>
      <vt:lpstr>Slide 23</vt:lpstr>
      <vt:lpstr>Count of each column</vt:lpstr>
      <vt:lpstr>Slide 25</vt:lpstr>
      <vt:lpstr>flights_missing.dtypes</vt:lpstr>
      <vt:lpstr>Slide 27</vt:lpstr>
      <vt:lpstr>Counting the number of missing values</vt:lpstr>
      <vt:lpstr>Slide 29</vt:lpstr>
      <vt:lpstr>Describing numerical columns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To find the range of each column</vt:lpstr>
      <vt:lpstr>Slide 42</vt:lpstr>
      <vt:lpstr>To find the variance </vt:lpstr>
      <vt:lpstr>Finding skewness</vt:lpstr>
      <vt:lpstr>Finding Kurtosis</vt:lpstr>
      <vt:lpstr>Unique values in columns</vt:lpstr>
      <vt:lpstr>Percentages of missing values in each column</vt:lpstr>
      <vt:lpstr>Slide 48</vt:lpstr>
      <vt:lpstr>Percentages of missing values accurately</vt:lpstr>
      <vt:lpstr>Slide 50</vt:lpstr>
      <vt:lpstr>Percentage of non missing values</vt:lpstr>
      <vt:lpstr>Slide 52</vt:lpstr>
      <vt:lpstr>Finding duplicated rows </vt:lpstr>
      <vt:lpstr>Finding the sum of duplicated rows</vt:lpstr>
      <vt:lpstr>Finding duplicated values in a particular column</vt:lpstr>
      <vt:lpstr>Slide 56</vt:lpstr>
      <vt:lpstr>Slide 57</vt:lpstr>
      <vt:lpstr>Value counts of each column</vt:lpstr>
      <vt:lpstr>Slide 59</vt:lpstr>
      <vt:lpstr>Slide 60</vt:lpstr>
      <vt:lpstr>Slide 61</vt:lpstr>
      <vt:lpstr>Slide 62</vt:lpstr>
      <vt:lpstr>Connecting to Tableau</vt:lpstr>
      <vt:lpstr>Connecting to tableau</vt:lpstr>
      <vt:lpstr>VISUALISATIONS  IN  TABLEAU</vt:lpstr>
      <vt:lpstr>Total number of flights</vt:lpstr>
      <vt:lpstr>Total number of cancelled flights with respect to airlines</vt:lpstr>
      <vt:lpstr>Number of diverted flights with respect to airlines</vt:lpstr>
      <vt:lpstr>Number of flights per month</vt:lpstr>
      <vt:lpstr>1st month flights count day wise</vt:lpstr>
      <vt:lpstr>2nd month flights count</vt:lpstr>
      <vt:lpstr>3rd month flights count</vt:lpstr>
      <vt:lpstr>Number of flights with respect to particular month and day</vt:lpstr>
      <vt:lpstr>Top 10 routes(Routes with highest number of flights)</vt:lpstr>
      <vt:lpstr>Overall delays</vt:lpstr>
      <vt:lpstr>Average(Percentage) delays with respect to airlines</vt:lpstr>
      <vt:lpstr>Delay time with respect to flight numbers(Top 20)</vt:lpstr>
      <vt:lpstr>Delay by month with respect to various attributes</vt:lpstr>
      <vt:lpstr>Delays based on weekdays</vt:lpstr>
      <vt:lpstr>Airlines with total number of flights and average(Percentage) delays</vt:lpstr>
      <vt:lpstr>Average Arrival delay with respect to airlines</vt:lpstr>
      <vt:lpstr>Average departure delay with respect to airlines</vt:lpstr>
      <vt:lpstr>Averages of all delays</vt:lpstr>
      <vt:lpstr>Flight with highest arrival delay</vt:lpstr>
      <vt:lpstr>Flight with highest departure delay</vt:lpstr>
      <vt:lpstr>Airlines with total number of cancelled flights</vt:lpstr>
      <vt:lpstr>Top 5 distances with respect to airlines</vt:lpstr>
      <vt:lpstr>Airlines with respect to delays</vt:lpstr>
      <vt:lpstr>Dashboard - 1</vt:lpstr>
      <vt:lpstr>Dashboard - 2</vt:lpstr>
      <vt:lpstr>Dashboard - 3</vt:lpstr>
      <vt:lpstr>Dashboard - 4</vt:lpstr>
      <vt:lpstr>Dashboard - 5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Flights Delay data</dc:title>
  <dc:creator>ANDREWS HIMA KIRAN</dc:creator>
  <cp:lastModifiedBy>ANDREWS HIMA KIRAN</cp:lastModifiedBy>
  <cp:revision>161</cp:revision>
  <dcterms:created xsi:type="dcterms:W3CDTF">2020-12-04T04:06:29Z</dcterms:created>
  <dcterms:modified xsi:type="dcterms:W3CDTF">2021-01-03T11:50:15Z</dcterms:modified>
</cp:coreProperties>
</file>