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0" r:id="rId26"/>
    <p:sldId id="271" r:id="rId27"/>
    <p:sldId id="272" r:id="rId28"/>
    <p:sldId id="27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746760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Loan Prediction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572000"/>
            <a:ext cx="7467600" cy="1597152"/>
          </a:xfrm>
        </p:spPr>
        <p:txBody>
          <a:bodyPr/>
          <a:lstStyle/>
          <a:p>
            <a:r>
              <a:rPr lang="en-IN" dirty="0" smtClean="0"/>
              <a:t>Presented by,</a:t>
            </a:r>
          </a:p>
          <a:p>
            <a:endParaRPr lang="en-IN" dirty="0" smtClean="0"/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ANDREWS HIMAKIRAN 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05800" cy="6477000"/>
          </a:xfrm>
        </p:spPr>
        <p:txBody>
          <a:bodyPr>
            <a:norm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number of all employees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21440296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count of existing business customers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=COUNTIF(L2:L150000,"1")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101813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count of new business customers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=COUNTIF(L2:L150000,"2")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48058 </a:t>
            </a: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number of all created jobs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275592 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number of all retained jobs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IN" sz="12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368558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count of undefined employees neither rural nor urban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=COUNTIF(P2:P150000,"0")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51507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count of  urban employees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=COUNTIF(P2:P150000,"1")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81799 </a:t>
            </a:r>
          </a:p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Total count of  rural employees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=COUNTIF(P2:P150000,"2")</a:t>
            </a:r>
          </a:p>
          <a:p>
            <a:r>
              <a:rPr lang="en-US" sz="1200" dirty="0" smtClean="0"/>
              <a:t>16693 </a:t>
            </a: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/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of null values in each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05800" cy="5943600"/>
          </a:xfrm>
        </p:spPr>
        <p:txBody>
          <a:bodyPr>
            <a:normAutofit lnSpcReduction="10000"/>
          </a:bodyPr>
          <a:lstStyle/>
          <a:p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loans.isnull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().sum()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Name                                                       8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City                                                          1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State                                                         2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Zip                                                            0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Bank                                                       147 </a:t>
            </a:r>
          </a:p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BankState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148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CCSC                                                       0 </a:t>
            </a:r>
          </a:p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ApprovalDate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              0 </a:t>
            </a:r>
          </a:p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                 0</a:t>
            </a:r>
          </a:p>
          <a:p>
            <a:r>
              <a:rPr lang="en-US" sz="1000" dirty="0" smtClean="0"/>
              <a:t>Term                                                  0 </a:t>
            </a:r>
          </a:p>
          <a:p>
            <a:r>
              <a:rPr lang="en-US" sz="1000" dirty="0" err="1" smtClean="0"/>
              <a:t>NoEmp</a:t>
            </a:r>
            <a:r>
              <a:rPr lang="en-US" sz="1000" dirty="0" smtClean="0"/>
              <a:t>                                              0 </a:t>
            </a:r>
          </a:p>
          <a:p>
            <a:r>
              <a:rPr lang="en-US" sz="1000" dirty="0" err="1" smtClean="0"/>
              <a:t>NewExist</a:t>
            </a:r>
            <a:r>
              <a:rPr lang="en-US" sz="1000" dirty="0" smtClean="0"/>
              <a:t>                                           0 </a:t>
            </a:r>
          </a:p>
          <a:p>
            <a:r>
              <a:rPr lang="en-US" sz="1000" dirty="0" err="1" smtClean="0"/>
              <a:t>CreateJob</a:t>
            </a:r>
            <a:r>
              <a:rPr lang="en-US" sz="1000" dirty="0" smtClean="0"/>
              <a:t>                                          0 </a:t>
            </a:r>
          </a:p>
          <a:p>
            <a:r>
              <a:rPr lang="en-US" sz="1000" dirty="0" err="1" smtClean="0"/>
              <a:t>RetainedJob</a:t>
            </a:r>
            <a:r>
              <a:rPr lang="en-US" sz="1000" dirty="0" smtClean="0"/>
              <a:t>                                      0 </a:t>
            </a:r>
          </a:p>
          <a:p>
            <a:r>
              <a:rPr lang="en-US" sz="1000" dirty="0" err="1" smtClean="0"/>
              <a:t>FranchiseCode</a:t>
            </a:r>
            <a:r>
              <a:rPr lang="en-US" sz="1000" dirty="0" smtClean="0"/>
              <a:t>                                  0 </a:t>
            </a:r>
          </a:p>
          <a:p>
            <a:r>
              <a:rPr lang="en-US" sz="1000" dirty="0" err="1" smtClean="0"/>
              <a:t>UrbanRural</a:t>
            </a:r>
            <a:r>
              <a:rPr lang="en-US" sz="1000" dirty="0" smtClean="0"/>
              <a:t>                                      0 </a:t>
            </a:r>
          </a:p>
          <a:p>
            <a:r>
              <a:rPr lang="en-US" sz="1000" dirty="0" err="1" smtClean="0"/>
              <a:t>RevLineCr</a:t>
            </a:r>
            <a:r>
              <a:rPr lang="en-US" sz="1000" dirty="0" smtClean="0"/>
              <a:t>                                       23 </a:t>
            </a:r>
          </a:p>
          <a:p>
            <a:r>
              <a:rPr lang="en-US" sz="1000" dirty="0" err="1" smtClean="0"/>
              <a:t>LowDoc</a:t>
            </a:r>
            <a:r>
              <a:rPr lang="en-US" sz="1000" dirty="0" smtClean="0"/>
              <a:t>                                             0 </a:t>
            </a:r>
          </a:p>
          <a:p>
            <a:r>
              <a:rPr lang="en-US" sz="1000" dirty="0" err="1" smtClean="0"/>
              <a:t>ChgOffDate</a:t>
            </a:r>
            <a:r>
              <a:rPr lang="en-US" sz="1000" dirty="0" smtClean="0"/>
              <a:t>                                     109533</a:t>
            </a:r>
          </a:p>
          <a:p>
            <a:r>
              <a:rPr lang="en-US" sz="1000" dirty="0" err="1" smtClean="0"/>
              <a:t>DisbursementDate</a:t>
            </a:r>
            <a:r>
              <a:rPr lang="en-US" sz="1000" dirty="0" smtClean="0"/>
              <a:t>                           225   </a:t>
            </a:r>
          </a:p>
          <a:p>
            <a:r>
              <a:rPr lang="en-US" sz="1000" dirty="0" err="1" smtClean="0"/>
              <a:t>DisbursementGross</a:t>
            </a:r>
            <a:r>
              <a:rPr lang="en-US" sz="1000" dirty="0" smtClean="0"/>
              <a:t>                         0 </a:t>
            </a:r>
          </a:p>
          <a:p>
            <a:r>
              <a:rPr lang="en-US" sz="1000" dirty="0" err="1" smtClean="0"/>
              <a:t>BalanceGross</a:t>
            </a:r>
            <a:r>
              <a:rPr lang="en-US" sz="1000" dirty="0" smtClean="0"/>
              <a:t>                                    0 </a:t>
            </a:r>
          </a:p>
          <a:p>
            <a:r>
              <a:rPr lang="en-US" sz="1000" dirty="0" err="1" smtClean="0"/>
              <a:t>MIS_Status</a:t>
            </a:r>
            <a:r>
              <a:rPr lang="en-US" sz="1000" dirty="0" smtClean="0"/>
              <a:t>                                      868 </a:t>
            </a:r>
          </a:p>
          <a:p>
            <a:r>
              <a:rPr lang="en-US" sz="1000" dirty="0" err="1" smtClean="0"/>
              <a:t>ChgOffPrinGr</a:t>
            </a:r>
            <a:r>
              <a:rPr lang="en-US" sz="1000" dirty="0" smtClean="0"/>
              <a:t>                                   0 </a:t>
            </a:r>
          </a:p>
          <a:p>
            <a:r>
              <a:rPr lang="en-US" sz="1000" dirty="0" err="1" smtClean="0"/>
              <a:t>GrAppv</a:t>
            </a:r>
            <a:r>
              <a:rPr lang="en-US" sz="1000" dirty="0" smtClean="0"/>
              <a:t>                                              0 </a:t>
            </a:r>
          </a:p>
          <a:p>
            <a:r>
              <a:rPr lang="en-US" sz="1000" dirty="0" err="1" smtClean="0"/>
              <a:t>SBA_Appv</a:t>
            </a:r>
            <a:r>
              <a:rPr lang="en-US" sz="1000" dirty="0" smtClean="0"/>
              <a:t>                                         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NAME column these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loans.Name.isnull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272, 409, 465, 466, 51439, 82751, 103696, 143179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CITY column these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loans.City.isnull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42535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STATE column these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loans.State.isnull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35517, 49244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BANK column number of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loans.Bank.isnull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147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BANKSTATE column number of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loans.BankState.isnull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148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050" b="1" dirty="0" err="1" smtClean="0">
                <a:latin typeface="Times New Roman" pitchFamily="18" charset="0"/>
                <a:cs typeface="Times New Roman" pitchFamily="18" charset="0"/>
              </a:rPr>
              <a:t>RevLineCr</a:t>
            </a:r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 column number of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loans.RevLineCr.isnull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23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050" b="1" dirty="0" err="1" smtClean="0">
                <a:latin typeface="Times New Roman" pitchFamily="18" charset="0"/>
                <a:cs typeface="Times New Roman" pitchFamily="18" charset="0"/>
              </a:rPr>
              <a:t>ChgOffDate</a:t>
            </a:r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 column number of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loans.ChgOffDate.isnull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109533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050" b="1" dirty="0" err="1" smtClean="0">
                <a:latin typeface="Times New Roman" pitchFamily="18" charset="0"/>
                <a:cs typeface="Times New Roman" pitchFamily="18" charset="0"/>
              </a:rPr>
              <a:t>DisbursementDate</a:t>
            </a:r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 column number of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loans.DisbursementDate.isnull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255</a:t>
            </a:r>
          </a:p>
          <a:p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050" b="1" dirty="0" err="1" smtClean="0">
                <a:latin typeface="Times New Roman" pitchFamily="18" charset="0"/>
                <a:cs typeface="Times New Roman" pitchFamily="18" charset="0"/>
              </a:rPr>
              <a:t>MIS_Status</a:t>
            </a:r>
            <a:r>
              <a:rPr lang="en-IN" sz="1050" b="1" dirty="0" smtClean="0">
                <a:latin typeface="Times New Roman" pitchFamily="18" charset="0"/>
                <a:cs typeface="Times New Roman" pitchFamily="18" charset="0"/>
              </a:rPr>
              <a:t> column number of rows consists of missing values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loans[</a:t>
            </a:r>
            <a:r>
              <a:rPr lang="en-IN" sz="1050" dirty="0" err="1" smtClean="0">
                <a:latin typeface="Times New Roman" pitchFamily="18" charset="0"/>
                <a:cs typeface="Times New Roman" pitchFamily="18" charset="0"/>
              </a:rPr>
              <a:t>loans.MIS_Status.isnull</a:t>
            </a:r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r>
              <a:rPr lang="en-IN" sz="1050" dirty="0" smtClean="0">
                <a:latin typeface="Times New Roman" pitchFamily="18" charset="0"/>
                <a:cs typeface="Times New Roman" pitchFamily="18" charset="0"/>
              </a:rPr>
              <a:t>868</a:t>
            </a:r>
          </a:p>
          <a:p>
            <a:endParaRPr lang="en-IN" sz="105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command to find value counts of each column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>
            <a:normAutofit lnSpcReduction="10000"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loans['City'].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loans['State'].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loans['Name'].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loans['Zip'].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loans['Bank'].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BankState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loans['CCSC'].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ApprovalDate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loans['Term'].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NewExist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FranchiseCode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UrbanRural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RevLineCr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LowDoc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ChgOffDate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DisbursementDate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DisbursementGross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BalanceGross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MIS_Status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ChgOffPrinGr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GrAppv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loans['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SBA_Appv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Python command to find value counts of all columns together using for loop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458200" cy="5638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loans.columns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display(loans[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endParaRPr lang="en-IN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drop the rows which consists of missing values in any of the column then the shape is like this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loannew.dropna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(how='any').shape</a:t>
            </a:r>
          </a:p>
          <a:p>
            <a:pPr>
              <a:buNone/>
            </a:pPr>
            <a:r>
              <a:rPr lang="en-US" dirty="0" smtClean="0"/>
              <a:t>(40224, 26)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Describing each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6019800"/>
          </a:xfrm>
        </p:spPr>
        <p:txBody>
          <a:bodyPr>
            <a:normAutofit/>
          </a:bodyPr>
          <a:lstStyle/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loannew.Name.describe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count                              149991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unique                            140883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                                  SUBWAY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freq                                   78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Name: Name,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loannew.City.describe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Count                                149998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Unique                              15792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top                                   LOS ANGELES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freq                                   1902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Name: City,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loannew.State.describe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count                                 149997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Unique                              51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                                     CA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Freq                                  19314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Name: State,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object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458200" cy="6553200"/>
          </a:xfrm>
        </p:spPr>
        <p:txBody>
          <a:bodyPr>
            <a:norm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loannew.Zip.describe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count                                    149999.000000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mean                                     49849.046527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std                                         31159.635854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Min                                        0.000000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25%                                      20854.000000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50%                                      48053.000000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75%                                     80003.000000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max                                      99999.000000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Name: Zip,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loannew.Bank.describe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count                                        149852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unique                                      2932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BANK OF AMERICA NATL ASSOC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28023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Name: Bank,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loannew.BankState.describe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count                                        149851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unique                                       52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NC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freq                                          26847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BankState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object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458200" cy="6477000"/>
          </a:xfrm>
        </p:spPr>
        <p:txBody>
          <a:bodyPr>
            <a:normAutofit/>
          </a:bodyPr>
          <a:lstStyle/>
          <a:p>
            <a:r>
              <a:rPr lang="en-US" sz="1050" b="1" dirty="0" err="1" smtClean="0">
                <a:latin typeface="Times New Roman" pitchFamily="18" charset="0"/>
                <a:cs typeface="Times New Roman" pitchFamily="18" charset="0"/>
              </a:rPr>
              <a:t>loannew.CCSC.describe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count                             149999.000000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mean                             401567.535270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std                                  256946.069805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min                                 0.000000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25%                                236118.000000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50%                                447110.000000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75%                                561612.000000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max                                928120.000000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Name: CCSC,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1050" b="1" dirty="0" err="1" smtClean="0">
                <a:latin typeface="Times New Roman" pitchFamily="18" charset="0"/>
                <a:cs typeface="Times New Roman" pitchFamily="18" charset="0"/>
              </a:rPr>
              <a:t>loannew.ApprovalDate.describe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count                                149999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unique                               2548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top                                    1997-09-30 00:00:00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freq                                    466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first                                   1961-07-12 00:00:00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last                                    2006-12-10 00:00:00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ApprovalDate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050" b="1" dirty="0" err="1" smtClean="0">
                <a:latin typeface="Times New Roman" pitchFamily="18" charset="0"/>
                <a:cs typeface="Times New Roman" pitchFamily="18" charset="0"/>
              </a:rPr>
              <a:t>loannew.ApprovalFY.describe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count                                     149999.000000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mean                                      2002.302889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std                                          5.212507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min                                        1962.000000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25%                                       1998.000000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50%                                       2005.000000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75%                                        2006.000000 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max 2007.000000 Name: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: float64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534400" cy="6553200"/>
          </a:xfrm>
        </p:spPr>
        <p:txBody>
          <a:bodyPr>
            <a:normAutofit/>
          </a:bodyPr>
          <a:lstStyle/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loannew.Term.describe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     93.010887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    69.306154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   57.000000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   84.000000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   84.000000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    480.000000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Term,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loannew.NoEmp.describe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    9.313749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    78.956632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   2.000000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   4.000000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   8.000000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     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loannew.NewExist.describe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    1.319535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    0.468125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   2.000000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   2.000000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NewExist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458200" cy="6553200"/>
          </a:xfrm>
        </p:spPr>
        <p:txBody>
          <a:bodyPr>
            <a:normAutofit/>
          </a:bodyPr>
          <a:lstStyle/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loannew.CreateJob.describe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        1.278455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        10.958749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        3000.000000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loannew.RetainedJob.describe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3.685918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27.679464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4.000000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9500.000000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loannew.FranchiseCode.describe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 1655.999787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  9956.791183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   91999.000000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FranchiseCode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56356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Loan prediction case study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48335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Business Objective: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predict/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AnalyzeWhether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customer will fall under default or not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this project basing on various attributes which is given to us we have to say whether the customer is able to pay the loan which he/she takes from the respective bank.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0600" cy="6553200"/>
          </a:xfrm>
        </p:spPr>
        <p:txBody>
          <a:bodyPr>
            <a:normAutofit/>
          </a:bodyPr>
          <a:lstStyle/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loannew.UrbanRural.describe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      149999.000000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mean                                                   0.767905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std                                                       0.633091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min       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25%                                                     0.000000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50%          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75%                                                     1.000000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max                                                      2.000000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UrbanRural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loannew.RevLineCr.describe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 149976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    7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     N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    71611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RevLineCr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loannew.LowDoc.describe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 149999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   4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   N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   137871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LowDoc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900" b="1" dirty="0" err="1" smtClean="0">
                <a:latin typeface="Times New Roman" pitchFamily="18" charset="0"/>
                <a:cs typeface="Times New Roman" pitchFamily="18" charset="0"/>
              </a:rPr>
              <a:t>loannew.ChgOffDate.describe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 40466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   4234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   2010-03-13 00:00:00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     201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first                                                1988-01-11 00:00:00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last                                                 2014-12-08 00:00:00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ChgOffDate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: object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458200" cy="6629400"/>
          </a:xfrm>
        </p:spPr>
        <p:txBody>
          <a:bodyPr>
            <a:normAutofit/>
          </a:bodyPr>
          <a:lstStyle/>
          <a:p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loannew.DisbursementDate.describe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     149774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    1962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     2006-05-31 00:00:00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      6220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first                                                  1948-09-17 00:00:00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last                                                   2013-01-06 00:00:00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DisbursementDate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loannew.DisbursementGross.describe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count                                         149999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unique                                       38747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$50,000.00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10214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DisbursementGross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loannew.BalanceGross.describe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149999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3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$0.00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149997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BalanceGross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loannew.MIS_Status.describe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count                                         149131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2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P I F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110123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MIS_Status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 object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82000" cy="6477000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loannew.ChgOffPrinGr.describe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count                                          149999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unique                                         28116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                                             $0.00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freq                                             109702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ChgOffPrinGr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loannew.GrAppv.describe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count                                     149999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unique                                   5986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                                       $50,000.00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freq                                       17500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GrAppv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object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loannew.SBA_Appv.describe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count                                     149999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unique                                    8220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                                         $25,000.00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freq                                         15063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SBA_Appv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object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0600" cy="6553200"/>
          </a:xfrm>
        </p:spPr>
        <p:txBody>
          <a:bodyPr>
            <a:normAutofit/>
          </a:bodyPr>
          <a:lstStyle/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loannew.skew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Zip                                                 0.043240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CCSC                                            -0.294294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-1.820957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Term                                              1.635568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85.345185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NewExist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0.749068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153.805054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280.376475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FranchiseCode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6.564306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UrbanRural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0.234411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float64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loannew.var()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Zip                                                9.709229e+08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CCSC                                            6.602128e+10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2.717023e+01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Term                                              4.803343e+03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6.234150e+03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NewExist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2.191407e-01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1.200942e+02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7.661527e+02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FranchiseCode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9.913769e+07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UrbanRural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4.008043e-01 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float64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05800" cy="6245352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loannew.kurtosis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Zip                             -1.359245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CCSC                         -0.941827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4.043594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Term                           2.105555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8392.107414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NewExist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-1.368378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38317.941544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93595.388301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FranchiseCode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43.797513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UrbanRural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          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0.650376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float64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Various </a:t>
            </a:r>
            <a:r>
              <a:rPr lang="en-IN" dirty="0" err="1" smtClean="0"/>
              <a:t>plottings</a:t>
            </a:r>
            <a:r>
              <a:rPr lang="en-IN" dirty="0" smtClean="0"/>
              <a:t> using python</a:t>
            </a:r>
            <a:endParaRPr lang="en-US" dirty="0"/>
          </a:p>
        </p:txBody>
      </p:sp>
      <p:pic>
        <p:nvPicPr>
          <p:cNvPr id="1027" name="Picture 3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00099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382000" cy="6313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8458200" cy="6128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229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Scatterplot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between approval Year and amount disbursed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001000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attributes in the given dataset are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City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State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Zip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Bank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BankState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CCSC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ApprovalDate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Term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NoEmp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NewExist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CreateJob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RetainedJob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FranchiseCode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UrbanRural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RevLineCr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LowDoc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ChgOffDate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DisbursementDate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DisbursementGross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BalanceGross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MIS_Status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ChgOffPrinGr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GrAppv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SBA_Appv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Scatterplot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between approval year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chargedoff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amount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3819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rmAutofit fontScale="90000"/>
          </a:bodyPr>
          <a:lstStyle/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Barplot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between approval Year and gross amount of loan approved by bank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1"/>
            <a:ext cx="8305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Barplot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between approval year and loan term in months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TABLEAU VISUALIZATIONS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Name of the organization with highest loan amount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9000" y="762000"/>
            <a:ext cx="2514599" cy="57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6868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800"/>
            <a:ext cx="88392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3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9696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of columns and number of rows in the dataset: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124200"/>
            <a:ext cx="7467600" cy="2743200"/>
          </a:xfrm>
        </p:spPr>
        <p:txBody>
          <a:bodyPr/>
          <a:lstStyle/>
          <a:p>
            <a:r>
              <a:rPr lang="en-IN" dirty="0" smtClean="0"/>
              <a:t>Rows – 1,50,000</a:t>
            </a:r>
          </a:p>
          <a:p>
            <a:r>
              <a:rPr lang="en-IN" dirty="0" smtClean="0"/>
              <a:t>Columns – 26 ( A – Z 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6868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629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411162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 of numerical, categorical, currency and date columns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3048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Categorical Columns – 14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Numerical Columns – 4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 columns – 3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Currency columns - 3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Various categorical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153400" cy="571195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State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Zip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Bank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Bank State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CCSC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Approval FY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New Exist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Franchise Code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Urban Rural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RevLineCr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Low Doc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MIS_Status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Various Numerical columns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724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Term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No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Create Job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Retained Job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VARIOUS CURRENCY COLUMNS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Disbursement Gross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Balance Gross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VARIOUS DATE COLUMNS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Approval Date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ChgOff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Date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Disbursement Date</a:t>
            </a:r>
          </a:p>
          <a:p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321552"/>
          </a:xfrm>
        </p:spPr>
        <p:txBody>
          <a:bodyPr>
            <a:normAutofit/>
          </a:bodyPr>
          <a:lstStyle/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Total number of distinct organization names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Name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;;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139558 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Total number of </a:t>
            </a:r>
            <a:r>
              <a:rPr lang="en-IN" sz="1000" b="1" dirty="0" err="1" smtClean="0">
                <a:latin typeface="Times New Roman" pitchFamily="18" charset="0"/>
                <a:cs typeface="Times New Roman" pitchFamily="18" charset="0"/>
              </a:rPr>
              <a:t>distict</a:t>
            </a:r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 city names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City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14808 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Total number of distinct state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State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7472 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Number of Unique Zip</a:t>
            </a:r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Zip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17212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Number of Unique Bank</a:t>
            </a:r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Bank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15178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Number of unique </a:t>
            </a:r>
            <a:r>
              <a:rPr lang="en-IN" sz="1000" b="1" dirty="0" err="1" smtClean="0">
                <a:latin typeface="Times New Roman" pitchFamily="18" charset="0"/>
                <a:cs typeface="Times New Roman" pitchFamily="18" charset="0"/>
              </a:rPr>
              <a:t>BankState</a:t>
            </a:r>
            <a:endParaRPr lang="en-IN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BankState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2883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Number of unique CCSC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CCSC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1189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Number of unique </a:t>
            </a:r>
            <a:r>
              <a:rPr lang="en-IN" sz="1000" b="1" dirty="0" err="1" smtClean="0">
                <a:latin typeface="Times New Roman" pitchFamily="18" charset="0"/>
                <a:cs typeface="Times New Roman" pitchFamily="18" charset="0"/>
              </a:rPr>
              <a:t>ApprovalDate</a:t>
            </a:r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ApprovalDate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3480</a:t>
            </a:r>
          </a:p>
          <a:p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Number of unique </a:t>
            </a:r>
            <a:r>
              <a:rPr lang="en-IN" sz="1000" b="1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IN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ApprovalFY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690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169152"/>
          </a:xfrm>
        </p:spPr>
        <p:txBody>
          <a:bodyPr>
            <a:norm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Total amount of loan amount disbursed for all the employees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DisbursementGross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1672085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Total loan amount which has to be collected from all the employees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BalanceGross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15624858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Total count of high risk customers who are considered to be as loan defaulters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=COUNTIF(W2:W150000,"CHGOFF")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39008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Total count of customers who are considered to be as loan payees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=COUNTIF(W2:W150000,"P I F")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110123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Total guaranteed amount of loan approval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SBA_Appv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10654333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Total Charged-off Amount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ChgOffPrinGr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loansprediction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smtClean="0"/>
              <a:t>1168988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599</TotalTime>
  <Words>1596</Words>
  <Application>Microsoft Office PowerPoint</Application>
  <PresentationFormat>On-screen Show (4:3)</PresentationFormat>
  <Paragraphs>506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Loan Prediction</vt:lpstr>
      <vt:lpstr>Loan prediction case study</vt:lpstr>
      <vt:lpstr>Various attributes in the given dataset are</vt:lpstr>
      <vt:lpstr>Number of columns and number of rows in the dataset:</vt:lpstr>
      <vt:lpstr>Number of numerical, categorical, currency and date columns</vt:lpstr>
      <vt:lpstr>Various categorical columns</vt:lpstr>
      <vt:lpstr>Various Numerical columns</vt:lpstr>
      <vt:lpstr>Slide 8</vt:lpstr>
      <vt:lpstr>Slide 9</vt:lpstr>
      <vt:lpstr>Slide 10</vt:lpstr>
      <vt:lpstr>Number of null values in each column</vt:lpstr>
      <vt:lpstr>Slide 12</vt:lpstr>
      <vt:lpstr>Python command to find value counts of each column</vt:lpstr>
      <vt:lpstr>Python command to find value counts of all columns together using for loop</vt:lpstr>
      <vt:lpstr>Describing each column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Various plottings using python</vt:lpstr>
      <vt:lpstr>Slide 26</vt:lpstr>
      <vt:lpstr>Slide 27</vt:lpstr>
      <vt:lpstr>Slide 28</vt:lpstr>
      <vt:lpstr>Scatterplot between approval Year and amount disbursed</vt:lpstr>
      <vt:lpstr>Scatterplot between approval year and chargedoff amount</vt:lpstr>
      <vt:lpstr>Barplot between approval Year and gross amount of loan approved by bank</vt:lpstr>
      <vt:lpstr>Barplot between approval year and loan term in months</vt:lpstr>
      <vt:lpstr>TABLEAU VISUALIZATIONS</vt:lpstr>
      <vt:lpstr>Name of the organization with highest loan amount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ANDREWS HIMA KIRAN</dc:creator>
  <cp:lastModifiedBy>ANDREWS HIMA KIRAN</cp:lastModifiedBy>
  <cp:revision>71</cp:revision>
  <dcterms:created xsi:type="dcterms:W3CDTF">2006-08-16T00:00:00Z</dcterms:created>
  <dcterms:modified xsi:type="dcterms:W3CDTF">2021-03-08T13:39:32Z</dcterms:modified>
</cp:coreProperties>
</file>