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6"/>
  </p:notesMasterIdLst>
  <p:sldIdLst>
    <p:sldId id="256" r:id="rId5"/>
    <p:sldId id="318" r:id="rId6"/>
    <p:sldId id="280" r:id="rId7"/>
    <p:sldId id="299" r:id="rId8"/>
    <p:sldId id="300" r:id="rId9"/>
    <p:sldId id="313" r:id="rId10"/>
    <p:sldId id="314" r:id="rId11"/>
    <p:sldId id="285" r:id="rId12"/>
    <p:sldId id="286" r:id="rId13"/>
    <p:sldId id="325" r:id="rId14"/>
    <p:sldId id="321" r:id="rId15"/>
    <p:sldId id="322" r:id="rId16"/>
    <p:sldId id="323" r:id="rId17"/>
    <p:sldId id="324" r:id="rId18"/>
    <p:sldId id="316" r:id="rId19"/>
    <p:sldId id="320" r:id="rId20"/>
    <p:sldId id="326" r:id="rId21"/>
    <p:sldId id="327" r:id="rId22"/>
    <p:sldId id="328" r:id="rId23"/>
    <p:sldId id="329" r:id="rId24"/>
    <p:sldId id="28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shs\Documents\Deep%20Learning%20Basics\Pneumonia%20Detection\Results\Cumulative%20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Comparison of Different Model’s Accuracies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532073648"/>
        <c:axId val="1532067824"/>
      </c:barChart>
      <c:catAx>
        <c:axId val="15320736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2067824"/>
        <c:crosses val="autoZero"/>
        <c:auto val="1"/>
        <c:lblAlgn val="ctr"/>
        <c:lblOffset val="100"/>
        <c:noMultiLvlLbl val="0"/>
      </c:catAx>
      <c:valAx>
        <c:axId val="15320678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3207364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t"/>
      <c:layout>
        <c:manualLayout>
          <c:xMode val="edge"/>
          <c:yMode val="edge"/>
          <c:x val="0.33185736390768306"/>
          <c:y val="6.6973709116773181E-2"/>
          <c:w val="0.33260247738995991"/>
          <c:h val="5.85097267950762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Comparison of Accuracies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'Cumulative Results'!$D$2</c:f>
              <c:strCache>
                <c:ptCount val="1"/>
                <c:pt idx="0">
                  <c:v>Training Accuracy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'Cumulative Results'!$B$3:$B$9</c:f>
              <c:strCache>
                <c:ptCount val="7"/>
                <c:pt idx="0">
                  <c:v>CNN - Sequential</c:v>
                </c:pt>
                <c:pt idx="1">
                  <c:v>InceptionV3</c:v>
                </c:pt>
                <c:pt idx="2">
                  <c:v>VGG-16</c:v>
                </c:pt>
                <c:pt idx="3">
                  <c:v>RESNET-50</c:v>
                </c:pt>
                <c:pt idx="4">
                  <c:v>Xception</c:v>
                </c:pt>
                <c:pt idx="5">
                  <c:v>VGG-19</c:v>
                </c:pt>
                <c:pt idx="6">
                  <c:v>EfficientNetB0</c:v>
                </c:pt>
              </c:strCache>
            </c:strRef>
          </c:cat>
          <c:val>
            <c:numRef>
              <c:f>'Cumulative Results'!$D$3:$D$9</c:f>
              <c:numCache>
                <c:formatCode>General</c:formatCode>
                <c:ptCount val="7"/>
                <c:pt idx="0">
                  <c:v>0.60734069347381592</c:v>
                </c:pt>
                <c:pt idx="1">
                  <c:v>0.96630000000000005</c:v>
                </c:pt>
                <c:pt idx="2">
                  <c:v>0.9385</c:v>
                </c:pt>
                <c:pt idx="3">
                  <c:v>0.96</c:v>
                </c:pt>
                <c:pt idx="4">
                  <c:v>0.96079999999999999</c:v>
                </c:pt>
                <c:pt idx="5">
                  <c:v>0.88980000000000004</c:v>
                </c:pt>
                <c:pt idx="6">
                  <c:v>0.96060000000000001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01-413E-8588-896A84E350D8}"/>
            </c:ext>
          </c:extLst>
        </c:ser>
        <c:ser>
          <c:idx val="1"/>
          <c:order val="1"/>
          <c:tx>
            <c:strRef>
              <c:f>'Cumulative Results'!$F$2</c:f>
              <c:strCache>
                <c:ptCount val="1"/>
                <c:pt idx="0">
                  <c:v>Testing Accuracy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'Cumulative Results'!$B$3:$B$9</c:f>
              <c:strCache>
                <c:ptCount val="7"/>
                <c:pt idx="0">
                  <c:v>CNN - Sequential</c:v>
                </c:pt>
                <c:pt idx="1">
                  <c:v>InceptionV3</c:v>
                </c:pt>
                <c:pt idx="2">
                  <c:v>VGG-16</c:v>
                </c:pt>
                <c:pt idx="3">
                  <c:v>RESNET-50</c:v>
                </c:pt>
                <c:pt idx="4">
                  <c:v>Xception</c:v>
                </c:pt>
                <c:pt idx="5">
                  <c:v>VGG-19</c:v>
                </c:pt>
                <c:pt idx="6">
                  <c:v>EfficientNetB0</c:v>
                </c:pt>
              </c:strCache>
            </c:strRef>
          </c:cat>
          <c:val>
            <c:numRef>
              <c:f>'Cumulative Results'!$F$3:$F$9</c:f>
              <c:numCache>
                <c:formatCode>General</c:formatCode>
                <c:ptCount val="7"/>
                <c:pt idx="0">
                  <c:v>0.80967742204666138</c:v>
                </c:pt>
                <c:pt idx="1">
                  <c:v>0.92849999999999999</c:v>
                </c:pt>
                <c:pt idx="2">
                  <c:v>0.91020000000000001</c:v>
                </c:pt>
                <c:pt idx="3">
                  <c:v>0.93149999999999999</c:v>
                </c:pt>
                <c:pt idx="4">
                  <c:v>0.91930000000000001</c:v>
                </c:pt>
                <c:pt idx="5">
                  <c:v>0.87519999999999998</c:v>
                </c:pt>
                <c:pt idx="6">
                  <c:v>0.91479999999999995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01-413E-8588-896A84E350D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892007488"/>
        <c:axId val="892008320"/>
      </c:barChart>
      <c:catAx>
        <c:axId val="892007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2008320"/>
        <c:crosses val="autoZero"/>
        <c:auto val="1"/>
        <c:lblAlgn val="ctr"/>
        <c:lblOffset val="100"/>
        <c:noMultiLvlLbl val="0"/>
      </c:catAx>
      <c:valAx>
        <c:axId val="8920083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92007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B5D1CB-3427-4B3B-B1E2-4D83AED82B0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3CB1610-3DE9-49D8-9E6E-71F7E229CACF}">
      <dgm:prSet/>
      <dgm:spPr/>
      <dgm:t>
        <a:bodyPr/>
        <a:lstStyle/>
        <a:p>
          <a:r>
            <a:rPr lang="en-US"/>
            <a:t>Population of Density of India - 464 People per Km sq. (Source – Indian Consensus) </a:t>
          </a:r>
        </a:p>
      </dgm:t>
    </dgm:pt>
    <dgm:pt modelId="{BA840A99-1CA8-42D2-8953-223DD0B3A932}" type="parTrans" cxnId="{03E24E46-BAD1-429B-9C07-D11731B0BBA2}">
      <dgm:prSet/>
      <dgm:spPr/>
      <dgm:t>
        <a:bodyPr/>
        <a:lstStyle/>
        <a:p>
          <a:endParaRPr lang="en-US"/>
        </a:p>
      </dgm:t>
    </dgm:pt>
    <dgm:pt modelId="{E03CC064-7803-4364-A922-8B7F40CD3F2F}" type="sibTrans" cxnId="{03E24E46-BAD1-429B-9C07-D11731B0BBA2}">
      <dgm:prSet/>
      <dgm:spPr/>
      <dgm:t>
        <a:bodyPr/>
        <a:lstStyle/>
        <a:p>
          <a:endParaRPr lang="en-US"/>
        </a:p>
      </dgm:t>
    </dgm:pt>
    <dgm:pt modelId="{CC272D8C-614C-4B35-A5ED-D9E5EB9CF5E8}">
      <dgm:prSet/>
      <dgm:spPr/>
      <dgm:t>
        <a:bodyPr/>
        <a:lstStyle/>
        <a:p>
          <a:r>
            <a:rPr lang="en-US"/>
            <a:t>Vulnerability of Medical Situation of India was exposed during the Covid crisis.</a:t>
          </a:r>
        </a:p>
      </dgm:t>
    </dgm:pt>
    <dgm:pt modelId="{BB96FFED-A4B5-469C-B34E-1FE54E6CE3C9}" type="parTrans" cxnId="{712A3DF7-3A4E-46B7-91FC-72A2F89AA07B}">
      <dgm:prSet/>
      <dgm:spPr/>
      <dgm:t>
        <a:bodyPr/>
        <a:lstStyle/>
        <a:p>
          <a:endParaRPr lang="en-US"/>
        </a:p>
      </dgm:t>
    </dgm:pt>
    <dgm:pt modelId="{EDFABE76-351E-43B3-A05B-C4AC3F714E67}" type="sibTrans" cxnId="{712A3DF7-3A4E-46B7-91FC-72A2F89AA07B}">
      <dgm:prSet/>
      <dgm:spPr/>
      <dgm:t>
        <a:bodyPr/>
        <a:lstStyle/>
        <a:p>
          <a:endParaRPr lang="en-US"/>
        </a:p>
      </dgm:t>
    </dgm:pt>
    <dgm:pt modelId="{E8F5C0DA-2C70-4622-9920-2526E43A613C}">
      <dgm:prSet/>
      <dgm:spPr/>
      <dgm:t>
        <a:bodyPr/>
        <a:lstStyle/>
        <a:p>
          <a:r>
            <a:rPr lang="en-US"/>
            <a:t>Ratio of Doctors in India – 1:1456 </a:t>
          </a:r>
        </a:p>
      </dgm:t>
    </dgm:pt>
    <dgm:pt modelId="{3ADBA3EE-B0AB-479C-A525-380C04BE51DB}" type="parTrans" cxnId="{53FC2709-73ED-42D4-807D-DB9EA9819EB3}">
      <dgm:prSet/>
      <dgm:spPr/>
      <dgm:t>
        <a:bodyPr/>
        <a:lstStyle/>
        <a:p>
          <a:endParaRPr lang="en-US"/>
        </a:p>
      </dgm:t>
    </dgm:pt>
    <dgm:pt modelId="{10C1EDBD-93F1-423A-8E85-EB5D050BFB8E}" type="sibTrans" cxnId="{53FC2709-73ED-42D4-807D-DB9EA9819EB3}">
      <dgm:prSet/>
      <dgm:spPr/>
      <dgm:t>
        <a:bodyPr/>
        <a:lstStyle/>
        <a:p>
          <a:endParaRPr lang="en-US"/>
        </a:p>
      </dgm:t>
    </dgm:pt>
    <dgm:pt modelId="{7AFCA948-14E3-49F1-A3DF-333EC4DA365F}">
      <dgm:prSet/>
      <dgm:spPr/>
      <dgm:t>
        <a:bodyPr/>
        <a:lstStyle/>
        <a:p>
          <a:r>
            <a:rPr lang="en-US"/>
            <a:t>Crucial time wasted – collection of reports, appointment, diagnosis, expert advices and deciding the future implications.</a:t>
          </a:r>
        </a:p>
      </dgm:t>
    </dgm:pt>
    <dgm:pt modelId="{CB19E5BF-6A63-479F-A07D-812AD8C787BB}" type="parTrans" cxnId="{EDE2A6F5-BEE2-4173-B05F-413917E71025}">
      <dgm:prSet/>
      <dgm:spPr/>
      <dgm:t>
        <a:bodyPr/>
        <a:lstStyle/>
        <a:p>
          <a:endParaRPr lang="en-US"/>
        </a:p>
      </dgm:t>
    </dgm:pt>
    <dgm:pt modelId="{8298AF23-3A75-4043-952F-153B6FA75937}" type="sibTrans" cxnId="{EDE2A6F5-BEE2-4173-B05F-413917E71025}">
      <dgm:prSet/>
      <dgm:spPr/>
      <dgm:t>
        <a:bodyPr/>
        <a:lstStyle/>
        <a:p>
          <a:endParaRPr lang="en-US"/>
        </a:p>
      </dgm:t>
    </dgm:pt>
    <dgm:pt modelId="{D296DD08-E5C2-4BEB-A99C-3706AEC76222}" type="pres">
      <dgm:prSet presAssocID="{9DB5D1CB-3427-4B3B-B1E2-4D83AED82B0B}" presName="linear" presStyleCnt="0">
        <dgm:presLayoutVars>
          <dgm:animLvl val="lvl"/>
          <dgm:resizeHandles val="exact"/>
        </dgm:presLayoutVars>
      </dgm:prSet>
      <dgm:spPr/>
    </dgm:pt>
    <dgm:pt modelId="{1097EE21-672B-4533-AD1F-0A021F98E5F5}" type="pres">
      <dgm:prSet presAssocID="{03CB1610-3DE9-49D8-9E6E-71F7E229CAC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C76F4FE-B700-42B2-AEBB-0110AEEC9293}" type="pres">
      <dgm:prSet presAssocID="{E03CC064-7803-4364-A922-8B7F40CD3F2F}" presName="spacer" presStyleCnt="0"/>
      <dgm:spPr/>
    </dgm:pt>
    <dgm:pt modelId="{0B2740CD-22D0-4344-9D31-4D36C4A5AC3B}" type="pres">
      <dgm:prSet presAssocID="{CC272D8C-614C-4B35-A5ED-D9E5EB9CF5E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39338BC-4D34-4B12-A795-E185F01A5178}" type="pres">
      <dgm:prSet presAssocID="{EDFABE76-351E-43B3-A05B-C4AC3F714E67}" presName="spacer" presStyleCnt="0"/>
      <dgm:spPr/>
    </dgm:pt>
    <dgm:pt modelId="{DAB8757E-B60D-4928-BEF4-7ACBDBAE2356}" type="pres">
      <dgm:prSet presAssocID="{E8F5C0DA-2C70-4622-9920-2526E43A613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2DEFB34-0802-4088-A77C-B3DF4299BE21}" type="pres">
      <dgm:prSet presAssocID="{10C1EDBD-93F1-423A-8E85-EB5D050BFB8E}" presName="spacer" presStyleCnt="0"/>
      <dgm:spPr/>
    </dgm:pt>
    <dgm:pt modelId="{77F4B171-1779-4A77-8F0D-30A83CFE22A3}" type="pres">
      <dgm:prSet presAssocID="{7AFCA948-14E3-49F1-A3DF-333EC4DA365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3FC2709-73ED-42D4-807D-DB9EA9819EB3}" srcId="{9DB5D1CB-3427-4B3B-B1E2-4D83AED82B0B}" destId="{E8F5C0DA-2C70-4622-9920-2526E43A613C}" srcOrd="2" destOrd="0" parTransId="{3ADBA3EE-B0AB-479C-A525-380C04BE51DB}" sibTransId="{10C1EDBD-93F1-423A-8E85-EB5D050BFB8E}"/>
    <dgm:cxn modelId="{03E24E46-BAD1-429B-9C07-D11731B0BBA2}" srcId="{9DB5D1CB-3427-4B3B-B1E2-4D83AED82B0B}" destId="{03CB1610-3DE9-49D8-9E6E-71F7E229CACF}" srcOrd="0" destOrd="0" parTransId="{BA840A99-1CA8-42D2-8953-223DD0B3A932}" sibTransId="{E03CC064-7803-4364-A922-8B7F40CD3F2F}"/>
    <dgm:cxn modelId="{38ECCC7C-8BEF-4A65-A549-A97348B53DE9}" type="presOf" srcId="{CC272D8C-614C-4B35-A5ED-D9E5EB9CF5E8}" destId="{0B2740CD-22D0-4344-9D31-4D36C4A5AC3B}" srcOrd="0" destOrd="0" presId="urn:microsoft.com/office/officeart/2005/8/layout/vList2"/>
    <dgm:cxn modelId="{0B3118DC-0319-439B-B746-F0A3753C91F8}" type="presOf" srcId="{9DB5D1CB-3427-4B3B-B1E2-4D83AED82B0B}" destId="{D296DD08-E5C2-4BEB-A99C-3706AEC76222}" srcOrd="0" destOrd="0" presId="urn:microsoft.com/office/officeart/2005/8/layout/vList2"/>
    <dgm:cxn modelId="{E0883EDF-9DEF-4808-A74B-6AC26C589431}" type="presOf" srcId="{7AFCA948-14E3-49F1-A3DF-333EC4DA365F}" destId="{77F4B171-1779-4A77-8F0D-30A83CFE22A3}" srcOrd="0" destOrd="0" presId="urn:microsoft.com/office/officeart/2005/8/layout/vList2"/>
    <dgm:cxn modelId="{6CF1F6F4-7C57-48CD-ABB6-F874CFE67870}" type="presOf" srcId="{E8F5C0DA-2C70-4622-9920-2526E43A613C}" destId="{DAB8757E-B60D-4928-BEF4-7ACBDBAE2356}" srcOrd="0" destOrd="0" presId="urn:microsoft.com/office/officeart/2005/8/layout/vList2"/>
    <dgm:cxn modelId="{EDE2A6F5-BEE2-4173-B05F-413917E71025}" srcId="{9DB5D1CB-3427-4B3B-B1E2-4D83AED82B0B}" destId="{7AFCA948-14E3-49F1-A3DF-333EC4DA365F}" srcOrd="3" destOrd="0" parTransId="{CB19E5BF-6A63-479F-A07D-812AD8C787BB}" sibTransId="{8298AF23-3A75-4043-952F-153B6FA75937}"/>
    <dgm:cxn modelId="{712A3DF7-3A4E-46B7-91FC-72A2F89AA07B}" srcId="{9DB5D1CB-3427-4B3B-B1E2-4D83AED82B0B}" destId="{CC272D8C-614C-4B35-A5ED-D9E5EB9CF5E8}" srcOrd="1" destOrd="0" parTransId="{BB96FFED-A4B5-469C-B34E-1FE54E6CE3C9}" sibTransId="{EDFABE76-351E-43B3-A05B-C4AC3F714E67}"/>
    <dgm:cxn modelId="{DECF9BFF-DA23-4F2E-9E9E-DB563C72B0FF}" type="presOf" srcId="{03CB1610-3DE9-49D8-9E6E-71F7E229CACF}" destId="{1097EE21-672B-4533-AD1F-0A021F98E5F5}" srcOrd="0" destOrd="0" presId="urn:microsoft.com/office/officeart/2005/8/layout/vList2"/>
    <dgm:cxn modelId="{E6915118-A4B8-448A-9A88-5F62A638155F}" type="presParOf" srcId="{D296DD08-E5C2-4BEB-A99C-3706AEC76222}" destId="{1097EE21-672B-4533-AD1F-0A021F98E5F5}" srcOrd="0" destOrd="0" presId="urn:microsoft.com/office/officeart/2005/8/layout/vList2"/>
    <dgm:cxn modelId="{3C99E2A4-597D-494C-BF34-1DA1931DE2A0}" type="presParOf" srcId="{D296DD08-E5C2-4BEB-A99C-3706AEC76222}" destId="{7C76F4FE-B700-42B2-AEBB-0110AEEC9293}" srcOrd="1" destOrd="0" presId="urn:microsoft.com/office/officeart/2005/8/layout/vList2"/>
    <dgm:cxn modelId="{DE25A6A8-C4C1-4FF4-AF8C-DD70F3531490}" type="presParOf" srcId="{D296DD08-E5C2-4BEB-A99C-3706AEC76222}" destId="{0B2740CD-22D0-4344-9D31-4D36C4A5AC3B}" srcOrd="2" destOrd="0" presId="urn:microsoft.com/office/officeart/2005/8/layout/vList2"/>
    <dgm:cxn modelId="{B0EE0A43-FA28-4610-9CD1-F818ED474BDE}" type="presParOf" srcId="{D296DD08-E5C2-4BEB-A99C-3706AEC76222}" destId="{E39338BC-4D34-4B12-A795-E185F01A5178}" srcOrd="3" destOrd="0" presId="urn:microsoft.com/office/officeart/2005/8/layout/vList2"/>
    <dgm:cxn modelId="{0BC0DDB7-03B0-4FC1-A138-91E76C638E70}" type="presParOf" srcId="{D296DD08-E5C2-4BEB-A99C-3706AEC76222}" destId="{DAB8757E-B60D-4928-BEF4-7ACBDBAE2356}" srcOrd="4" destOrd="0" presId="urn:microsoft.com/office/officeart/2005/8/layout/vList2"/>
    <dgm:cxn modelId="{A2964115-2A90-440B-A870-2131CAF4ECEF}" type="presParOf" srcId="{D296DD08-E5C2-4BEB-A99C-3706AEC76222}" destId="{F2DEFB34-0802-4088-A77C-B3DF4299BE21}" srcOrd="5" destOrd="0" presId="urn:microsoft.com/office/officeart/2005/8/layout/vList2"/>
    <dgm:cxn modelId="{A8BEEE45-BEE2-4651-A5DE-7E1361061752}" type="presParOf" srcId="{D296DD08-E5C2-4BEB-A99C-3706AEC76222}" destId="{77F4B171-1779-4A77-8F0D-30A83CFE22A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0B9DC4-0E12-4A57-9770-D85A69A9D40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53782C6-1801-423D-B550-434A757C09F7}">
      <dgm:prSet/>
      <dgm:spPr/>
      <dgm:t>
        <a:bodyPr/>
        <a:lstStyle/>
        <a:p>
          <a:r>
            <a:rPr lang="en-US" dirty="0"/>
            <a:t>With the help of machine learning we can save the time and can predict patient is infected or not in just 1 minute of time.</a:t>
          </a:r>
        </a:p>
      </dgm:t>
    </dgm:pt>
    <dgm:pt modelId="{35A1616B-E856-46BB-AACE-AADE4CCE3FD0}" type="parTrans" cxnId="{0C2E53C3-F173-4EB0-8F21-4AF146CB225A}">
      <dgm:prSet/>
      <dgm:spPr/>
      <dgm:t>
        <a:bodyPr/>
        <a:lstStyle/>
        <a:p>
          <a:endParaRPr lang="en-US"/>
        </a:p>
      </dgm:t>
    </dgm:pt>
    <dgm:pt modelId="{62D295FF-8130-4A2C-8916-2D7261A2B584}" type="sibTrans" cxnId="{0C2E53C3-F173-4EB0-8F21-4AF146CB225A}">
      <dgm:prSet/>
      <dgm:spPr/>
      <dgm:t>
        <a:bodyPr/>
        <a:lstStyle/>
        <a:p>
          <a:endParaRPr lang="en-US"/>
        </a:p>
      </dgm:t>
    </dgm:pt>
    <dgm:pt modelId="{D846AAE1-3683-4D0F-B24E-1D57AB7FA620}">
      <dgm:prSet/>
      <dgm:spPr/>
      <dgm:t>
        <a:bodyPr/>
        <a:lstStyle/>
        <a:p>
          <a:r>
            <a:rPr lang="en-US" dirty="0"/>
            <a:t>Automation required to speed up detection and figuring the procedure to be followed.</a:t>
          </a:r>
        </a:p>
      </dgm:t>
    </dgm:pt>
    <dgm:pt modelId="{DE3E7F5B-E333-45D1-A017-72EC054C71BE}" type="parTrans" cxnId="{DD88CF30-9F64-4014-9066-203E5990B650}">
      <dgm:prSet/>
      <dgm:spPr/>
      <dgm:t>
        <a:bodyPr/>
        <a:lstStyle/>
        <a:p>
          <a:endParaRPr lang="en-US"/>
        </a:p>
      </dgm:t>
    </dgm:pt>
    <dgm:pt modelId="{1CCBC809-716E-4903-8A5F-F4A25B1FFCA5}" type="sibTrans" cxnId="{DD88CF30-9F64-4014-9066-203E5990B650}">
      <dgm:prSet/>
      <dgm:spPr/>
      <dgm:t>
        <a:bodyPr/>
        <a:lstStyle/>
        <a:p>
          <a:endParaRPr lang="en-US"/>
        </a:p>
      </dgm:t>
    </dgm:pt>
    <dgm:pt modelId="{78E8859E-7868-402A-A921-5AA1D20AB111}" type="pres">
      <dgm:prSet presAssocID="{190B9DC4-0E12-4A57-9770-D85A69A9D40D}" presName="linear" presStyleCnt="0">
        <dgm:presLayoutVars>
          <dgm:animLvl val="lvl"/>
          <dgm:resizeHandles val="exact"/>
        </dgm:presLayoutVars>
      </dgm:prSet>
      <dgm:spPr/>
    </dgm:pt>
    <dgm:pt modelId="{04F6AE0A-3E4E-4269-8329-543B123C3136}" type="pres">
      <dgm:prSet presAssocID="{353782C6-1801-423D-B550-434A757C09F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018010F-C328-4CA7-8F94-F0537DB2039A}" type="pres">
      <dgm:prSet presAssocID="{62D295FF-8130-4A2C-8916-2D7261A2B584}" presName="spacer" presStyleCnt="0"/>
      <dgm:spPr/>
    </dgm:pt>
    <dgm:pt modelId="{ACFF76E4-FAC9-49AA-8004-21E84F99FB19}" type="pres">
      <dgm:prSet presAssocID="{D846AAE1-3683-4D0F-B24E-1D57AB7FA62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87E3428-9743-4EB8-B938-217FE749B244}" type="presOf" srcId="{353782C6-1801-423D-B550-434A757C09F7}" destId="{04F6AE0A-3E4E-4269-8329-543B123C3136}" srcOrd="0" destOrd="0" presId="urn:microsoft.com/office/officeart/2005/8/layout/vList2"/>
    <dgm:cxn modelId="{DD88CF30-9F64-4014-9066-203E5990B650}" srcId="{190B9DC4-0E12-4A57-9770-D85A69A9D40D}" destId="{D846AAE1-3683-4D0F-B24E-1D57AB7FA620}" srcOrd="1" destOrd="0" parTransId="{DE3E7F5B-E333-45D1-A017-72EC054C71BE}" sibTransId="{1CCBC809-716E-4903-8A5F-F4A25B1FFCA5}"/>
    <dgm:cxn modelId="{93F14846-0496-467C-8E76-9A5D17D4F0A7}" type="presOf" srcId="{D846AAE1-3683-4D0F-B24E-1D57AB7FA620}" destId="{ACFF76E4-FAC9-49AA-8004-21E84F99FB19}" srcOrd="0" destOrd="0" presId="urn:microsoft.com/office/officeart/2005/8/layout/vList2"/>
    <dgm:cxn modelId="{0C2E53C3-F173-4EB0-8F21-4AF146CB225A}" srcId="{190B9DC4-0E12-4A57-9770-D85A69A9D40D}" destId="{353782C6-1801-423D-B550-434A757C09F7}" srcOrd="0" destOrd="0" parTransId="{35A1616B-E856-46BB-AACE-AADE4CCE3FD0}" sibTransId="{62D295FF-8130-4A2C-8916-2D7261A2B584}"/>
    <dgm:cxn modelId="{8A4124F4-E534-4E6B-9EBF-3EADA767200C}" type="presOf" srcId="{190B9DC4-0E12-4A57-9770-D85A69A9D40D}" destId="{78E8859E-7868-402A-A921-5AA1D20AB111}" srcOrd="0" destOrd="0" presId="urn:microsoft.com/office/officeart/2005/8/layout/vList2"/>
    <dgm:cxn modelId="{083BC449-2E0A-47BB-A2E8-B6F2DFE4FDC3}" type="presParOf" srcId="{78E8859E-7868-402A-A921-5AA1D20AB111}" destId="{04F6AE0A-3E4E-4269-8329-543B123C3136}" srcOrd="0" destOrd="0" presId="urn:microsoft.com/office/officeart/2005/8/layout/vList2"/>
    <dgm:cxn modelId="{01621DC4-1DCD-4C4C-A2D3-99034874287C}" type="presParOf" srcId="{78E8859E-7868-402A-A921-5AA1D20AB111}" destId="{2018010F-C328-4CA7-8F94-F0537DB2039A}" srcOrd="1" destOrd="0" presId="urn:microsoft.com/office/officeart/2005/8/layout/vList2"/>
    <dgm:cxn modelId="{470D41CB-B7F6-447D-A4C2-37C3DC8638F1}" type="presParOf" srcId="{78E8859E-7868-402A-A921-5AA1D20AB111}" destId="{ACFF76E4-FAC9-49AA-8004-21E84F99FB1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6DD406-39C4-4F63-BC6F-965C31374B6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7B688E8-24E2-486E-8500-2B24CBF7BA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application could connect the patient with the doctor and get the nearest available bed which speeds up the medication process and prevents critical time from being wasted. </a:t>
          </a:r>
        </a:p>
      </dgm:t>
    </dgm:pt>
    <dgm:pt modelId="{60977A4F-4924-4E28-A189-24760A668782}" type="parTrans" cxnId="{77D964B4-A90A-434E-8C16-27D80A9B53B7}">
      <dgm:prSet/>
      <dgm:spPr/>
      <dgm:t>
        <a:bodyPr/>
        <a:lstStyle/>
        <a:p>
          <a:endParaRPr lang="en-US"/>
        </a:p>
      </dgm:t>
    </dgm:pt>
    <dgm:pt modelId="{942BF1B5-41C1-4D12-9107-5000E81CDA83}" type="sibTrans" cxnId="{77D964B4-A90A-434E-8C16-27D80A9B53B7}">
      <dgm:prSet/>
      <dgm:spPr/>
      <dgm:t>
        <a:bodyPr/>
        <a:lstStyle/>
        <a:p>
          <a:endParaRPr lang="en-US"/>
        </a:p>
      </dgm:t>
    </dgm:pt>
    <dgm:pt modelId="{AE0B2676-0004-4C3E-9B44-9AA101A610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would save lives too by providing all the necessary information to the patient.</a:t>
          </a:r>
        </a:p>
      </dgm:t>
    </dgm:pt>
    <dgm:pt modelId="{44C8BFFE-18B8-45CC-A583-C7EBED4341D9}" type="parTrans" cxnId="{BD371DB1-1430-4578-9A75-0D5EF1288B1F}">
      <dgm:prSet/>
      <dgm:spPr/>
      <dgm:t>
        <a:bodyPr/>
        <a:lstStyle/>
        <a:p>
          <a:endParaRPr lang="en-US"/>
        </a:p>
      </dgm:t>
    </dgm:pt>
    <dgm:pt modelId="{F652563B-2214-409E-8CA4-D12D84F91040}" type="sibTrans" cxnId="{BD371DB1-1430-4578-9A75-0D5EF1288B1F}">
      <dgm:prSet/>
      <dgm:spPr/>
      <dgm:t>
        <a:bodyPr/>
        <a:lstStyle/>
        <a:p>
          <a:endParaRPr lang="en-US"/>
        </a:p>
      </dgm:t>
    </dgm:pt>
    <dgm:pt modelId="{D0F1F750-C8D6-497D-A04C-6144E6A778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 future it could support detection of many more diseases like : Skin Cancer, Lung Cancer, Glaucoma etc. </a:t>
          </a:r>
        </a:p>
      </dgm:t>
    </dgm:pt>
    <dgm:pt modelId="{EC4B1CD9-0CBC-4432-86C8-31C256D6E1B1}" type="parTrans" cxnId="{52C2C013-04D4-45DB-B391-CDA13F7C7B20}">
      <dgm:prSet/>
      <dgm:spPr/>
      <dgm:t>
        <a:bodyPr/>
        <a:lstStyle/>
        <a:p>
          <a:endParaRPr lang="en-US"/>
        </a:p>
      </dgm:t>
    </dgm:pt>
    <dgm:pt modelId="{2030F390-FA2A-4E89-BBBD-DA599DAF42B4}" type="sibTrans" cxnId="{52C2C013-04D4-45DB-B391-CDA13F7C7B20}">
      <dgm:prSet/>
      <dgm:spPr/>
      <dgm:t>
        <a:bodyPr/>
        <a:lstStyle/>
        <a:p>
          <a:endParaRPr lang="en-US"/>
        </a:p>
      </dgm:t>
    </dgm:pt>
    <dgm:pt modelId="{A813ED1B-84A2-494F-B1F2-2537469789DA}" type="pres">
      <dgm:prSet presAssocID="{E76DD406-39C4-4F63-BC6F-965C31374B61}" presName="root" presStyleCnt="0">
        <dgm:presLayoutVars>
          <dgm:dir/>
          <dgm:resizeHandles val="exact"/>
        </dgm:presLayoutVars>
      </dgm:prSet>
      <dgm:spPr/>
    </dgm:pt>
    <dgm:pt modelId="{E7905C65-8899-41AA-84B8-3FEF53752344}" type="pres">
      <dgm:prSet presAssocID="{D0F1F750-C8D6-497D-A04C-6144E6A77828}" presName="compNode" presStyleCnt="0"/>
      <dgm:spPr/>
    </dgm:pt>
    <dgm:pt modelId="{E03B0601-70D0-45EB-B2FC-44EC44B25BAF}" type="pres">
      <dgm:prSet presAssocID="{D0F1F750-C8D6-497D-A04C-6144E6A77828}" presName="bgRect" presStyleLbl="bgShp" presStyleIdx="0" presStyleCnt="3"/>
      <dgm:spPr/>
    </dgm:pt>
    <dgm:pt modelId="{B24A7F3A-5D90-4799-B9A1-E6DCCDE3B400}" type="pres">
      <dgm:prSet presAssocID="{D0F1F750-C8D6-497D-A04C-6144E6A7782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ungs with virus outline"/>
        </a:ext>
      </dgm:extLst>
    </dgm:pt>
    <dgm:pt modelId="{59D2BF2C-4186-47EB-88CB-3AA28E43A782}" type="pres">
      <dgm:prSet presAssocID="{D0F1F750-C8D6-497D-A04C-6144E6A77828}" presName="spaceRect" presStyleCnt="0"/>
      <dgm:spPr/>
    </dgm:pt>
    <dgm:pt modelId="{E0448AA3-1B3D-469C-BD18-D59F8D5875F0}" type="pres">
      <dgm:prSet presAssocID="{D0F1F750-C8D6-497D-A04C-6144E6A77828}" presName="parTx" presStyleLbl="revTx" presStyleIdx="0" presStyleCnt="3">
        <dgm:presLayoutVars>
          <dgm:chMax val="0"/>
          <dgm:chPref val="0"/>
        </dgm:presLayoutVars>
      </dgm:prSet>
      <dgm:spPr/>
    </dgm:pt>
    <dgm:pt modelId="{72532FB0-D7B8-402D-9023-1CA4DCFE1E83}" type="pres">
      <dgm:prSet presAssocID="{2030F390-FA2A-4E89-BBBD-DA599DAF42B4}" presName="sibTrans" presStyleCnt="0"/>
      <dgm:spPr/>
    </dgm:pt>
    <dgm:pt modelId="{9A428B5E-DC29-4E57-AFEC-EC617CFE15F3}" type="pres">
      <dgm:prSet presAssocID="{B7B688E8-24E2-486E-8500-2B24CBF7BAA6}" presName="compNode" presStyleCnt="0"/>
      <dgm:spPr/>
    </dgm:pt>
    <dgm:pt modelId="{12349278-F21F-4F18-8305-EEBD338FCEF2}" type="pres">
      <dgm:prSet presAssocID="{B7B688E8-24E2-486E-8500-2B24CBF7BAA6}" presName="bgRect" presStyleLbl="bgShp" presStyleIdx="1" presStyleCnt="3"/>
      <dgm:spPr/>
    </dgm:pt>
    <dgm:pt modelId="{3853F0A3-5A4C-43D5-82A0-DD93B31AE6EC}" type="pres">
      <dgm:prSet presAssocID="{B7B688E8-24E2-486E-8500-2B24CBF7BAA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CF450C9F-936D-4660-9BDD-1D415ED4C660}" type="pres">
      <dgm:prSet presAssocID="{B7B688E8-24E2-486E-8500-2B24CBF7BAA6}" presName="spaceRect" presStyleCnt="0"/>
      <dgm:spPr/>
    </dgm:pt>
    <dgm:pt modelId="{01C7EF18-07E6-4B62-A917-44F167C95AA5}" type="pres">
      <dgm:prSet presAssocID="{B7B688E8-24E2-486E-8500-2B24CBF7BAA6}" presName="parTx" presStyleLbl="revTx" presStyleIdx="1" presStyleCnt="3">
        <dgm:presLayoutVars>
          <dgm:chMax val="0"/>
          <dgm:chPref val="0"/>
        </dgm:presLayoutVars>
      </dgm:prSet>
      <dgm:spPr/>
    </dgm:pt>
    <dgm:pt modelId="{0A8AE597-65A7-4B86-8051-DFB305CA53E8}" type="pres">
      <dgm:prSet presAssocID="{942BF1B5-41C1-4D12-9107-5000E81CDA83}" presName="sibTrans" presStyleCnt="0"/>
      <dgm:spPr/>
    </dgm:pt>
    <dgm:pt modelId="{B933F6C6-0954-4E2F-876C-3546FBF65C50}" type="pres">
      <dgm:prSet presAssocID="{AE0B2676-0004-4C3E-9B44-9AA101A6101F}" presName="compNode" presStyleCnt="0"/>
      <dgm:spPr/>
    </dgm:pt>
    <dgm:pt modelId="{11AA5F1E-C79E-447F-BF8F-A5C1354B47D2}" type="pres">
      <dgm:prSet presAssocID="{AE0B2676-0004-4C3E-9B44-9AA101A6101F}" presName="bgRect" presStyleLbl="bgShp" presStyleIdx="2" presStyleCnt="3"/>
      <dgm:spPr/>
    </dgm:pt>
    <dgm:pt modelId="{CDE0CF07-32AB-4B86-A2DB-6CA97E5A91D9}" type="pres">
      <dgm:prSet presAssocID="{AE0B2676-0004-4C3E-9B44-9AA101A6101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283DB98B-1C48-4CEA-96CC-1380B866A928}" type="pres">
      <dgm:prSet presAssocID="{AE0B2676-0004-4C3E-9B44-9AA101A6101F}" presName="spaceRect" presStyleCnt="0"/>
      <dgm:spPr/>
    </dgm:pt>
    <dgm:pt modelId="{9C2EB810-BB18-4B40-9AAC-7C40AE53B551}" type="pres">
      <dgm:prSet presAssocID="{AE0B2676-0004-4C3E-9B44-9AA101A6101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2C2C013-04D4-45DB-B391-CDA13F7C7B20}" srcId="{E76DD406-39C4-4F63-BC6F-965C31374B61}" destId="{D0F1F750-C8D6-497D-A04C-6144E6A77828}" srcOrd="0" destOrd="0" parTransId="{EC4B1CD9-0CBC-4432-86C8-31C256D6E1B1}" sibTransId="{2030F390-FA2A-4E89-BBBD-DA599DAF42B4}"/>
    <dgm:cxn modelId="{36DD5339-C503-45F0-A5DC-BC50C0A58669}" type="presOf" srcId="{E76DD406-39C4-4F63-BC6F-965C31374B61}" destId="{A813ED1B-84A2-494F-B1F2-2537469789DA}" srcOrd="0" destOrd="0" presId="urn:microsoft.com/office/officeart/2018/2/layout/IconVerticalSolidList"/>
    <dgm:cxn modelId="{50D82A41-8F5C-4715-BC8E-E9F02982C98E}" type="presOf" srcId="{B7B688E8-24E2-486E-8500-2B24CBF7BAA6}" destId="{01C7EF18-07E6-4B62-A917-44F167C95AA5}" srcOrd="0" destOrd="0" presId="urn:microsoft.com/office/officeart/2018/2/layout/IconVerticalSolidList"/>
    <dgm:cxn modelId="{75F3FF57-EEFF-4967-8EDF-89C3314C35E3}" type="presOf" srcId="{D0F1F750-C8D6-497D-A04C-6144E6A77828}" destId="{E0448AA3-1B3D-469C-BD18-D59F8D5875F0}" srcOrd="0" destOrd="0" presId="urn:microsoft.com/office/officeart/2018/2/layout/IconVerticalSolidList"/>
    <dgm:cxn modelId="{6B08B08C-D4FD-479D-953D-8538349F64E0}" type="presOf" srcId="{AE0B2676-0004-4C3E-9B44-9AA101A6101F}" destId="{9C2EB810-BB18-4B40-9AAC-7C40AE53B551}" srcOrd="0" destOrd="0" presId="urn:microsoft.com/office/officeart/2018/2/layout/IconVerticalSolidList"/>
    <dgm:cxn modelId="{BD371DB1-1430-4578-9A75-0D5EF1288B1F}" srcId="{E76DD406-39C4-4F63-BC6F-965C31374B61}" destId="{AE0B2676-0004-4C3E-9B44-9AA101A6101F}" srcOrd="2" destOrd="0" parTransId="{44C8BFFE-18B8-45CC-A583-C7EBED4341D9}" sibTransId="{F652563B-2214-409E-8CA4-D12D84F91040}"/>
    <dgm:cxn modelId="{77D964B4-A90A-434E-8C16-27D80A9B53B7}" srcId="{E76DD406-39C4-4F63-BC6F-965C31374B61}" destId="{B7B688E8-24E2-486E-8500-2B24CBF7BAA6}" srcOrd="1" destOrd="0" parTransId="{60977A4F-4924-4E28-A189-24760A668782}" sibTransId="{942BF1B5-41C1-4D12-9107-5000E81CDA83}"/>
    <dgm:cxn modelId="{FD320F94-B3FD-45F6-9163-13EB6466FC97}" type="presParOf" srcId="{A813ED1B-84A2-494F-B1F2-2537469789DA}" destId="{E7905C65-8899-41AA-84B8-3FEF53752344}" srcOrd="0" destOrd="0" presId="urn:microsoft.com/office/officeart/2018/2/layout/IconVerticalSolidList"/>
    <dgm:cxn modelId="{08A50DBF-B611-4D2F-96DA-50D3C08B141E}" type="presParOf" srcId="{E7905C65-8899-41AA-84B8-3FEF53752344}" destId="{E03B0601-70D0-45EB-B2FC-44EC44B25BAF}" srcOrd="0" destOrd="0" presId="urn:microsoft.com/office/officeart/2018/2/layout/IconVerticalSolidList"/>
    <dgm:cxn modelId="{08654B1E-057F-4672-9877-531EA94F2D6A}" type="presParOf" srcId="{E7905C65-8899-41AA-84B8-3FEF53752344}" destId="{B24A7F3A-5D90-4799-B9A1-E6DCCDE3B400}" srcOrd="1" destOrd="0" presId="urn:microsoft.com/office/officeart/2018/2/layout/IconVerticalSolidList"/>
    <dgm:cxn modelId="{C635370A-C32F-47C7-A886-136DE1E6ECF3}" type="presParOf" srcId="{E7905C65-8899-41AA-84B8-3FEF53752344}" destId="{59D2BF2C-4186-47EB-88CB-3AA28E43A782}" srcOrd="2" destOrd="0" presId="urn:microsoft.com/office/officeart/2018/2/layout/IconVerticalSolidList"/>
    <dgm:cxn modelId="{62A4062E-461C-47E8-BA86-E513F40146C6}" type="presParOf" srcId="{E7905C65-8899-41AA-84B8-3FEF53752344}" destId="{E0448AA3-1B3D-469C-BD18-D59F8D5875F0}" srcOrd="3" destOrd="0" presId="urn:microsoft.com/office/officeart/2018/2/layout/IconVerticalSolidList"/>
    <dgm:cxn modelId="{61D25EBD-8ED6-46CC-8DCC-17D8312E587B}" type="presParOf" srcId="{A813ED1B-84A2-494F-B1F2-2537469789DA}" destId="{72532FB0-D7B8-402D-9023-1CA4DCFE1E83}" srcOrd="1" destOrd="0" presId="urn:microsoft.com/office/officeart/2018/2/layout/IconVerticalSolidList"/>
    <dgm:cxn modelId="{D7B72FCF-16D2-46D2-AF29-3A0C00B7ABDE}" type="presParOf" srcId="{A813ED1B-84A2-494F-B1F2-2537469789DA}" destId="{9A428B5E-DC29-4E57-AFEC-EC617CFE15F3}" srcOrd="2" destOrd="0" presId="urn:microsoft.com/office/officeart/2018/2/layout/IconVerticalSolidList"/>
    <dgm:cxn modelId="{4A1E0101-7111-4EA6-8A76-00090372F896}" type="presParOf" srcId="{9A428B5E-DC29-4E57-AFEC-EC617CFE15F3}" destId="{12349278-F21F-4F18-8305-EEBD338FCEF2}" srcOrd="0" destOrd="0" presId="urn:microsoft.com/office/officeart/2018/2/layout/IconVerticalSolidList"/>
    <dgm:cxn modelId="{26503DBB-5744-4279-B67E-23A2388583E6}" type="presParOf" srcId="{9A428B5E-DC29-4E57-AFEC-EC617CFE15F3}" destId="{3853F0A3-5A4C-43D5-82A0-DD93B31AE6EC}" srcOrd="1" destOrd="0" presId="urn:microsoft.com/office/officeart/2018/2/layout/IconVerticalSolidList"/>
    <dgm:cxn modelId="{FE358BEF-DC14-442B-98E9-1917E89F68D7}" type="presParOf" srcId="{9A428B5E-DC29-4E57-AFEC-EC617CFE15F3}" destId="{CF450C9F-936D-4660-9BDD-1D415ED4C660}" srcOrd="2" destOrd="0" presId="urn:microsoft.com/office/officeart/2018/2/layout/IconVerticalSolidList"/>
    <dgm:cxn modelId="{52682239-EA7D-4F00-9AE5-1FCAEB02F004}" type="presParOf" srcId="{9A428B5E-DC29-4E57-AFEC-EC617CFE15F3}" destId="{01C7EF18-07E6-4B62-A917-44F167C95AA5}" srcOrd="3" destOrd="0" presId="urn:microsoft.com/office/officeart/2018/2/layout/IconVerticalSolidList"/>
    <dgm:cxn modelId="{F383A53A-0AF7-41FD-AE01-8EEDD7E4CAAD}" type="presParOf" srcId="{A813ED1B-84A2-494F-B1F2-2537469789DA}" destId="{0A8AE597-65A7-4B86-8051-DFB305CA53E8}" srcOrd="3" destOrd="0" presId="urn:microsoft.com/office/officeart/2018/2/layout/IconVerticalSolidList"/>
    <dgm:cxn modelId="{9805B4D9-E1B8-4058-9CAD-C33F5D2345CF}" type="presParOf" srcId="{A813ED1B-84A2-494F-B1F2-2537469789DA}" destId="{B933F6C6-0954-4E2F-876C-3546FBF65C50}" srcOrd="4" destOrd="0" presId="urn:microsoft.com/office/officeart/2018/2/layout/IconVerticalSolidList"/>
    <dgm:cxn modelId="{0B0BEE04-9B0D-469B-A114-0794593A3613}" type="presParOf" srcId="{B933F6C6-0954-4E2F-876C-3546FBF65C50}" destId="{11AA5F1E-C79E-447F-BF8F-A5C1354B47D2}" srcOrd="0" destOrd="0" presId="urn:microsoft.com/office/officeart/2018/2/layout/IconVerticalSolidList"/>
    <dgm:cxn modelId="{2DBF97BD-122A-4AA1-8CE6-9A837A339CA0}" type="presParOf" srcId="{B933F6C6-0954-4E2F-876C-3546FBF65C50}" destId="{CDE0CF07-32AB-4B86-A2DB-6CA97E5A91D9}" srcOrd="1" destOrd="0" presId="urn:microsoft.com/office/officeart/2018/2/layout/IconVerticalSolidList"/>
    <dgm:cxn modelId="{F1C31093-D46A-4829-A718-7ACEE5455F62}" type="presParOf" srcId="{B933F6C6-0954-4E2F-876C-3546FBF65C50}" destId="{283DB98B-1C48-4CEA-96CC-1380B866A928}" srcOrd="2" destOrd="0" presId="urn:microsoft.com/office/officeart/2018/2/layout/IconVerticalSolidList"/>
    <dgm:cxn modelId="{1CA4AEC9-CCCE-4929-B17B-4276A3163948}" type="presParOf" srcId="{B933F6C6-0954-4E2F-876C-3546FBF65C50}" destId="{9C2EB810-BB18-4B40-9AAC-7C40AE53B55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97EE21-672B-4533-AD1F-0A021F98E5F5}">
      <dsp:nvSpPr>
        <dsp:cNvPr id="0" name=""/>
        <dsp:cNvSpPr/>
      </dsp:nvSpPr>
      <dsp:spPr>
        <a:xfrm>
          <a:off x="0" y="55281"/>
          <a:ext cx="5734050" cy="114703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Population of Density of India - 464 People per Km sq. (Source – Indian Consensus) </a:t>
          </a:r>
        </a:p>
      </dsp:txBody>
      <dsp:txXfrm>
        <a:off x="55994" y="111275"/>
        <a:ext cx="5622062" cy="1035050"/>
      </dsp:txXfrm>
    </dsp:sp>
    <dsp:sp modelId="{0B2740CD-22D0-4344-9D31-4D36C4A5AC3B}">
      <dsp:nvSpPr>
        <dsp:cNvPr id="0" name=""/>
        <dsp:cNvSpPr/>
      </dsp:nvSpPr>
      <dsp:spPr>
        <a:xfrm>
          <a:off x="0" y="1268559"/>
          <a:ext cx="5734050" cy="1147038"/>
        </a:xfrm>
        <a:prstGeom prst="roundRect">
          <a:avLst/>
        </a:prstGeom>
        <a:solidFill>
          <a:schemeClr val="accent5">
            <a:hueOff val="785595"/>
            <a:satOff val="-3757"/>
            <a:lumOff val="411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Vulnerability of Medical Situation of India was exposed during the Covid crisis.</a:t>
          </a:r>
        </a:p>
      </dsp:txBody>
      <dsp:txXfrm>
        <a:off x="55994" y="1324553"/>
        <a:ext cx="5622062" cy="1035050"/>
      </dsp:txXfrm>
    </dsp:sp>
    <dsp:sp modelId="{DAB8757E-B60D-4928-BEF4-7ACBDBAE2356}">
      <dsp:nvSpPr>
        <dsp:cNvPr id="0" name=""/>
        <dsp:cNvSpPr/>
      </dsp:nvSpPr>
      <dsp:spPr>
        <a:xfrm>
          <a:off x="0" y="2481838"/>
          <a:ext cx="5734050" cy="1147038"/>
        </a:xfrm>
        <a:prstGeom prst="roundRect">
          <a:avLst/>
        </a:prstGeom>
        <a:solidFill>
          <a:schemeClr val="accent5">
            <a:hueOff val="1571189"/>
            <a:satOff val="-7513"/>
            <a:lumOff val="823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Ratio of Doctors in India – 1:1456 </a:t>
          </a:r>
        </a:p>
      </dsp:txBody>
      <dsp:txXfrm>
        <a:off x="55994" y="2537832"/>
        <a:ext cx="5622062" cy="1035050"/>
      </dsp:txXfrm>
    </dsp:sp>
    <dsp:sp modelId="{77F4B171-1779-4A77-8F0D-30A83CFE22A3}">
      <dsp:nvSpPr>
        <dsp:cNvPr id="0" name=""/>
        <dsp:cNvSpPr/>
      </dsp:nvSpPr>
      <dsp:spPr>
        <a:xfrm>
          <a:off x="0" y="3695117"/>
          <a:ext cx="5734050" cy="1147038"/>
        </a:xfrm>
        <a:prstGeom prst="roundRect">
          <a:avLst/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Crucial time wasted – collection of reports, appointment, diagnosis, expert advices and deciding the future implications.</a:t>
          </a:r>
        </a:p>
      </dsp:txBody>
      <dsp:txXfrm>
        <a:off x="55994" y="3751111"/>
        <a:ext cx="5622062" cy="10350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6AE0A-3E4E-4269-8329-543B123C3136}">
      <dsp:nvSpPr>
        <dsp:cNvPr id="0" name=""/>
        <dsp:cNvSpPr/>
      </dsp:nvSpPr>
      <dsp:spPr>
        <a:xfrm>
          <a:off x="0" y="45180"/>
          <a:ext cx="9720072" cy="19117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With the help of machine learning we can save the time and can predict patient is infected or not in just 1 minute of time.</a:t>
          </a:r>
        </a:p>
      </dsp:txBody>
      <dsp:txXfrm>
        <a:off x="93325" y="138505"/>
        <a:ext cx="9533422" cy="1725130"/>
      </dsp:txXfrm>
    </dsp:sp>
    <dsp:sp modelId="{ACFF76E4-FAC9-49AA-8004-21E84F99FB19}">
      <dsp:nvSpPr>
        <dsp:cNvPr id="0" name=""/>
        <dsp:cNvSpPr/>
      </dsp:nvSpPr>
      <dsp:spPr>
        <a:xfrm>
          <a:off x="0" y="2066400"/>
          <a:ext cx="9720072" cy="1911780"/>
        </a:xfrm>
        <a:prstGeom prst="roundRect">
          <a:avLst/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Automation required to speed up detection and figuring the procedure to be followed.</a:t>
          </a:r>
        </a:p>
      </dsp:txBody>
      <dsp:txXfrm>
        <a:off x="93325" y="2159725"/>
        <a:ext cx="9533422" cy="17251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B0601-70D0-45EB-B2FC-44EC44B25BAF}">
      <dsp:nvSpPr>
        <dsp:cNvPr id="0" name=""/>
        <dsp:cNvSpPr/>
      </dsp:nvSpPr>
      <dsp:spPr>
        <a:xfrm>
          <a:off x="0" y="603"/>
          <a:ext cx="6596063" cy="14116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4A7F3A-5D90-4799-B9A1-E6DCCDE3B400}">
      <dsp:nvSpPr>
        <dsp:cNvPr id="0" name=""/>
        <dsp:cNvSpPr/>
      </dsp:nvSpPr>
      <dsp:spPr>
        <a:xfrm>
          <a:off x="427016" y="318218"/>
          <a:ext cx="776392" cy="776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448AA3-1B3D-469C-BD18-D59F8D5875F0}">
      <dsp:nvSpPr>
        <dsp:cNvPr id="0" name=""/>
        <dsp:cNvSpPr/>
      </dsp:nvSpPr>
      <dsp:spPr>
        <a:xfrm>
          <a:off x="1630424" y="603"/>
          <a:ext cx="4965638" cy="1411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97" tIns="149397" rIns="149397" bIns="14939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 future it could support detection of many more diseases like : Skin Cancer, Lung Cancer, Glaucoma etc. </a:t>
          </a:r>
        </a:p>
      </dsp:txBody>
      <dsp:txXfrm>
        <a:off x="1630424" y="603"/>
        <a:ext cx="4965638" cy="1411623"/>
      </dsp:txXfrm>
    </dsp:sp>
    <dsp:sp modelId="{12349278-F21F-4F18-8305-EEBD338FCEF2}">
      <dsp:nvSpPr>
        <dsp:cNvPr id="0" name=""/>
        <dsp:cNvSpPr/>
      </dsp:nvSpPr>
      <dsp:spPr>
        <a:xfrm>
          <a:off x="0" y="1765132"/>
          <a:ext cx="6596063" cy="14116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53F0A3-5A4C-43D5-82A0-DD93B31AE6EC}">
      <dsp:nvSpPr>
        <dsp:cNvPr id="0" name=""/>
        <dsp:cNvSpPr/>
      </dsp:nvSpPr>
      <dsp:spPr>
        <a:xfrm>
          <a:off x="427016" y="2082747"/>
          <a:ext cx="776392" cy="776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C7EF18-07E6-4B62-A917-44F167C95AA5}">
      <dsp:nvSpPr>
        <dsp:cNvPr id="0" name=""/>
        <dsp:cNvSpPr/>
      </dsp:nvSpPr>
      <dsp:spPr>
        <a:xfrm>
          <a:off x="1630424" y="1765132"/>
          <a:ext cx="4965638" cy="1411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97" tIns="149397" rIns="149397" bIns="14939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application could connect the patient with the doctor and get the nearest available bed which speeds up the medication process and prevents critical time from being wasted. </a:t>
          </a:r>
        </a:p>
      </dsp:txBody>
      <dsp:txXfrm>
        <a:off x="1630424" y="1765132"/>
        <a:ext cx="4965638" cy="1411623"/>
      </dsp:txXfrm>
    </dsp:sp>
    <dsp:sp modelId="{11AA5F1E-C79E-447F-BF8F-A5C1354B47D2}">
      <dsp:nvSpPr>
        <dsp:cNvPr id="0" name=""/>
        <dsp:cNvSpPr/>
      </dsp:nvSpPr>
      <dsp:spPr>
        <a:xfrm>
          <a:off x="0" y="3529661"/>
          <a:ext cx="6596063" cy="14116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E0CF07-32AB-4B86-A2DB-6CA97E5A91D9}">
      <dsp:nvSpPr>
        <dsp:cNvPr id="0" name=""/>
        <dsp:cNvSpPr/>
      </dsp:nvSpPr>
      <dsp:spPr>
        <a:xfrm>
          <a:off x="427016" y="3847276"/>
          <a:ext cx="776392" cy="776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EB810-BB18-4B40-9AAC-7C40AE53B551}">
      <dsp:nvSpPr>
        <dsp:cNvPr id="0" name=""/>
        <dsp:cNvSpPr/>
      </dsp:nvSpPr>
      <dsp:spPr>
        <a:xfrm>
          <a:off x="1630424" y="3529661"/>
          <a:ext cx="4965638" cy="1411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97" tIns="149397" rIns="149397" bIns="14939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It would save lives too by providing all the necessary information to the patient.</a:t>
          </a:r>
        </a:p>
      </dsp:txBody>
      <dsp:txXfrm>
        <a:off x="1630424" y="3529661"/>
        <a:ext cx="4965638" cy="1411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First Review - 17</a:t>
            </a:r>
            <a:r>
              <a:rPr lang="en-US" baseline="30000" dirty="0"/>
              <a:t>th</a:t>
            </a:r>
            <a:r>
              <a:rPr lang="en-US" dirty="0"/>
              <a:t> September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Group - 235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2D6C9D8C-961A-4EE2-8ED3-9E6C262A95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9291" y="209615"/>
            <a:ext cx="2125935" cy="69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4" descr="See the source image">
            <a:extLst>
              <a:ext uri="{FF2B5EF4-FFF2-40B4-BE49-F238E27FC236}">
                <a16:creationId xmlns:a16="http://schemas.microsoft.com/office/drawing/2014/main" id="{9F273A8F-ED4F-4A4C-BF63-576C3D4D09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365" y="237537"/>
            <a:ext cx="2125935" cy="69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7/5/2021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7/5/2021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7/5/2021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r="52456" b="-1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Deep learning-based diagnosis of diseases using image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Group 235</a:t>
            </a:r>
          </a:p>
          <a:p>
            <a:r>
              <a:rPr lang="en-US" sz="2000" dirty="0">
                <a:solidFill>
                  <a:schemeClr val="tx1"/>
                </a:solidFill>
              </a:rPr>
              <a:t>Shiva Singh </a:t>
            </a:r>
            <a:r>
              <a:rPr lang="en-US" sz="2000" dirty="0" err="1">
                <a:solidFill>
                  <a:schemeClr val="tx1"/>
                </a:solidFill>
              </a:rPr>
              <a:t>Tomar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Faculty Guide – 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8A13D7EF-E0AE-4879-87DC-3A4C1F46DF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5709" r="-1" b="-1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BFCB08-FA69-4251-8683-D25FE839F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7164674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Contribution  2/3</a:t>
            </a:r>
            <a:br>
              <a:rPr lang="en-US" sz="66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6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cap="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Covid classifier </a:t>
            </a:r>
            <a:endParaRPr lang="en-US" sz="6600" kern="1200" cap="all" spc="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78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1EAFB-4EE3-4390-9D6B-7F559E75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Covid Classifier (Exploratory Data analysis)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53F3F0-1334-47F5-9F0B-D6332C1FCC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084832"/>
            <a:ext cx="3096057" cy="365811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1D9AEB-DCEB-4510-9659-EEE37FD62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185" y="1935886"/>
            <a:ext cx="7582958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431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1EAFB-4EE3-4390-9D6B-7F559E75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Covid Classifier (Exploratory Data analysis)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884FC9-0143-438A-A2F8-BB88C2FDE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72" y="1618519"/>
            <a:ext cx="10269383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552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F602F-5B1B-40DD-B513-65AB9D6A5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vs infection rates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7D4821-12CA-41B0-A88F-2A3A2ADA1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39" y="1539773"/>
            <a:ext cx="9613922" cy="499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16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D11D4-8CCB-462E-AB89-F2D4AAF58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Symptoms Classifier comparison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32DB19-A948-46F3-899B-253A31223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1833986"/>
            <a:ext cx="9720262" cy="196845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FD5045-1145-442A-A40E-AD0C71ACE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938" y="3802440"/>
            <a:ext cx="3724795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47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8A13D7EF-E0AE-4879-87DC-3A4C1F46DF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5709" r="-1" b="-1"/>
          <a:stretch/>
        </p:blipFill>
        <p:spPr>
          <a:xfrm>
            <a:off x="8898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BFCB08-FA69-4251-8683-D25FE839F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643467"/>
            <a:ext cx="7503340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Contribution  </a:t>
            </a:r>
            <a:r>
              <a:rPr lang="en-US" sz="6600" spc="200" dirty="0">
                <a:solidFill>
                  <a:schemeClr val="tx1"/>
                </a:solidFill>
              </a:rPr>
              <a:t>3/3</a:t>
            </a:r>
            <a:br>
              <a:rPr lang="en-US" sz="66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6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spc="200" dirty="0">
                <a:solidFill>
                  <a:schemeClr val="tx1"/>
                </a:solidFill>
              </a:rPr>
              <a:t>FLASK FRAMEWORK DEVELOPMENT</a:t>
            </a:r>
            <a:endParaRPr lang="en-US" sz="6600" kern="1200" cap="all" spc="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477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78079-2983-4EE0-B2A8-8049285CE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Flask framework and Interface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54F9DC8-B0D7-4908-97C8-C441CD967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5879" y="2286000"/>
            <a:ext cx="7016380" cy="4022725"/>
          </a:xfrm>
        </p:spPr>
      </p:pic>
    </p:spTree>
    <p:extLst>
      <p:ext uri="{BB962C8B-B14F-4D97-AF65-F5344CB8AC3E}">
        <p14:creationId xmlns:p14="http://schemas.microsoft.com/office/powerpoint/2010/main" val="2653633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16404-82D0-4732-9288-893E28CE5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 framework and Interface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472748-8DAE-4964-ABDC-034FF9204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7361" y="1872758"/>
            <a:ext cx="7586664" cy="4435968"/>
          </a:xfrm>
        </p:spPr>
      </p:pic>
    </p:spTree>
    <p:extLst>
      <p:ext uri="{BB962C8B-B14F-4D97-AF65-F5344CB8AC3E}">
        <p14:creationId xmlns:p14="http://schemas.microsoft.com/office/powerpoint/2010/main" val="3853423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4653B-32FC-4528-A8AD-6B2B072F8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 framework and Interface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9F4912-A8BA-4663-8501-89268E8F0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6890" y="2286000"/>
            <a:ext cx="6974358" cy="4022725"/>
          </a:xfrm>
        </p:spPr>
      </p:pic>
    </p:spTree>
    <p:extLst>
      <p:ext uri="{BB962C8B-B14F-4D97-AF65-F5344CB8AC3E}">
        <p14:creationId xmlns:p14="http://schemas.microsoft.com/office/powerpoint/2010/main" val="1419018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D184B-8D8B-4E79-A67D-58EE3C4F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 framework and Interface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51F7D2-7E7B-4DF3-9FFF-AB9B45DE3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5761" y="1843738"/>
            <a:ext cx="7730864" cy="4464988"/>
          </a:xfrm>
        </p:spPr>
      </p:pic>
    </p:spTree>
    <p:extLst>
      <p:ext uri="{BB962C8B-B14F-4D97-AF65-F5344CB8AC3E}">
        <p14:creationId xmlns:p14="http://schemas.microsoft.com/office/powerpoint/2010/main" val="409905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40F0B5B2-5347-4B32-8DBE-7B0E04518C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l="25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E1C0E7-87F1-4BAC-99CA-85CD4E059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7164674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kern="1200" cap="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Accomplishments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66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AAC386-A18D-4525-AD1B-4D227ED34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A5D2EC-9882-4E54-ACE0-B53154662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643467"/>
            <a:ext cx="3473009" cy="5571066"/>
          </a:xfrm>
        </p:spPr>
        <p:txBody>
          <a:bodyPr>
            <a:normAutofit/>
          </a:bodyPr>
          <a:lstStyle/>
          <a:p>
            <a:r>
              <a:rPr lang="en-US" dirty="0"/>
              <a:t>Future works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4C4AD0-FE94-4E84-ACA6-CC5BF1A11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53463" y="2514600"/>
            <a:ext cx="0" cy="1828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161407-E1DB-48AE-99A4-5FA36A86113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42975" y="933450"/>
          <a:ext cx="6596063" cy="494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4230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07904-01A5-4CF0-B32A-4BD1F4CEC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7527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E86CA-F0CC-4F44-974A-EC4A5605E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 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F1F6F-AF6C-4199-B247-62D807E09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951482"/>
            <a:ext cx="9720073" cy="4321302"/>
          </a:xfrm>
        </p:spPr>
        <p:txBody>
          <a:bodyPr vert="horz" lIns="45720" tIns="45720" rIns="45720" bIns="45720" rtlCol="0" anchor="t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Developing organ-wise models to detect various types of diseases based on Image Classification.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Image of the scan given as an input to the classifier model. It detects the image for the presence of a respective diseases.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Aiding the healthcare industry towards early and more accurate diagnosis.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Developing a web interface for detection.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Could give the appropriate course of action and medication in future making it a more wholesome product out of it.</a:t>
            </a:r>
          </a:p>
        </p:txBody>
      </p:sp>
    </p:spTree>
    <p:extLst>
      <p:ext uri="{BB962C8B-B14F-4D97-AF65-F5344CB8AC3E}">
        <p14:creationId xmlns:p14="http://schemas.microsoft.com/office/powerpoint/2010/main" val="1803783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C2669-2373-434F-B09B-33C26DE70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Diseases included in the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E1BEE-32CD-4D0C-AFDF-BB27E14F6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3372993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Novel Corona Virus ( Through Chest X-Rays and CT Scan 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ea typeface="+mn-lt"/>
                <a:cs typeface="+mn-lt"/>
              </a:rPr>
              <a:t>Assist the clinicians to identify patients with COVID-19 Using CNNs to Classify images 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ea typeface="+mn-lt"/>
                <a:cs typeface="+mn-lt"/>
              </a:rPr>
              <a:t>Categorizing Images of Covid Dataset using CNNs and divided into positive and negative cases. 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Pneumonia ( Through Chest X-Rays 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ea typeface="+mn-lt"/>
                <a:cs typeface="+mn-lt"/>
              </a:rPr>
              <a:t>Assist the clinicians and physicians to identify patients with pneumonia Using CNNs to Classify images 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Brain Tumor ( Through MRI Scan )</a:t>
            </a:r>
            <a:r>
              <a:rPr lang="en-US" dirty="0">
                <a:ea typeface="+mn-lt"/>
                <a:cs typeface="+mn-lt"/>
              </a:rPr>
              <a:t>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Assist the clinicians and physicians to identify patients with Brain tumor Using CNNs to Classify images 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1503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BE753E-4156-4486-B269-C34C2220E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9BFE9F-67FE-4BBC-BFED-6AA4C51D0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3C7ED1-A12A-4F96-B638-F926BDC30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269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Motivation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45CDCBB0-0D49-42D8-97E7-A2780BDFAC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8282556"/>
              </p:ext>
            </p:extLst>
          </p:nvPr>
        </p:nvGraphicFramePr>
        <p:xfrm>
          <a:off x="904875" y="976313"/>
          <a:ext cx="5734050" cy="4897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74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B171-12B2-47E5-BFAE-1E3F4EB6B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/>
              <a:t>How could Ai help us In solving the problem?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2583A4-C425-4C44-A5E7-18AD9F0163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704107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2928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8A13D7EF-E0AE-4879-87DC-3A4C1F46DF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5709" r="-1" b="-1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BFCB08-FA69-4251-8683-D25FE839F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7164674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Contribution  </a:t>
            </a:r>
            <a:r>
              <a:rPr lang="en-US" sz="6600" spc="200" dirty="0">
                <a:solidFill>
                  <a:schemeClr val="tx1"/>
                </a:solidFill>
              </a:rPr>
              <a:t>1/3</a:t>
            </a:r>
            <a:r>
              <a:rPr lang="en-US" sz="66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- Deep learning model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432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C7ED1-A12A-4F96-B638-F926BDC30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380935"/>
            <a:ext cx="9720072" cy="1499616"/>
          </a:xfrm>
        </p:spPr>
        <p:txBody>
          <a:bodyPr/>
          <a:lstStyle/>
          <a:p>
            <a:r>
              <a:rPr lang="en-US"/>
              <a:t>Training process 1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DB67A6-D57F-4B50-8565-510F38225E29}"/>
              </a:ext>
            </a:extLst>
          </p:cNvPr>
          <p:cNvSpPr txBox="1">
            <a:spLocks/>
          </p:cNvSpPr>
          <p:nvPr/>
        </p:nvSpPr>
        <p:spPr>
          <a:xfrm>
            <a:off x="272374" y="0"/>
            <a:ext cx="10471826" cy="2084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D7F1C2-64F8-47E1-ABAE-6F9B59E462C8}"/>
              </a:ext>
            </a:extLst>
          </p:cNvPr>
          <p:cNvSpPr txBox="1">
            <a:spLocks/>
          </p:cNvSpPr>
          <p:nvPr/>
        </p:nvSpPr>
        <p:spPr>
          <a:xfrm>
            <a:off x="1024128" y="5334708"/>
            <a:ext cx="10889406" cy="938076"/>
          </a:xfrm>
          <a:prstGeom prst="rect">
            <a:avLst/>
          </a:prstGeom>
        </p:spPr>
        <p:txBody>
          <a:bodyPr vert="horz" lIns="45720" tIns="45720" rIns="45720" bIns="45720" rtlCol="0" anchor="ctr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/>
              <a:t>Trained a lot of Transfer Learning Models on the available dataset for Brain Tumor and the results are shown collectively here.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Individual Contribution by Shiva Singh Tomar.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965B33-A5E6-484F-8A03-0C7E5EC16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0202"/>
            <a:ext cx="12192000" cy="292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581511-7B88-4EEF-BB7E-642ADE79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Analysis of Different models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CF5C216-7BE1-4CBB-9763-0D7D345E13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4100020"/>
              </p:ext>
            </p:extLst>
          </p:nvPr>
        </p:nvGraphicFramePr>
        <p:xfrm>
          <a:off x="4654984" y="640080"/>
          <a:ext cx="6896936" cy="5578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785D1B6-8113-4EE0-8BCC-C16E281C38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6230316"/>
              </p:ext>
            </p:extLst>
          </p:nvPr>
        </p:nvGraphicFramePr>
        <p:xfrm>
          <a:off x="4807384" y="792480"/>
          <a:ext cx="6896936" cy="5578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2713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16c05727-aa75-4e4a-9b5f-8a80a1165891"/>
    <ds:schemaRef ds:uri="71af3243-3dd4-4a8d-8c0d-dd76da1f02a5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474</Words>
  <Application>Microsoft Office PowerPoint</Application>
  <PresentationFormat>Widescreen</PresentationFormat>
  <Paragraphs>50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Deep learning-based diagnosis of diseases using image classification</vt:lpstr>
      <vt:lpstr>Accomplishments</vt:lpstr>
      <vt:lpstr>Project in Brief</vt:lpstr>
      <vt:lpstr>Diseases included in the scope</vt:lpstr>
      <vt:lpstr>Motivation</vt:lpstr>
      <vt:lpstr>How could Ai help us In solving the problem?</vt:lpstr>
      <vt:lpstr>Contribution  1/3 - Deep learning model</vt:lpstr>
      <vt:lpstr>Training process 1</vt:lpstr>
      <vt:lpstr>Analysis of Different models</vt:lpstr>
      <vt:lpstr>Contribution  2/3  Covid classifier </vt:lpstr>
      <vt:lpstr>Covid Classifier (Exploratory Data analysis)</vt:lpstr>
      <vt:lpstr>Covid Classifier (Exploratory Data analysis)</vt:lpstr>
      <vt:lpstr>Age vs infection rates</vt:lpstr>
      <vt:lpstr>Symptoms Classifier comparison</vt:lpstr>
      <vt:lpstr>Contribution  3/3  FLASK FRAMEWORK DEVELOPMENT</vt:lpstr>
      <vt:lpstr>Flask framework and Interface</vt:lpstr>
      <vt:lpstr>Flask framework and Interface</vt:lpstr>
      <vt:lpstr>Flask framework and Interface</vt:lpstr>
      <vt:lpstr>Flask framework and Interface</vt:lpstr>
      <vt:lpstr>Future works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based diagnosis of diseases using image classification</dc:title>
  <dc:creator>ANSH SAXENA</dc:creator>
  <cp:lastModifiedBy>SHIVA SINGH TOMAR</cp:lastModifiedBy>
  <cp:revision>90</cp:revision>
  <dcterms:created xsi:type="dcterms:W3CDTF">2020-12-06T04:52:01Z</dcterms:created>
  <dcterms:modified xsi:type="dcterms:W3CDTF">2021-07-05T08:03:16Z</dcterms:modified>
</cp:coreProperties>
</file>