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64" r:id="rId3"/>
    <p:sldId id="261" r:id="rId4"/>
    <p:sldId id="285" r:id="rId5"/>
    <p:sldId id="286" r:id="rId6"/>
    <p:sldId id="262" r:id="rId7"/>
    <p:sldId id="287" r:id="rId8"/>
    <p:sldId id="269" r:id="rId9"/>
    <p:sldId id="289" r:id="rId10"/>
    <p:sldId id="291" r:id="rId11"/>
    <p:sldId id="296" r:id="rId12"/>
    <p:sldId id="290" r:id="rId13"/>
    <p:sldId id="292" r:id="rId14"/>
    <p:sldId id="293" r:id="rId15"/>
    <p:sldId id="294" r:id="rId16"/>
    <p:sldId id="295" r:id="rId17"/>
    <p:sldId id="298" r:id="rId18"/>
    <p:sldId id="297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BE5"/>
    <a:srgbClr val="264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6BBEFCC-6779-4C38-B1CA-22302AB1E9A5}">
  <a:tblStyle styleId="{46BBEFCC-6779-4C38-B1CA-22302AB1E9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3"/>
    <p:restoredTop sz="94682"/>
  </p:normalViewPr>
  <p:slideViewPr>
    <p:cSldViewPr snapToGrid="0" snapToObjects="1">
      <p:cViewPr varScale="1">
        <p:scale>
          <a:sx n="163" d="100"/>
          <a:sy n="163" d="100"/>
        </p:scale>
        <p:origin x="-120" y="-10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3143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955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197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007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475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01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19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245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242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10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358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76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12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36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567BE5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567BE5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567BE5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 dirty="0"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567BE5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567BE5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567BE5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transition xmlns:p14="http://schemas.microsoft.com/office/powerpoint/2010/main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pple Braille" charset="0"/>
          <a:ea typeface="Apple Braille" charset="0"/>
          <a:cs typeface="Apple Braille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473200"/>
            <a:ext cx="5852160" cy="390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sz="2800" dirty="0" smtClean="0">
                <a:solidFill>
                  <a:srgbClr val="567BE5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QUANTUM</a:t>
            </a:r>
            <a:r>
              <a:rPr lang="en-US" sz="2800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</a:t>
            </a:r>
            <a:r>
              <a:rPr lang="en-US" sz="2800" dirty="0" smtClean="0">
                <a:solidFill>
                  <a:srgbClr val="567BE5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NET: ROADMAP AND ICO</a:t>
            </a:r>
            <a:endParaRPr lang="en" sz="2800" dirty="0">
              <a:solidFill>
                <a:srgbClr val="567BE5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grpSp>
        <p:nvGrpSpPr>
          <p:cNvPr id="9" name="Shape 470"/>
          <p:cNvGrpSpPr/>
          <p:nvPr/>
        </p:nvGrpSpPr>
        <p:grpSpPr>
          <a:xfrm>
            <a:off x="686339" y="3270227"/>
            <a:ext cx="435022" cy="323445"/>
            <a:chOff x="5247525" y="3007275"/>
            <a:chExt cx="517575" cy="384825"/>
          </a:xfrm>
        </p:grpSpPr>
        <p:sp>
          <p:nvSpPr>
            <p:cNvPr id="10" name="Shape 47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47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796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QUANTUM1NET LEADERSHIP TEAM</a:t>
            </a:r>
            <a:endParaRPr lang="en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21" y="1411025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573" y="1411025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625" y="1411025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677" y="1411025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" name="TextBox 2"/>
          <p:cNvSpPr txBox="1"/>
          <p:nvPr/>
        </p:nvSpPr>
        <p:spPr>
          <a:xfrm>
            <a:off x="1274495" y="3030192"/>
            <a:ext cx="1835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Mattias Bergstrom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CEO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Patent holder</a:t>
            </a:r>
            <a:endParaRPr lang="en-US" dirty="0">
              <a:solidFill>
                <a:schemeClr val="tx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9547" y="3030191"/>
            <a:ext cx="1835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Stan </a:t>
            </a:r>
            <a:r>
              <a:rPr lang="en-US" dirty="0" err="1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Miasnikov</a:t>
            </a:r>
            <a:endParaRPr lang="en-US" dirty="0" smtClean="0">
              <a:solidFill>
                <a:schemeClr val="tx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CTO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Patent holder</a:t>
            </a:r>
            <a:endParaRPr lang="en-US" dirty="0">
              <a:solidFill>
                <a:schemeClr val="tx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599" y="3030191"/>
            <a:ext cx="1835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Mats </a:t>
            </a:r>
            <a:r>
              <a:rPr lang="en-US" dirty="0" err="1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Jagmalm</a:t>
            </a:r>
            <a:endParaRPr lang="en-US" dirty="0" smtClean="0">
              <a:solidFill>
                <a:schemeClr val="tx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Crypto Currency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Expert</a:t>
            </a:r>
            <a:endParaRPr lang="en-US" dirty="0">
              <a:solidFill>
                <a:schemeClr val="tx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9651" y="3034477"/>
            <a:ext cx="1835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Thomas </a:t>
            </a:r>
            <a:r>
              <a:rPr lang="en-US" dirty="0" err="1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Olofsson</a:t>
            </a:r>
            <a:endParaRPr lang="en-US" dirty="0" smtClean="0">
              <a:solidFill>
                <a:schemeClr val="tx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Security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lead</a:t>
            </a:r>
            <a:endParaRPr lang="en-US" dirty="0">
              <a:solidFill>
                <a:schemeClr val="tx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13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47" y="4075463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099" y="4075463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5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151" y="4075463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TextBox 15"/>
          <p:cNvSpPr txBox="1"/>
          <p:nvPr/>
        </p:nvSpPr>
        <p:spPr>
          <a:xfrm>
            <a:off x="2192021" y="5694630"/>
            <a:ext cx="1835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Joseph Fernandez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Physics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guy</a:t>
            </a:r>
            <a:endParaRPr lang="en-US" dirty="0">
              <a:solidFill>
                <a:schemeClr val="tx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27073" y="5694629"/>
            <a:ext cx="1835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Andreas </a:t>
            </a:r>
            <a:r>
              <a:rPr lang="en-US" dirty="0" err="1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Tibblin</a:t>
            </a:r>
            <a:endParaRPr lang="en-US" dirty="0" smtClean="0">
              <a:solidFill>
                <a:schemeClr val="tx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Creative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Marketing</a:t>
            </a:r>
            <a:endParaRPr lang="en-US" dirty="0">
              <a:solidFill>
                <a:schemeClr val="tx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2125" y="5694629"/>
            <a:ext cx="1835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Michael Johnson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Strategic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Marketing </a:t>
            </a:r>
            <a:endParaRPr lang="en-US" dirty="0">
              <a:solidFill>
                <a:schemeClr val="tx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22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QUANTUM1NET ROADMAP</a:t>
            </a:r>
            <a:endParaRPr lang="en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0" y="1332691"/>
            <a:ext cx="7995389" cy="46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ICO TIMELINE</a:t>
            </a:r>
            <a:endParaRPr lang="en" dirty="0">
              <a:solidFill>
                <a:srgbClr val="39C0BA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5498" y="1731525"/>
            <a:ext cx="6858000" cy="48363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First Token Sale: Silver Convertible Token</a:t>
            </a:r>
            <a:br>
              <a:rPr lang="en-US" sz="2400" dirty="0" smtClean="0">
                <a:latin typeface="Arial" charset="0"/>
                <a:ea typeface="Arial" charset="0"/>
                <a:cs typeface="Arial" charset="0"/>
              </a:rPr>
            </a:b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February 2018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Ethereum-based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Convertible to Gold Token at 20% discount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Sale capped at €15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million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8100">
              <a:spcBef>
                <a:spcPts val="0"/>
              </a:spcBef>
              <a:buClrTx/>
              <a:buSzTx/>
              <a:buNone/>
            </a:pP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Goals</a:t>
            </a:r>
          </a:p>
          <a:p>
            <a:pPr marL="381000" indent="-3429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Supports move to new office to centralize development</a:t>
            </a:r>
          </a:p>
          <a:p>
            <a:pPr marL="381000" indent="-3429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Hiring new developers to meet May 2018 limited Quantum1Net release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4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ICO TIMELINE</a:t>
            </a:r>
            <a:endParaRPr lang="en" dirty="0">
              <a:solidFill>
                <a:srgbClr val="39C0BA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5498" y="1731525"/>
            <a:ext cx="6858000" cy="48363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Second Token Sale: Gold Token (Restricted)</a:t>
            </a:r>
            <a:br>
              <a:rPr lang="en-US" sz="2400" dirty="0" smtClean="0">
                <a:latin typeface="Arial" charset="0"/>
                <a:ea typeface="Arial" charset="0"/>
                <a:cs typeface="Arial" charset="0"/>
              </a:rPr>
            </a:b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July 2018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Bitcoin-based, include QEK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Silver Token investors get priority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Sale capped at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€18 million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8100">
              <a:spcBef>
                <a:spcPts val="0"/>
              </a:spcBef>
              <a:buClrTx/>
              <a:buSzTx/>
              <a:buNone/>
            </a:pP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Goals</a:t>
            </a:r>
          </a:p>
          <a:p>
            <a:pPr marL="381000" indent="-3429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Offer proof-of-concept of our QEK, this token will include quantum encryption</a:t>
            </a:r>
          </a:p>
          <a:p>
            <a:pPr marL="381000" indent="-3429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Supports development of hardware and file transmission platform</a:t>
            </a:r>
          </a:p>
        </p:txBody>
      </p:sp>
    </p:spTree>
    <p:extLst>
      <p:ext uri="{BB962C8B-B14F-4D97-AF65-F5344CB8AC3E}">
        <p14:creationId xmlns:p14="http://schemas.microsoft.com/office/powerpoint/2010/main" val="162268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ICO TIMELINE</a:t>
            </a:r>
            <a:endParaRPr lang="en" dirty="0">
              <a:solidFill>
                <a:srgbClr val="39C0BA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5498" y="1731525"/>
            <a:ext cx="6858000" cy="48363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Third Token Sale: Gold Token (Open)</a:t>
            </a:r>
            <a:br>
              <a:rPr lang="en-US" sz="2400" dirty="0" smtClean="0">
                <a:latin typeface="Arial" charset="0"/>
                <a:ea typeface="Arial" charset="0"/>
                <a:cs typeface="Arial" charset="0"/>
              </a:rPr>
            </a:b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January 2019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Bitcoin-based, QE enabled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Silver Token investors that converted in July 2018 sale can participate at 5% discount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Sale capped at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€200 million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8100">
              <a:spcBef>
                <a:spcPts val="0"/>
              </a:spcBef>
              <a:buClrTx/>
              <a:buSzTx/>
              <a:buNone/>
            </a:pP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Goals</a:t>
            </a:r>
          </a:p>
          <a:p>
            <a:pPr marL="381000" indent="-3429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Supports Quantum1Net long term</a:t>
            </a:r>
          </a:p>
          <a:p>
            <a:pPr marL="381000" indent="-342900">
              <a:spcBef>
                <a:spcPts val="0"/>
              </a:spcBef>
              <a:buClrTx/>
              <a:buSzTx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Supports development and use outside of cryptocurrency</a:t>
            </a:r>
          </a:p>
          <a:p>
            <a:pPr marL="457200" indent="-419100">
              <a:spcBef>
                <a:spcPts val="0"/>
              </a:spcBef>
              <a:buClrTx/>
              <a:buSzTx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9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PRIMARY POTENTIAL RISKS</a:t>
            </a:r>
            <a:endParaRPr lang="en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Technological</a:t>
            </a:r>
            <a:endParaRPr lang="en" b="1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None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400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Quantum computing is a nascent technology, and significant hurdles remain.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/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>
              <a:buNone/>
            </a:pP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Quantum1Net relies on technology, and issues with these technologies may prevent use of tokens.</a:t>
            </a:r>
          </a:p>
          <a:p>
            <a:pPr>
              <a:buNone/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>
              <a:buNone/>
            </a:pP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Quantum1Net is secure by nature, but we cannot assure token users that they may not be affected by third-party attacks.</a:t>
            </a:r>
            <a:endParaRPr lang="en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Regulatory</a:t>
            </a:r>
            <a:endParaRPr lang="en" b="1" dirty="0">
              <a:latin typeface="Arial" charset="0"/>
              <a:ea typeface="Arial" charset="0"/>
              <a:cs typeface="Arial" charset="0"/>
            </a:endParaRPr>
          </a:p>
          <a:p>
            <a:pPr lvl="0">
              <a:buNone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400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Cryptocurrency is new and largely unregulated.</a:t>
            </a:r>
          </a:p>
          <a:p>
            <a:pPr lvl="0">
              <a:buNone/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 lvl="0">
              <a:buNone/>
            </a:pP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Some jurisdictions are already restricting and/or banning the sale and use of ICOs. Buyers must heed all local regulations.</a:t>
            </a:r>
          </a:p>
          <a:p>
            <a:pPr lvl="0">
              <a:buNone/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 lvl="0">
              <a:buNone/>
            </a:pP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ICOs may be subject to local taxes.</a:t>
            </a:r>
          </a:p>
          <a:p>
            <a:pPr lvl="0">
              <a:buNone/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 lvl="0">
              <a:buNone/>
            </a:pP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We reserve the right to modify the ICO and/or token to ensure compliance with securities law.</a:t>
            </a:r>
            <a:endParaRPr lang="en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Economic</a:t>
            </a:r>
            <a:endParaRPr lang="en" b="1" dirty="0">
              <a:latin typeface="Arial" charset="0"/>
              <a:ea typeface="Arial" charset="0"/>
              <a:cs typeface="Arial" charset="0"/>
            </a:endParaRPr>
          </a:p>
          <a:p>
            <a:pPr lvl="0">
              <a:buNone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400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Success of Quantum1Net and the ICO are subject to economic conditions, just like any other investment.</a:t>
            </a:r>
          </a:p>
          <a:p>
            <a:pPr lvl="0">
              <a:buNone/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 lvl="0">
              <a:buNone/>
            </a:pP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Participation is seen as acceptance of such risk.</a:t>
            </a:r>
          </a:p>
          <a:p>
            <a:pPr lvl="0">
              <a:buNone/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 lvl="0">
              <a:buNone/>
            </a:pP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Volatility in the value of Ethereum and Bitcoin also plays a role in the value of Quantum1Net tokens.</a:t>
            </a:r>
            <a:endParaRPr lang="en" sz="1400" dirty="0">
              <a:latin typeface="Arial" charset="0"/>
              <a:ea typeface="Arial" charset="0"/>
              <a:cs typeface="Arial" charset="0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2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WHITE PAPER</a:t>
            </a:r>
            <a:endParaRPr lang="en" dirty="0">
              <a:solidFill>
                <a:srgbClr val="39C0BA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5498" y="1731525"/>
            <a:ext cx="6858000" cy="48363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For more information, download our white paper</a:t>
            </a:r>
          </a:p>
          <a:p>
            <a:pPr marL="457200" marR="0" lvl="0" indent="-4191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457200" marR="0" lvl="0" indent="-4191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457200" marR="0" lvl="0" indent="-4191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WHITE PAPER COVER IMAGE</a:t>
            </a:r>
          </a:p>
          <a:p>
            <a:pPr marL="457200" marR="0" lvl="0" indent="-4191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01927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sz="2200" b="1" dirty="0">
                <a:solidFill>
                  <a:schemeClr val="accent4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Thanks!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>
                <a:latin typeface="Arial Rounded MT Bold" charset="0"/>
                <a:ea typeface="Arial Rounded MT Bold" charset="0"/>
                <a:cs typeface="Arial Rounded MT Bold" charset="0"/>
              </a:rPr>
              <a:t>ANY QUESTIONS?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700" cy="113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200" dirty="0">
                <a:latin typeface="Arial" charset="0"/>
                <a:ea typeface="Arial" charset="0"/>
                <a:cs typeface="Arial" charset="0"/>
              </a:rPr>
              <a:t>You can find me at</a:t>
            </a:r>
          </a:p>
          <a:p>
            <a:pPr>
              <a:spcBef>
                <a:spcPts val="0"/>
              </a:spcBef>
              <a:buNone/>
            </a:pPr>
            <a:r>
              <a:rPr lang="en" sz="2200" dirty="0">
                <a:latin typeface="Arial" charset="0"/>
                <a:ea typeface="Arial" charset="0"/>
                <a:cs typeface="Arial" charset="0"/>
              </a:rPr>
              <a:t>@username</a:t>
            </a:r>
          </a:p>
          <a:p>
            <a:pPr>
              <a:spcBef>
                <a:spcPts val="0"/>
              </a:spcBef>
              <a:buNone/>
            </a:pPr>
            <a:r>
              <a:rPr lang="en" sz="2200" dirty="0" err="1">
                <a:latin typeface="Arial" charset="0"/>
                <a:ea typeface="Arial" charset="0"/>
                <a:cs typeface="Arial" charset="0"/>
              </a:rPr>
              <a:t>user@mail.me</a:t>
            </a:r>
            <a:endParaRPr lang="en" sz="2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84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SUMMARY</a:t>
            </a:r>
            <a:endParaRPr lang="en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The Problem</a:t>
            </a:r>
            <a:endParaRPr lang="en" b="1" dirty="0">
              <a:latin typeface="Arial" charset="0"/>
              <a:ea typeface="Arial" charset="0"/>
              <a:cs typeface="Arial" charset="0"/>
            </a:endParaRPr>
          </a:p>
          <a:p>
            <a:pPr>
              <a:buNone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400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RSA is 40 years old, and made for a time where traditional computers struggled to do complex mathematical calculations quickly, and could only do one at a time.</a:t>
            </a:r>
          </a:p>
          <a:p>
            <a:pPr>
              <a:buNone/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>
              <a:buNone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Quantum computing poses the single greatest threat to RSA thanks to its capability to multiple calculations at the same time.</a:t>
            </a:r>
            <a:endParaRPr lang="en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Solution</a:t>
            </a:r>
            <a:endParaRPr lang="en" b="1" dirty="0">
              <a:latin typeface="Arial" charset="0"/>
              <a:ea typeface="Arial" charset="0"/>
              <a:cs typeface="Arial" charset="0"/>
            </a:endParaRPr>
          </a:p>
          <a:p>
            <a:pPr lvl="0">
              <a:buNone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400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Quantum1Net is leveraging quantum computing to develop an encryption platform that is impervious to attack.</a:t>
            </a:r>
          </a:p>
          <a:p>
            <a:pPr lvl="0">
              <a:buNone/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 lvl="0">
              <a:buNone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The Quantum Encryption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Key Generator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produces </a:t>
            </a:r>
            <a:r>
              <a:rPr lang="en-US" sz="1400" i="1" dirty="0">
                <a:latin typeface="Arial" charset="0"/>
                <a:ea typeface="Arial" charset="0"/>
                <a:cs typeface="Arial" charset="0"/>
              </a:rPr>
              <a:t>truly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random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computationally irreducible keys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that are impossible for even other quantum computers to crack through pattern recognition techniques.</a:t>
            </a:r>
            <a:endParaRPr lang="en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ICO</a:t>
            </a:r>
            <a:endParaRPr lang="en" b="1" dirty="0">
              <a:latin typeface="Arial" charset="0"/>
              <a:ea typeface="Arial" charset="0"/>
              <a:cs typeface="Arial" charset="0"/>
            </a:endParaRPr>
          </a:p>
          <a:p>
            <a:pPr lvl="0">
              <a:buNone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400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Our ICO is a three phase effort, with our Silver Token initially aimed at funding development and the initial build-out of the network.</a:t>
            </a:r>
          </a:p>
          <a:p>
            <a:pPr lvl="0">
              <a:buNone/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 lvl="0">
              <a:buNone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Our Gold Token release will include the QEK as proof of concept of Quantum1Net’s technology, and fund the company for the long term.</a:t>
            </a:r>
            <a:endParaRPr lang="en" sz="1400" dirty="0">
              <a:latin typeface="Arial" charset="0"/>
              <a:ea typeface="Arial" charset="0"/>
              <a:cs typeface="Arial" charset="0"/>
            </a:endParaRPr>
          </a:p>
          <a:p>
            <a:pPr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rgbClr val="39C0BA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WHY RSA HASN’T BEEN CRACKED</a:t>
            </a:r>
            <a:endParaRPr lang="en" dirty="0">
              <a:solidFill>
                <a:srgbClr val="39C0BA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5498" y="1731525"/>
            <a:ext cx="6858000" cy="48363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19100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Factoring large numbers is a difficult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process, and that’s the basis of RSA encryption keys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Large amount of computing power is needed to do so, and it takes a lot of time: hundreds of machines and two years just to crack a 768-bit (232 digit) number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Hackers don’t have patience or resources to crack RSA, and there’s easier targets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limitations of traditional computing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QUANTUM COMPUTING CHANGES EVERYTHING</a:t>
            </a:r>
            <a:endParaRPr lang="en" dirty="0">
              <a:solidFill>
                <a:srgbClr val="39C0BA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5498" y="1731525"/>
            <a:ext cx="6858000" cy="48363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19100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Traditional computers work by storing bits with a value of either 0 or 1, and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only one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calculation can be done at a time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Quantum computers work on the premise of subatomic particles being able to exist in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superposition of states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and share information via quantum entanglement</a:t>
            </a:r>
            <a:br>
              <a:rPr lang="en-US" sz="2400" dirty="0" smtClean="0">
                <a:latin typeface="Arial" charset="0"/>
                <a:ea typeface="Arial" charset="0"/>
                <a:cs typeface="Arial" charset="0"/>
              </a:rPr>
            </a:b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This allows quantum bits (qubits) to store massive amounts of data at the same time, and calculations are 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significantly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quicker</a:t>
            </a:r>
          </a:p>
        </p:txBody>
      </p:sp>
    </p:spTree>
    <p:extLst>
      <p:ext uri="{BB962C8B-B14F-4D97-AF65-F5344CB8AC3E}">
        <p14:creationId xmlns:p14="http://schemas.microsoft.com/office/powerpoint/2010/main" val="11970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RSA AND QUANTUM COMPUTING</a:t>
            </a:r>
            <a:endParaRPr lang="en" dirty="0">
              <a:solidFill>
                <a:srgbClr val="39C0BA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5498" y="1731525"/>
            <a:ext cx="6858000" cy="48363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19100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Quantum computers should and will be able to factor complex numbers quickly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At current pace, a quantum computer capable of breaking RSA-2048 in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minutes is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likely by 2030 at a cost of $1 billion USD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Quantum computers capable of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cracking RSA in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days or weeks is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much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closer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It’s an expensive process, but priceless to whomever does it first</a:t>
            </a:r>
          </a:p>
          <a:p>
            <a:pPr marL="457200" indent="-419100">
              <a:spcBef>
                <a:spcPts val="0"/>
              </a:spcBef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sz="4400" dirty="0">
                <a:solidFill>
                  <a:srgbClr val="567BE5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INTRODUCING QUANTUM</a:t>
            </a:r>
            <a:r>
              <a:rPr lang="en-US" sz="4400" dirty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</a:t>
            </a:r>
            <a:r>
              <a:rPr lang="en-US" sz="4400" dirty="0">
                <a:solidFill>
                  <a:srgbClr val="567BE5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NET</a:t>
            </a:r>
            <a:endParaRPr lang="en" sz="4400" dirty="0">
              <a:solidFill>
                <a:srgbClr val="567BE5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2430050" y="4130275"/>
            <a:ext cx="60282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Cryptography for the Post-Quantum World</a:t>
            </a:r>
            <a:endParaRPr lang="en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52" y="2471375"/>
            <a:ext cx="1915250" cy="191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THE PROBLEM WITH RSA KEYS</a:t>
            </a:r>
            <a:endParaRPr lang="en" dirty="0">
              <a:solidFill>
                <a:srgbClr val="39C0BA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5498" y="1731525"/>
            <a:ext cx="6858000" cy="48363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19100">
              <a:spcBef>
                <a:spcPts val="0"/>
              </a:spcBef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RSA generates a key using what is called a pseudo random number generator (PRNG)</a:t>
            </a:r>
            <a:br>
              <a:rPr lang="en-US" sz="2400" dirty="0" smtClean="0">
                <a:latin typeface="Arial" charset="0"/>
                <a:ea typeface="Arial" charset="0"/>
                <a:cs typeface="Arial" charset="0"/>
              </a:rPr>
            </a:b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As the name suggests, it’s not truly random: our own testing found a pattern can be deduced after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~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10,000 runs</a:t>
            </a:r>
            <a:br>
              <a:rPr lang="en-US" sz="2400" dirty="0" smtClean="0">
                <a:latin typeface="Arial" charset="0"/>
                <a:ea typeface="Arial" charset="0"/>
                <a:cs typeface="Arial" charset="0"/>
              </a:rPr>
            </a:b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This pattern can then be used to predict future behavior, which quantum computers can use to crack a PRNG</a:t>
            </a:r>
          </a:p>
        </p:txBody>
      </p:sp>
    </p:spTree>
    <p:extLst>
      <p:ext uri="{BB962C8B-B14F-4D97-AF65-F5344CB8AC3E}">
        <p14:creationId xmlns:p14="http://schemas.microsoft.com/office/powerpoint/2010/main" val="41288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LAB TEST EXAMPLE</a:t>
            </a:r>
            <a:endParaRPr lang="en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33" y="1245191"/>
            <a:ext cx="6605081" cy="2573760"/>
          </a:xfrm>
          <a:prstGeom prst="rect">
            <a:avLst/>
          </a:prstGeom>
        </p:spPr>
      </p:pic>
      <p:sp>
        <p:nvSpPr>
          <p:cNvPr id="4" name="Shape 95"/>
          <p:cNvSpPr txBox="1">
            <a:spLocks/>
          </p:cNvSpPr>
          <p:nvPr/>
        </p:nvSpPr>
        <p:spPr>
          <a:xfrm>
            <a:off x="1165475" y="3953882"/>
            <a:ext cx="6858000" cy="258274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191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image above illustrates the difference between PRNG (left) and Quantum random number generator (right). It shows 50,000 runs of 20,000 random bits each. The repetitive pattern of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PRNG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is obvious, while no pattern emerges when using QRNG.</a:t>
            </a:r>
            <a:endParaRPr lang="en-US" sz="2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THE QUANTUM ENCRYPTION KEY</a:t>
            </a:r>
            <a:endParaRPr lang="en" dirty="0">
              <a:solidFill>
                <a:srgbClr val="39C0BA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5498" y="1731525"/>
            <a:ext cx="6858000" cy="48363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19100">
              <a:spcBef>
                <a:spcPts val="0"/>
              </a:spcBef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The properties of quantum computers allow for more truly random number selection</a:t>
            </a:r>
            <a:br>
              <a:rPr lang="en-US" sz="2400" dirty="0" smtClean="0">
                <a:latin typeface="Arial" charset="0"/>
                <a:ea typeface="Arial" charset="0"/>
                <a:cs typeface="Arial" charset="0"/>
              </a:rPr>
            </a:b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QRNGs use properties of </a:t>
            </a:r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quantum entanglement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process to produce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number</a:t>
            </a:r>
            <a:br>
              <a:rPr lang="en-US" sz="2400" dirty="0" smtClean="0">
                <a:latin typeface="Arial" charset="0"/>
                <a:ea typeface="Arial" charset="0"/>
                <a:cs typeface="Arial" charset="0"/>
              </a:rPr>
            </a:b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Quantum1Net’s QRNG produces QEKs with just a single qubit quantum computer</a:t>
            </a:r>
          </a:p>
          <a:p>
            <a:pPr marL="457200" indent="-419100">
              <a:spcBef>
                <a:spcPts val="0"/>
              </a:spcBef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19100">
              <a:spcBef>
                <a:spcPts val="0"/>
              </a:spcBef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QEKs can also protect other public-key encryption platforms 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Diffie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-Hellman, elliptic curve) from quantum attacks</a:t>
            </a:r>
          </a:p>
        </p:txBody>
      </p:sp>
    </p:spTree>
    <p:extLst>
      <p:ext uri="{BB962C8B-B14F-4D97-AF65-F5344CB8AC3E}">
        <p14:creationId xmlns:p14="http://schemas.microsoft.com/office/powerpoint/2010/main" val="159962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274</Words>
  <Application>Microsoft Macintosh PowerPoint</Application>
  <PresentationFormat>On-screen Show (4:3)</PresentationFormat>
  <Paragraphs>127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Eleanor template</vt:lpstr>
      <vt:lpstr>PowerPoint Presentation</vt:lpstr>
      <vt:lpstr>SUMMARY</vt:lpstr>
      <vt:lpstr>WHY RSA HASN’T BEEN CRACKED</vt:lpstr>
      <vt:lpstr>QUANTUM COMPUTING CHANGES EVERYTHING</vt:lpstr>
      <vt:lpstr>RSA AND QUANTUM COMPUTING</vt:lpstr>
      <vt:lpstr>INTRODUCING QUANTUM1NET</vt:lpstr>
      <vt:lpstr>THE PROBLEM WITH RSA KEYS</vt:lpstr>
      <vt:lpstr>LAB TEST EXAMPLE</vt:lpstr>
      <vt:lpstr>THE QUANTUM ENCRYPTION KEY</vt:lpstr>
      <vt:lpstr>QUANTUM1NET: ROADMAP AND ICO</vt:lpstr>
      <vt:lpstr>QUANTUM1NET LEADERSHIP TEAM</vt:lpstr>
      <vt:lpstr>QUANTUM1NET ROADMAP</vt:lpstr>
      <vt:lpstr>ICO TIMELINE</vt:lpstr>
      <vt:lpstr>ICO TIMELINE</vt:lpstr>
      <vt:lpstr>ICO TIMELINE</vt:lpstr>
      <vt:lpstr>PRIMARY POTENTIAL RISKS</vt:lpstr>
      <vt:lpstr>WHITE PAPER</vt:lpstr>
      <vt:lpstr>Thanks!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Stan Miasnikov</cp:lastModifiedBy>
  <cp:revision>35</cp:revision>
  <dcterms:modified xsi:type="dcterms:W3CDTF">2017-11-20T20:49:53Z</dcterms:modified>
  <cp:category/>
</cp:coreProperties>
</file>