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8A13B-FC10-FB57-5219-6F6B4E62073C}" v="7" dt="2019-06-14T19:31:2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University Accommodation Office – Task 1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Group: Irina, Sheena, Andrew, </a:t>
            </a:r>
            <a:r>
              <a:rPr lang="en-US" dirty="0" err="1">
                <a:cs typeface="Calibri"/>
              </a:rPr>
              <a:t>Arash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3FA3A-DF51-4874-AF39-17B836423289}"/>
              </a:ext>
            </a:extLst>
          </p:cNvPr>
          <p:cNvSpPr txBox="1"/>
          <p:nvPr/>
        </p:nvSpPr>
        <p:spPr>
          <a:xfrm>
            <a:off x="628650" y="1238250"/>
            <a:ext cx="32766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STUDENTS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    PK (INT)</a:t>
            </a:r>
          </a:p>
          <a:p>
            <a:r>
              <a:rPr lang="en-US" dirty="0" err="1">
                <a:cs typeface="Calibri"/>
              </a:rPr>
              <a:t>StudFirstName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StudLastName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StudStreet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StudCity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StudPostalCode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StudDOB</a:t>
            </a:r>
            <a:r>
              <a:rPr lang="en-US" dirty="0">
                <a:cs typeface="Calibri"/>
              </a:rPr>
              <a:t> (DATE)</a:t>
            </a:r>
          </a:p>
          <a:p>
            <a:r>
              <a:rPr lang="en-US" dirty="0" err="1">
                <a:cs typeface="Calibri"/>
              </a:rPr>
              <a:t>StudGender</a:t>
            </a:r>
            <a:r>
              <a:rPr lang="en-US" dirty="0">
                <a:cs typeface="Calibri"/>
              </a:rPr>
              <a:t> (VARCHAR)</a:t>
            </a:r>
          </a:p>
          <a:p>
            <a:r>
              <a:rPr lang="en-US" dirty="0" err="1">
                <a:cs typeface="Calibri"/>
              </a:rPr>
              <a:t>StudCategory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StudentNationality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StudSpNeeds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StudStatus</a:t>
            </a:r>
            <a:r>
              <a:rPr lang="en-US" dirty="0">
                <a:cs typeface="Calibri"/>
              </a:rPr>
              <a:t> (BOOL)</a:t>
            </a:r>
          </a:p>
          <a:p>
            <a:r>
              <a:rPr lang="en-US" dirty="0" err="1">
                <a:cs typeface="Calibri"/>
              </a:rPr>
              <a:t>StudCourseID</a:t>
            </a:r>
            <a:r>
              <a:rPr lang="en-US" dirty="0">
                <a:cs typeface="Calibri"/>
              </a:rPr>
              <a:t> (INT)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F36C9-D14D-463D-9D1D-7C18CA8A04DE}"/>
              </a:ext>
            </a:extLst>
          </p:cNvPr>
          <p:cNvSpPr txBox="1"/>
          <p:nvPr/>
        </p:nvSpPr>
        <p:spPr>
          <a:xfrm>
            <a:off x="4819650" y="476250"/>
            <a:ext cx="33147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ADVISOR</a:t>
            </a:r>
          </a:p>
          <a:p>
            <a:r>
              <a:rPr lang="en-US" dirty="0" err="1">
                <a:cs typeface="Calibri"/>
              </a:rPr>
              <a:t>AdvID</a:t>
            </a:r>
            <a:r>
              <a:rPr lang="en-US" dirty="0">
                <a:cs typeface="Calibri"/>
              </a:rPr>
              <a:t> PK (INT)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AdvFirstName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AdvLastName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AdvPosition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AdvPhNumber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AdvOfficeLocation</a:t>
            </a:r>
            <a:r>
              <a:rPr lang="en-US" dirty="0">
                <a:cs typeface="Calibri"/>
              </a:rPr>
              <a:t> (VARCHAR)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3D85-5307-4626-AFEE-1BD595CEB95C}"/>
              </a:ext>
            </a:extLst>
          </p:cNvPr>
          <p:cNvSpPr txBox="1"/>
          <p:nvPr/>
        </p:nvSpPr>
        <p:spPr>
          <a:xfrm>
            <a:off x="5057775" y="4114800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FLAT</a:t>
            </a:r>
          </a:p>
          <a:p>
            <a:r>
              <a:rPr lang="en-US" dirty="0" err="1">
                <a:cs typeface="Calibri"/>
              </a:rPr>
              <a:t>FlatID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FlatAdd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FlatAvailability</a:t>
            </a:r>
            <a:r>
              <a:rPr lang="en-US" dirty="0">
                <a:cs typeface="Calibri"/>
              </a:rPr>
              <a:t> (INT)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5FA4C-F040-40AE-A336-881C466B4465}"/>
              </a:ext>
            </a:extLst>
          </p:cNvPr>
          <p:cNvSpPr txBox="1"/>
          <p:nvPr/>
        </p:nvSpPr>
        <p:spPr>
          <a:xfrm>
            <a:off x="8715375" y="1514475"/>
            <a:ext cx="32099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INVOICES</a:t>
            </a:r>
          </a:p>
          <a:p>
            <a:r>
              <a:rPr lang="en-US" dirty="0" err="1">
                <a:cs typeface="Calibri"/>
              </a:rPr>
              <a:t>StudInvID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StudLeaseNum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StudQuarter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StudPaymentDue</a:t>
            </a:r>
            <a:r>
              <a:rPr lang="en-US" dirty="0">
                <a:cs typeface="Calibri"/>
              </a:rPr>
              <a:t> (DOUBLE)</a:t>
            </a:r>
          </a:p>
          <a:p>
            <a:r>
              <a:rPr lang="en-US" dirty="0" err="1">
                <a:cs typeface="Calibri"/>
              </a:rPr>
              <a:t>StudPayment</a:t>
            </a:r>
            <a:r>
              <a:rPr lang="en-US" dirty="0">
                <a:cs typeface="Calibri"/>
              </a:rPr>
              <a:t> (DOUBLE)</a:t>
            </a:r>
          </a:p>
          <a:p>
            <a:r>
              <a:rPr lang="en-US" dirty="0" err="1">
                <a:cs typeface="Calibri"/>
              </a:rPr>
              <a:t>DateOfPayment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PaymentMethod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PaymentDueDate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PaymentReminders</a:t>
            </a:r>
            <a:r>
              <a:rPr lang="en-US" dirty="0">
                <a:cs typeface="Calibri"/>
              </a:rPr>
              <a:t> (VARCHAR)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57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5C97-095A-483A-A940-E91C9F767818}"/>
              </a:ext>
            </a:extLst>
          </p:cNvPr>
          <p:cNvSpPr txBox="1"/>
          <p:nvPr/>
        </p:nvSpPr>
        <p:spPr>
          <a:xfrm>
            <a:off x="609600" y="323850"/>
            <a:ext cx="2743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ACCOMODATION STAFF</a:t>
            </a:r>
          </a:p>
          <a:p>
            <a:r>
              <a:rPr lang="en-US" dirty="0" err="1">
                <a:cs typeface="Calibri"/>
              </a:rPr>
              <a:t>AccStaffID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AccFirstName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AccLastName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AccStreetName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AccCity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AccPostalCode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AccDOB</a:t>
            </a:r>
            <a:r>
              <a:rPr lang="en-US" dirty="0">
                <a:cs typeface="Calibri"/>
              </a:rPr>
              <a:t> (DATE)</a:t>
            </a:r>
          </a:p>
          <a:p>
            <a:r>
              <a:rPr lang="en-US" dirty="0" err="1">
                <a:cs typeface="Calibri"/>
              </a:rPr>
              <a:t>AccGender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AccPosition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AccLocation</a:t>
            </a:r>
            <a:r>
              <a:rPr lang="en-US" dirty="0">
                <a:cs typeface="Calibri"/>
              </a:rPr>
              <a:t> (VARCHAR)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1E74C-8913-4AC2-8835-BFE458A80F42}"/>
              </a:ext>
            </a:extLst>
          </p:cNvPr>
          <p:cNvSpPr txBox="1"/>
          <p:nvPr/>
        </p:nvSpPr>
        <p:spPr>
          <a:xfrm>
            <a:off x="3905250" y="323850"/>
            <a:ext cx="31718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CONTACTS</a:t>
            </a:r>
          </a:p>
          <a:p>
            <a:r>
              <a:rPr lang="en-US" dirty="0" err="1">
                <a:cs typeface="Calibri"/>
              </a:rPr>
              <a:t>ContactID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ContactSSN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ContactFirstName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ContactLastName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ContactStreet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ContactCity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ContactPostalCode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ContactPhone</a:t>
            </a:r>
            <a:r>
              <a:rPr lang="en-US" dirty="0">
                <a:cs typeface="Calibri"/>
              </a:rPr>
              <a:t> (INT)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E89D4-464B-458B-B7A4-60A0B9217447}"/>
              </a:ext>
            </a:extLst>
          </p:cNvPr>
          <p:cNvSpPr txBox="1"/>
          <p:nvPr/>
        </p:nvSpPr>
        <p:spPr>
          <a:xfrm>
            <a:off x="7667625" y="323850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HALLS OF RESIDENCE</a:t>
            </a:r>
          </a:p>
          <a:p>
            <a:r>
              <a:rPr lang="en-US" dirty="0" err="1">
                <a:cs typeface="Calibri"/>
              </a:rPr>
              <a:t>PlaceID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RoomNum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ResRent</a:t>
            </a:r>
            <a:r>
              <a:rPr lang="en-US" dirty="0">
                <a:cs typeface="Calibri"/>
              </a:rPr>
              <a:t> (INT)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3E9B1-70A2-4A60-B3CD-73C5E10E94AB}"/>
              </a:ext>
            </a:extLst>
          </p:cNvPr>
          <p:cNvSpPr txBox="1"/>
          <p:nvPr/>
        </p:nvSpPr>
        <p:spPr>
          <a:xfrm>
            <a:off x="7667625" y="2038350"/>
            <a:ext cx="2743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LEASES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StudLeaseID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LeaseDate</a:t>
            </a:r>
            <a:r>
              <a:rPr lang="en-US" dirty="0">
                <a:cs typeface="Calibri"/>
              </a:rPr>
              <a:t> (DATE)</a:t>
            </a:r>
          </a:p>
          <a:p>
            <a:r>
              <a:rPr lang="en-US" dirty="0" err="1">
                <a:cs typeface="Calibri"/>
              </a:rPr>
              <a:t>LeaseAgreement</a:t>
            </a:r>
            <a:r>
              <a:rPr lang="en-US" dirty="0">
                <a:cs typeface="Calibri"/>
              </a:rPr>
              <a:t> (BOOL)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4E5BA-BE26-42E7-A1DA-F75089C05765}"/>
              </a:ext>
            </a:extLst>
          </p:cNvPr>
          <p:cNvSpPr txBox="1"/>
          <p:nvPr/>
        </p:nvSpPr>
        <p:spPr>
          <a:xfrm>
            <a:off x="609600" y="4010025"/>
            <a:ext cx="2743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FLAT INSPECTIONS</a:t>
            </a:r>
            <a:br>
              <a:rPr lang="en-US" dirty="0"/>
            </a:br>
            <a:r>
              <a:rPr lang="en-US" dirty="0" err="1">
                <a:cs typeface="Calibri"/>
              </a:rPr>
              <a:t>InspID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>
                <a:cs typeface="Calibri"/>
              </a:rPr>
              <a:t>Flat ID FK (INT)</a:t>
            </a:r>
          </a:p>
          <a:p>
            <a:r>
              <a:rPr lang="en-US" dirty="0" err="1">
                <a:cs typeface="Calibri"/>
              </a:rPr>
              <a:t>InspectionDate</a:t>
            </a:r>
            <a:r>
              <a:rPr lang="en-US" dirty="0">
                <a:cs typeface="Calibri"/>
              </a:rPr>
              <a:t> (DATE)</a:t>
            </a:r>
          </a:p>
          <a:p>
            <a:r>
              <a:rPr lang="en-US" dirty="0" err="1">
                <a:cs typeface="Calibri"/>
              </a:rPr>
              <a:t>InspFirstName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InspLastName</a:t>
            </a:r>
            <a:r>
              <a:rPr lang="en-US" dirty="0">
                <a:cs typeface="Calibri"/>
              </a:rPr>
              <a:t> (VARCHAR)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64211-CF05-4F01-AF3C-E733D0EDCBB6}"/>
              </a:ext>
            </a:extLst>
          </p:cNvPr>
          <p:cNvSpPr txBox="1"/>
          <p:nvPr/>
        </p:nvSpPr>
        <p:spPr>
          <a:xfrm>
            <a:off x="4219575" y="4010025"/>
            <a:ext cx="31146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COURSES </a:t>
            </a:r>
          </a:p>
          <a:p>
            <a:r>
              <a:rPr lang="en-US" dirty="0" err="1">
                <a:cs typeface="Calibri"/>
              </a:rPr>
              <a:t>CourseID</a:t>
            </a:r>
            <a:r>
              <a:rPr lang="en-US" dirty="0">
                <a:cs typeface="Calibri"/>
              </a:rPr>
              <a:t> PK (INT)</a:t>
            </a:r>
          </a:p>
          <a:p>
            <a:r>
              <a:rPr lang="en-US" dirty="0" err="1">
                <a:cs typeface="Calibri"/>
              </a:rPr>
              <a:t>StudID</a:t>
            </a:r>
            <a:r>
              <a:rPr lang="en-US" dirty="0">
                <a:cs typeface="Calibri"/>
              </a:rPr>
              <a:t> FK (INT)</a:t>
            </a:r>
          </a:p>
          <a:p>
            <a:r>
              <a:rPr lang="en-US" dirty="0" err="1">
                <a:cs typeface="Calibri"/>
              </a:rPr>
              <a:t>CourseName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CourseYear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CourseInstructor</a:t>
            </a:r>
            <a:r>
              <a:rPr lang="en-US" dirty="0">
                <a:cs typeface="Calibri"/>
              </a:rPr>
              <a:t> (VARCHAR)</a:t>
            </a:r>
          </a:p>
          <a:p>
            <a:r>
              <a:rPr lang="en-US" dirty="0" err="1">
                <a:cs typeface="Calibri"/>
              </a:rPr>
              <a:t>CourseRoomNum</a:t>
            </a:r>
            <a:r>
              <a:rPr lang="en-US" dirty="0">
                <a:cs typeface="Calibri"/>
              </a:rPr>
              <a:t> (INT)</a:t>
            </a:r>
          </a:p>
          <a:p>
            <a:r>
              <a:rPr lang="en-US" dirty="0" err="1">
                <a:cs typeface="Calibri"/>
              </a:rPr>
              <a:t>CourseDept</a:t>
            </a:r>
            <a:r>
              <a:rPr lang="en-US" dirty="0">
                <a:cs typeface="Calibri"/>
              </a:rPr>
              <a:t> (VARCHAR)</a:t>
            </a:r>
          </a:p>
        </p:txBody>
      </p:sp>
    </p:spTree>
    <p:extLst>
      <p:ext uri="{BB962C8B-B14F-4D97-AF65-F5344CB8AC3E}">
        <p14:creationId xmlns:p14="http://schemas.microsoft.com/office/powerpoint/2010/main" val="199261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University Accommodation Office – Task 1 (Part 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298</cp:revision>
  <dcterms:created xsi:type="dcterms:W3CDTF">2013-07-15T20:26:40Z</dcterms:created>
  <dcterms:modified xsi:type="dcterms:W3CDTF">2019-06-14T19:31:42Z</dcterms:modified>
</cp:coreProperties>
</file>