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69" r:id="rId3"/>
    <p:sldId id="470" r:id="rId4"/>
    <p:sldId id="471" r:id="rId5"/>
    <p:sldId id="526" r:id="rId6"/>
    <p:sldId id="472" r:id="rId7"/>
    <p:sldId id="530" r:id="rId8"/>
    <p:sldId id="473" r:id="rId9"/>
    <p:sldId id="531" r:id="rId10"/>
    <p:sldId id="532" r:id="rId11"/>
    <p:sldId id="534" r:id="rId12"/>
    <p:sldId id="535" r:id="rId13"/>
    <p:sldId id="548" r:id="rId14"/>
    <p:sldId id="555" r:id="rId15"/>
    <p:sldId id="556" r:id="rId16"/>
    <p:sldId id="549" r:id="rId17"/>
    <p:sldId id="550" r:id="rId18"/>
    <p:sldId id="551" r:id="rId19"/>
    <p:sldId id="552" r:id="rId20"/>
    <p:sldId id="557" r:id="rId21"/>
    <p:sldId id="553" r:id="rId22"/>
    <p:sldId id="554" r:id="rId23"/>
    <p:sldId id="521" r:id="rId24"/>
    <p:sldId id="558" r:id="rId25"/>
    <p:sldId id="480" r:id="rId26"/>
    <p:sldId id="527" r:id="rId27"/>
    <p:sldId id="547" r:id="rId28"/>
    <p:sldId id="528" r:id="rId29"/>
    <p:sldId id="483" r:id="rId30"/>
    <p:sldId id="484" r:id="rId31"/>
    <p:sldId id="485" r:id="rId32"/>
    <p:sldId id="486" r:id="rId33"/>
    <p:sldId id="487" r:id="rId34"/>
    <p:sldId id="536" r:id="rId35"/>
    <p:sldId id="45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2" autoAdjust="0"/>
    <p:restoredTop sz="94864"/>
  </p:normalViewPr>
  <p:slideViewPr>
    <p:cSldViewPr>
      <p:cViewPr varScale="1">
        <p:scale>
          <a:sx n="84" d="100"/>
          <a:sy n="84" d="100"/>
        </p:scale>
        <p:origin x="6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7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D2934-2DED-4966-BFE3-3C878FC01F8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4EAB9-2D82-45DD-B11B-6E810631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2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CB17-1AD6-4122-964D-5C4955A7805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DE0A-5614-458B-B121-B96042C61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14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20E0-0A7E-4C4C-B5E4-CF0CDA1A6681}" type="datetime1">
              <a:rPr lang="en-US" altLang="zh-TW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79637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1E8C-AFF3-439A-8194-EE92A40B9828}" type="datetime1">
              <a:rPr lang="en-US" altLang="zh-TW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54075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4075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056F-C8BE-461B-A159-737AFF15269C}" type="datetime1">
              <a:rPr lang="en-US" altLang="zh-TW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>
            <a:lvl1pPr>
              <a:defRPr sz="21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93D-9DAD-4446-AAFE-E46C07E59001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05F49018-E96B-4FE5-8F08-4B6585D60B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1941909" y="2126222"/>
            <a:ext cx="3235398" cy="3777622"/>
          </a:xfrm>
        </p:spPr>
        <p:txBody>
          <a:bodyPr>
            <a:normAutofit/>
          </a:bodyPr>
          <a:lstStyle>
            <a:lvl1pPr>
              <a:defRPr sz="21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4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725"/>
            <a:ext cx="8229600" cy="50006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/>
          <a:p>
            <a:r>
              <a:rPr lang="en-US" altLang="zh-TW" dirty="0" smtClean="0"/>
              <a:t>Fundamentals of Digital Logic with VHDL Design  (3rd ed.)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244475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6446-5703-4E4C-AB62-6E09D3A94760}" type="datetime1">
              <a:rPr lang="en-US" altLang="zh-TW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5725"/>
            <a:ext cx="4038600" cy="5349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5725"/>
            <a:ext cx="4038600" cy="5349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Fundamentals of Digital Logic with VHDL Design  (3rd ed.)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244475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290"/>
            <a:ext cx="4040188" cy="623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0961"/>
            <a:ext cx="4040188" cy="4084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0961"/>
            <a:ext cx="4041775" cy="4084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93A-5CEA-4E99-BC9F-31E3079DB28B}" type="datetime1">
              <a:rPr lang="en-US" altLang="zh-TW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09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Fundamentals of Digital Logic with VHDL Design  (3rd ed.)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244475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Fundamentals of Digital Logic with VHDL Design  (3rd ed.)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244475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4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24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45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0C1-3C9E-4BCC-BFCD-F779B13ECAFD}" type="datetime1">
              <a:rPr lang="en-US" altLang="zh-TW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3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48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FF40-EADF-4F17-971B-03C0D863F89D}" type="datetime1">
              <a:rPr lang="en-US" altLang="zh-TW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Fundamentals of Digital Logic with VHDL Design  (3rd ed.)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1">
                    <a:lumMod val="75000"/>
                  </a:schemeClr>
                </a:solidFill>
              </a:rPr>
              <a:t>CPSC 240 </a:t>
            </a:r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Computer Organization and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066800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75000"/>
                  </a:schemeClr>
                </a:solidFill>
              </a:rPr>
              <a:t>Debug</a:t>
            </a:r>
            <a:endParaRPr lang="en-US" altLang="zh-TW" sz="28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800" dirty="0" smtClean="0"/>
              <a:t>First Program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2672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70000"/>
              </a:lnSpc>
              <a:tabLst>
                <a:tab pos="1879600" algn="l"/>
                <a:tab pos="3584575" algn="l"/>
              </a:tabLst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Instructor: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</a:rPr>
              <a:t>Yitsen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Ku, Ph.D.</a:t>
            </a:r>
          </a:p>
          <a:p>
            <a:pPr algn="ctr">
              <a:lnSpc>
                <a:spcPct val="70000"/>
              </a:lnSpc>
              <a:tabLst>
                <a:tab pos="1879600" algn="l"/>
                <a:tab pos="3584575" algn="l"/>
              </a:tabLst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Department of Electrical Engineering, </a:t>
            </a:r>
          </a:p>
          <a:p>
            <a:pPr algn="ctr">
              <a:lnSpc>
                <a:spcPct val="70000"/>
              </a:lnSpc>
              <a:tabLst>
                <a:tab pos="1879600" algn="l"/>
                <a:tab pos="3584575" algn="l"/>
              </a:tabLst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California State University, Fullerton, USA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2740818"/>
            <a:ext cx="5162550" cy="27336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smtClean="0"/>
              <a:t>h. Click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"Connect" button to continue.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524500" y="5118100"/>
            <a:ext cx="744538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80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. Click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"Yes" button to continue.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209800"/>
            <a:ext cx="3733800" cy="44672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800600" y="6299200"/>
            <a:ext cx="744538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83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044"/>
            <a:ext cx="9144000" cy="51447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smtClean="0"/>
              <a:t>j. Input password and click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"OK" button to continue.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114800" y="4572000"/>
            <a:ext cx="14859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9"/>
          <p:cNvSpPr/>
          <p:nvPr/>
        </p:nvSpPr>
        <p:spPr>
          <a:xfrm>
            <a:off x="4267200" y="5207000"/>
            <a:ext cx="685800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2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CC"/>
                </a:solidFill>
              </a:rPr>
              <a:t>Upload Program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871190"/>
          </a:xfrm>
        </p:spPr>
        <p:txBody>
          <a:bodyPr>
            <a:normAutofit fontScale="90000"/>
          </a:bodyPr>
          <a:lstStyle/>
          <a:p>
            <a:pPr marL="354013" indent="-354013"/>
            <a:r>
              <a:rPr lang="en-US" altLang="zh-TW" dirty="0" smtClean="0"/>
              <a:t>a. </a:t>
            </a:r>
            <a:r>
              <a:rPr lang="en-US" altLang="zh-TW" dirty="0"/>
              <a:t>Click the </a:t>
            </a:r>
            <a:r>
              <a:rPr lang="en-US" altLang="zh-TW" dirty="0" smtClean="0"/>
              <a:t>"Terminal </a:t>
            </a:r>
            <a:r>
              <a:rPr lang="en-US" altLang="zh-TW" dirty="0"/>
              <a:t>Emulator" to </a:t>
            </a:r>
            <a:r>
              <a:rPr lang="en-US" altLang="zh-TW" dirty="0" smtClean="0"/>
              <a:t>open </a:t>
            </a:r>
            <a:r>
              <a:rPr lang="en-US" altLang="zh-TW" dirty="0"/>
              <a:t>the </a:t>
            </a:r>
            <a:r>
              <a:rPr lang="en-US" altLang="zh-TW" dirty="0" smtClean="0"/>
              <a:t>"Terminal Emulator" window.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909059" y="6423660"/>
            <a:ext cx="365761" cy="365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0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998"/>
            <a:ext cx="9144000" cy="49808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29601"/>
          </a:xfrm>
        </p:spPr>
        <p:txBody>
          <a:bodyPr>
            <a:normAutofit fontScale="90000"/>
          </a:bodyPr>
          <a:lstStyle/>
          <a:p>
            <a:pPr marL="354013" indent="-354013" algn="l"/>
            <a:r>
              <a:rPr lang="en-US" altLang="zh-TW" dirty="0" smtClean="0"/>
              <a:t>b. Input </a:t>
            </a:r>
            <a:r>
              <a:rPr lang="en-US" altLang="zh-TW" dirty="0" smtClean="0"/>
              <a:t>"cd Desktop" </a:t>
            </a:r>
            <a:r>
              <a:rPr lang="en-US" altLang="zh-TW" dirty="0" smtClean="0"/>
              <a:t>to </a:t>
            </a:r>
            <a:r>
              <a:rPr lang="en-US" altLang="zh-TW" dirty="0" smtClean="0"/>
              <a:t>change directory to "Desktop".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Input "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hello" to create a "hello" folder.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712720" y="2308489"/>
            <a:ext cx="979170" cy="194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6"/>
          <p:cNvSpPr/>
          <p:nvPr/>
        </p:nvSpPr>
        <p:spPr>
          <a:xfrm>
            <a:off x="3234690" y="2480310"/>
            <a:ext cx="1040130" cy="205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59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marL="539750" indent="-539750"/>
            <a:r>
              <a:rPr lang="en-US" altLang="zh-TW" sz="2800" dirty="0" smtClean="0"/>
              <a:t>a. </a:t>
            </a:r>
            <a:r>
              <a:rPr lang="en-US" altLang="zh-TW" sz="2800" dirty="0"/>
              <a:t>Switch to "Desktop" and click on </a:t>
            </a:r>
            <a:r>
              <a:rPr lang="en-US" altLang="zh-TW" sz="2800" dirty="0" smtClean="0"/>
              <a:t>"Web Browser" </a:t>
            </a:r>
            <a:r>
              <a:rPr lang="en-US" altLang="zh-TW" sz="2800" dirty="0" smtClean="0"/>
              <a:t>icon to </a:t>
            </a:r>
            <a:r>
              <a:rPr lang="en-US" altLang="zh-TW" sz="2800" dirty="0" smtClean="0"/>
              <a:t>open </a:t>
            </a:r>
            <a:r>
              <a:rPr lang="en-US" altLang="zh-TW" sz="2800" dirty="0" smtClean="0"/>
              <a:t>the "Web </a:t>
            </a:r>
            <a:r>
              <a:rPr lang="en-US" altLang="zh-TW" sz="2800" dirty="0" smtClean="0"/>
              <a:t>Browser".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4534758" y="6451600"/>
            <a:ext cx="367441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algn="l"/>
            <a:r>
              <a:rPr lang="en-US" altLang="zh-TW" sz="2800" dirty="0" smtClean="0"/>
              <a:t>b. Open "CSUF portal" and click on the "</a:t>
            </a:r>
            <a:r>
              <a:rPr lang="en-US" altLang="zh-TW" sz="2800" dirty="0" err="1" smtClean="0"/>
              <a:t>DropBox</a:t>
            </a:r>
            <a:r>
              <a:rPr lang="en-US" altLang="zh-TW" sz="2800" dirty="0" smtClean="0"/>
              <a:t>".</a:t>
            </a:r>
            <a:endParaRPr lang="zh-TW" altLang="en-US" sz="2800" dirty="0"/>
          </a:p>
        </p:txBody>
      </p:sp>
      <p:sp>
        <p:nvSpPr>
          <p:cNvPr id="4" name="圓角矩形 3"/>
          <p:cNvSpPr/>
          <p:nvPr/>
        </p:nvSpPr>
        <p:spPr>
          <a:xfrm>
            <a:off x="7620" y="5741700"/>
            <a:ext cx="1644650" cy="235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0" y="1977611"/>
            <a:ext cx="1517650" cy="235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5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marL="354013" indent="-354013" algn="l">
              <a:tabLst>
                <a:tab pos="354013" algn="l"/>
              </a:tabLst>
            </a:pPr>
            <a:r>
              <a:rPr lang="en-US" altLang="zh-TW" sz="2800" dirty="0" smtClean="0"/>
              <a:t>c. Click </a:t>
            </a:r>
            <a:r>
              <a:rPr lang="en-US" altLang="zh-TW" sz="2800" dirty="0" smtClean="0"/>
              <a:t>on "…" of the "hello" folder and select the "Download" item to download "hello" folder.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6248400" y="5509260"/>
            <a:ext cx="895350" cy="262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862762" y="5195888"/>
            <a:ext cx="271463" cy="2676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6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6" y="1991461"/>
            <a:ext cx="6037368" cy="43979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marL="354013" indent="-354013" algn="l"/>
            <a:r>
              <a:rPr lang="en-US" altLang="zh-TW" sz="2800" dirty="0" smtClean="0"/>
              <a:t>d. </a:t>
            </a:r>
            <a:r>
              <a:rPr lang="en-US" altLang="zh-TW" sz="2800" dirty="0" smtClean="0"/>
              <a:t>Click </a:t>
            </a:r>
            <a:r>
              <a:rPr lang="en-US" altLang="zh-TW" sz="2800" dirty="0" smtClean="0"/>
              <a:t>the </a:t>
            </a:r>
            <a:r>
              <a:rPr lang="en-US" altLang="zh-TW" sz="2800" dirty="0" smtClean="0"/>
              <a:t>"OK" button of the "Opening hello.zip" dialog </a:t>
            </a:r>
            <a:r>
              <a:rPr lang="en-US" altLang="zh-TW" sz="2800" dirty="0" smtClean="0"/>
              <a:t>to continue...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6172200" y="5867400"/>
            <a:ext cx="1188720" cy="33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6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CC"/>
                </a:solidFill>
              </a:rPr>
              <a:t>Open Ubuntu </a:t>
            </a:r>
            <a:r>
              <a:rPr lang="en-US" altLang="zh-TW" b="1" dirty="0" err="1" smtClean="0">
                <a:solidFill>
                  <a:srgbClr val="0000CC"/>
                </a:solidFill>
              </a:rPr>
              <a:t>Tuffix</a:t>
            </a:r>
            <a:r>
              <a:rPr lang="en-US" altLang="zh-TW" b="1" dirty="0" smtClean="0">
                <a:solidFill>
                  <a:srgbClr val="0000CC"/>
                </a:solidFill>
              </a:rPr>
              <a:t> on VCL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68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203"/>
            <a:ext cx="9144000" cy="49995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marL="354013" indent="-354013" algn="l"/>
            <a:r>
              <a:rPr lang="en-US" altLang="zh-TW" sz="2800" dirty="0" smtClean="0"/>
              <a:t>e. Click </a:t>
            </a:r>
            <a:r>
              <a:rPr lang="en-US" altLang="zh-TW" sz="2800" dirty="0" smtClean="0"/>
              <a:t>the </a:t>
            </a:r>
            <a:r>
              <a:rPr lang="en-US" altLang="zh-TW" sz="2800" dirty="0" smtClean="0"/>
              <a:t>"Extract" button to </a:t>
            </a:r>
            <a:r>
              <a:rPr lang="en-US" altLang="zh-TW" sz="2800" dirty="0" smtClean="0"/>
              <a:t>continue...</a:t>
            </a:r>
            <a:endParaRPr lang="zh-TW" altLang="en-US" sz="2800" dirty="0"/>
          </a:p>
        </p:txBody>
      </p:sp>
      <p:sp>
        <p:nvSpPr>
          <p:cNvPr id="7" name="圓角矩形 6"/>
          <p:cNvSpPr/>
          <p:nvPr/>
        </p:nvSpPr>
        <p:spPr>
          <a:xfrm>
            <a:off x="34290" y="1805940"/>
            <a:ext cx="651510" cy="354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1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112"/>
            <a:ext cx="9144000" cy="49756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marL="263525" indent="-263525"/>
            <a:r>
              <a:rPr lang="en-US" altLang="zh-TW" sz="2800" dirty="0" smtClean="0"/>
              <a:t>f</a:t>
            </a:r>
            <a:r>
              <a:rPr lang="en-US" altLang="zh-TW" sz="2800" dirty="0"/>
              <a:t>. Select the "Desktop/hello" folder and click the "Extract" button to extract the zip file to the "hello" folder.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885950" y="2697479"/>
            <a:ext cx="822960" cy="27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4"/>
          <p:cNvSpPr/>
          <p:nvPr/>
        </p:nvSpPr>
        <p:spPr>
          <a:xfrm>
            <a:off x="26670" y="2621279"/>
            <a:ext cx="1836420" cy="27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4"/>
          <p:cNvSpPr/>
          <p:nvPr/>
        </p:nvSpPr>
        <p:spPr>
          <a:xfrm>
            <a:off x="8164830" y="6336029"/>
            <a:ext cx="842010" cy="3048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396"/>
            <a:ext cx="9144000" cy="49714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48397"/>
          </a:xfrm>
        </p:spPr>
        <p:txBody>
          <a:bodyPr>
            <a:noAutofit/>
          </a:bodyPr>
          <a:lstStyle/>
          <a:p>
            <a:pPr marL="354013" indent="-354013">
              <a:lnSpc>
                <a:spcPct val="80000"/>
              </a:lnSpc>
            </a:pPr>
            <a:r>
              <a:rPr lang="en-US" altLang="zh-TW" sz="2800" dirty="0" smtClean="0"/>
              <a:t>g. Switch to "Desktop" and open "hello" folder to check the files.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圓角矩形 8"/>
          <p:cNvSpPr/>
          <p:nvPr/>
        </p:nvSpPr>
        <p:spPr>
          <a:xfrm>
            <a:off x="1676400" y="2667000"/>
            <a:ext cx="2895600" cy="99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71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CC"/>
                </a:solidFill>
              </a:rPr>
              <a:t>Create New Program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3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601"/>
            <a:ext cx="9144000" cy="49901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062888"/>
          </a:xfrm>
        </p:spPr>
        <p:txBody>
          <a:bodyPr>
            <a:normAutofit fontScale="90000"/>
          </a:bodyPr>
          <a:lstStyle/>
          <a:p>
            <a:pPr marL="354013" indent="-354013" algn="l">
              <a:lnSpc>
                <a:spcPct val="80000"/>
              </a:lnSpc>
            </a:pPr>
            <a:r>
              <a:rPr lang="en-US" altLang="zh-TW" dirty="0" smtClean="0"/>
              <a:t>a. Switch to "Terminal" window. Input the "cd hello" to change directory to "hello". Input </a:t>
            </a:r>
            <a:r>
              <a:rPr lang="en-US" altLang="zh-TW" dirty="0" smtClean="0"/>
              <a:t>the "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ddd</a:t>
            </a:r>
            <a:r>
              <a:rPr lang="en-US" altLang="zh-TW" dirty="0" smtClean="0"/>
              <a:t>" </a:t>
            </a:r>
            <a:r>
              <a:rPr lang="en-US" altLang="zh-TW" dirty="0" smtClean="0"/>
              <a:t>command to install </a:t>
            </a:r>
            <a:r>
              <a:rPr lang="en-US" altLang="zh-TW" dirty="0" smtClean="0"/>
              <a:t>"</a:t>
            </a:r>
            <a:r>
              <a:rPr lang="en-US" altLang="zh-TW" dirty="0" err="1" smtClean="0"/>
              <a:t>ddd</a:t>
            </a:r>
            <a:r>
              <a:rPr lang="en-US" altLang="zh-TW" dirty="0" smtClean="0"/>
              <a:t>" debugger.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086101" y="2651761"/>
            <a:ext cx="948690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7"/>
          <p:cNvSpPr/>
          <p:nvPr/>
        </p:nvSpPr>
        <p:spPr>
          <a:xfrm>
            <a:off x="3067050" y="3154680"/>
            <a:ext cx="2213610" cy="2057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36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724"/>
            <a:ext cx="9144000" cy="49850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062888"/>
          </a:xfrm>
        </p:spPr>
        <p:txBody>
          <a:bodyPr>
            <a:normAutofit/>
          </a:bodyPr>
          <a:lstStyle/>
          <a:p>
            <a:pPr marL="446088" indent="-446088" algn="l">
              <a:lnSpc>
                <a:spcPct val="80000"/>
              </a:lnSpc>
            </a:pPr>
            <a:r>
              <a:rPr lang="en-US" altLang="zh-TW" dirty="0" smtClean="0"/>
              <a:t>b. </a:t>
            </a:r>
            <a:r>
              <a:rPr lang="en-US" altLang="zh-TW" dirty="0" smtClean="0"/>
              <a:t>Input the </a:t>
            </a:r>
            <a:r>
              <a:rPr lang="en-US" altLang="zh-TW" dirty="0" smtClean="0"/>
              <a:t>"</a:t>
            </a:r>
            <a:r>
              <a:rPr lang="en-US" altLang="zh-TW" dirty="0" err="1" smtClean="0"/>
              <a:t>ddd</a:t>
            </a:r>
            <a:r>
              <a:rPr lang="en-US" altLang="zh-TW" dirty="0" smtClean="0"/>
              <a:t> hello" </a:t>
            </a:r>
            <a:r>
              <a:rPr lang="en-US" altLang="zh-TW" dirty="0" smtClean="0"/>
              <a:t>command </a:t>
            </a:r>
            <a:r>
              <a:rPr lang="en-US" altLang="zh-TW" dirty="0" smtClean="0"/>
              <a:t>after installing the "</a:t>
            </a:r>
            <a:r>
              <a:rPr lang="en-US" altLang="zh-TW" dirty="0" err="1" smtClean="0"/>
              <a:t>ddd</a:t>
            </a:r>
            <a:r>
              <a:rPr lang="en-US" altLang="zh-TW" dirty="0" smtClean="0"/>
              <a:t>" debugger.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048000" y="6526530"/>
            <a:ext cx="1066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5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998"/>
            <a:ext cx="9144000" cy="49808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38999"/>
          </a:xfrm>
        </p:spPr>
        <p:txBody>
          <a:bodyPr>
            <a:normAutofit fontScale="90000"/>
          </a:bodyPr>
          <a:lstStyle/>
          <a:p>
            <a:pPr marL="354013" indent="-354013">
              <a:lnSpc>
                <a:spcPct val="80000"/>
              </a:lnSpc>
            </a:pPr>
            <a:r>
              <a:rPr lang="en-US" altLang="zh-TW" dirty="0" smtClean="0"/>
              <a:t>c</a:t>
            </a:r>
            <a:r>
              <a:rPr lang="en-US" altLang="zh-TW" dirty="0"/>
              <a:t>. Click the "Close" button to close the "DDD Tip of the Day" </a:t>
            </a:r>
            <a:r>
              <a:rPr lang="en-US" altLang="zh-TW" dirty="0" smtClean="0"/>
              <a:t>window, and </a:t>
            </a:r>
            <a:r>
              <a:rPr lang="en-US" altLang="zh-TW" dirty="0"/>
              <a:t>Click </a:t>
            </a:r>
            <a:r>
              <a:rPr lang="en-US" altLang="zh-TW" dirty="0" smtClean="0"/>
              <a:t>the </a:t>
            </a:r>
            <a:r>
              <a:rPr lang="en-US" altLang="zh-TW" dirty="0"/>
              <a:t>"Close" button </a:t>
            </a:r>
            <a:r>
              <a:rPr lang="en-US" altLang="zh-TW" dirty="0" smtClean="0"/>
              <a:t>to </a:t>
            </a:r>
            <a:r>
              <a:rPr lang="en-US" altLang="zh-TW" dirty="0"/>
              <a:t>close the "DDD </a:t>
            </a:r>
            <a:r>
              <a:rPr lang="en-US" altLang="zh-TW" dirty="0" smtClean="0"/>
              <a:t>Help" </a:t>
            </a:r>
            <a:r>
              <a:rPr lang="en-US" altLang="zh-TW" dirty="0"/>
              <a:t>window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圓角矩形 10"/>
          <p:cNvSpPr/>
          <p:nvPr/>
        </p:nvSpPr>
        <p:spPr>
          <a:xfrm>
            <a:off x="2091690" y="4812030"/>
            <a:ext cx="754379" cy="3314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0"/>
          <p:cNvSpPr/>
          <p:nvPr/>
        </p:nvSpPr>
        <p:spPr>
          <a:xfrm>
            <a:off x="1866900" y="5913120"/>
            <a:ext cx="933450" cy="37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323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601"/>
            <a:ext cx="9144000" cy="49901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38999"/>
          </a:xfrm>
        </p:spPr>
        <p:txBody>
          <a:bodyPr>
            <a:normAutofit/>
          </a:bodyPr>
          <a:lstStyle/>
          <a:p>
            <a:pPr marL="446088" indent="-446088" algn="l">
              <a:lnSpc>
                <a:spcPct val="80000"/>
              </a:lnSpc>
            </a:pPr>
            <a:r>
              <a:rPr lang="en-US" altLang="zh-TW" dirty="0" smtClean="0"/>
              <a:t>d. </a:t>
            </a:r>
            <a:r>
              <a:rPr lang="en-US" altLang="zh-TW" dirty="0" smtClean="0"/>
              <a:t>Select "Source/Display Line Numbers" </a:t>
            </a:r>
            <a:r>
              <a:rPr lang="en-US" altLang="zh-TW" dirty="0" smtClean="0"/>
              <a:t>to </a:t>
            </a:r>
            <a:r>
              <a:rPr lang="en-US" altLang="zh-TW" dirty="0" smtClean="0"/>
              <a:t>display line numbers to the left of the instructions.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118631" y="2080260"/>
            <a:ext cx="596119" cy="2400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10"/>
          <p:cNvSpPr/>
          <p:nvPr/>
        </p:nvSpPr>
        <p:spPr>
          <a:xfrm>
            <a:off x="3160541" y="3638219"/>
            <a:ext cx="2451589" cy="213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503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812"/>
            <a:ext cx="9144000" cy="4945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99249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80000"/>
              </a:lnSpc>
            </a:pPr>
            <a:r>
              <a:rPr lang="en-US" altLang="zh-TW" dirty="0" smtClean="0"/>
              <a:t>e. Input </a:t>
            </a:r>
            <a:r>
              <a:rPr lang="en-US" altLang="zh-TW" dirty="0" smtClean="0"/>
              <a:t>"break 12" command to set a breakpoint on line 12.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圓角矩形 10"/>
          <p:cNvSpPr/>
          <p:nvPr/>
        </p:nvSpPr>
        <p:spPr>
          <a:xfrm>
            <a:off x="457201" y="5920740"/>
            <a:ext cx="662940" cy="16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709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162"/>
            <a:ext cx="9144000" cy="49366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9924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</a:pPr>
            <a:r>
              <a:rPr lang="en-US" altLang="zh-TW" dirty="0" smtClean="0"/>
              <a:t>f. </a:t>
            </a:r>
            <a:r>
              <a:rPr lang="en-US" altLang="zh-TW" dirty="0" smtClean="0"/>
              <a:t>Click th</a:t>
            </a:r>
            <a:r>
              <a:rPr lang="en-US" altLang="zh-TW" dirty="0" smtClean="0"/>
              <a:t>e </a:t>
            </a:r>
            <a:r>
              <a:rPr lang="en-US" altLang="zh-TW" dirty="0" smtClean="0"/>
              <a:t>"</a:t>
            </a:r>
            <a:r>
              <a:rPr lang="en-US" dirty="0" smtClean="0"/>
              <a:t>Run</a:t>
            </a:r>
            <a:r>
              <a:rPr lang="en-US" altLang="zh-TW" dirty="0" smtClean="0"/>
              <a:t>" button to simulate to line 12, as shown in the "</a:t>
            </a:r>
            <a:r>
              <a:rPr lang="en-US" altLang="zh-TW" dirty="0" err="1" smtClean="0"/>
              <a:t>gdb</a:t>
            </a:r>
            <a:r>
              <a:rPr lang="en-US" altLang="zh-TW" dirty="0" smtClean="0"/>
              <a:t>" panel.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0480" y="6172201"/>
            <a:ext cx="271272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5"/>
          <p:cNvSpPr/>
          <p:nvPr/>
        </p:nvSpPr>
        <p:spPr>
          <a:xfrm>
            <a:off x="7875270" y="3048000"/>
            <a:ext cx="963930" cy="243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62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437"/>
            <a:ext cx="9144000" cy="53663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635875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zh-TW" sz="2800" dirty="0" smtClean="0"/>
              <a:t>a. Search "Virtual" in Portal, and click "Virtual Computing Lab".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6891" y="5943600"/>
            <a:ext cx="2315309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46891" y="1453662"/>
            <a:ext cx="2167672" cy="3751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4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109"/>
            <a:ext cx="9144000" cy="49416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99249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zh-TW" dirty="0" smtClean="0"/>
              <a:t>g. </a:t>
            </a:r>
            <a:r>
              <a:rPr lang="en-US" altLang="zh-TW" dirty="0" smtClean="0"/>
              <a:t>Select "</a:t>
            </a:r>
            <a:r>
              <a:rPr lang="en-US" dirty="0" smtClean="0"/>
              <a:t>Status/Registers…</a:t>
            </a:r>
            <a:r>
              <a:rPr lang="en-US" altLang="zh-TW" dirty="0" smtClean="0"/>
              <a:t>" item to open "DDD: Registers" window.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560320" y="2114550"/>
            <a:ext cx="571500" cy="251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94610" y="2628900"/>
            <a:ext cx="162306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399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391"/>
            <a:ext cx="9144000" cy="49604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59391"/>
          </a:xfrm>
        </p:spPr>
        <p:txBody>
          <a:bodyPr>
            <a:normAutofit fontScale="90000"/>
          </a:bodyPr>
          <a:lstStyle/>
          <a:p>
            <a:pPr marL="354013" indent="-354013">
              <a:lnSpc>
                <a:spcPct val="80000"/>
              </a:lnSpc>
            </a:pPr>
            <a:r>
              <a:rPr lang="en-US" altLang="zh-TW" dirty="0" smtClean="0"/>
              <a:t>h. </a:t>
            </a:r>
            <a:r>
              <a:rPr lang="en-US" altLang="zh-TW" dirty="0" smtClean="0"/>
              <a:t>The "DDD: Registers" window shows </a:t>
            </a:r>
            <a:r>
              <a:rPr lang="en-US" altLang="zh-TW" dirty="0" err="1" smtClean="0"/>
              <a:t>rax</a:t>
            </a:r>
            <a:r>
              <a:rPr lang="en-US" altLang="zh-TW" dirty="0" smtClean="0"/>
              <a:t>=1, </a:t>
            </a:r>
            <a:r>
              <a:rPr lang="en-US" altLang="zh-TW" dirty="0" err="1" smtClean="0"/>
              <a:t>rdi</a:t>
            </a:r>
            <a:r>
              <a:rPr lang="en-US" altLang="zh-TW" dirty="0" smtClean="0"/>
              <a:t>=1, </a:t>
            </a:r>
            <a:r>
              <a:rPr lang="en-US" altLang="zh-TW" dirty="0" err="1" smtClean="0"/>
              <a:t>rsi</a:t>
            </a:r>
            <a:r>
              <a:rPr lang="en-US" altLang="zh-TW" dirty="0" smtClean="0"/>
              <a:t>=0x402000, and </a:t>
            </a:r>
            <a:r>
              <a:rPr lang="en-US" altLang="zh-TW" dirty="0" err="1" smtClean="0"/>
              <a:t>rdx</a:t>
            </a:r>
            <a:r>
              <a:rPr lang="en-US" altLang="zh-TW" dirty="0" smtClean="0"/>
              <a:t>=14</a:t>
            </a:r>
            <a:r>
              <a:rPr lang="en-US" altLang="zh-TW" dirty="0"/>
              <a:t>. Agree with the </a:t>
            </a:r>
            <a:r>
              <a:rPr lang="en-US" altLang="zh-TW" dirty="0" smtClean="0"/>
              <a:t>instructions </a:t>
            </a:r>
            <a:r>
              <a:rPr lang="en-US" altLang="zh-TW" dirty="0"/>
              <a:t>on lines 8 to 11.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926080" y="3276600"/>
            <a:ext cx="2560320" cy="632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268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162"/>
            <a:ext cx="9144000" cy="49366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83163"/>
          </a:xfrm>
        </p:spPr>
        <p:txBody>
          <a:bodyPr>
            <a:noAutofit/>
          </a:bodyPr>
          <a:lstStyle/>
          <a:p>
            <a:pPr marL="228600" indent="-228600">
              <a:lnSpc>
                <a:spcPct val="80000"/>
              </a:lnSpc>
            </a:pP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. </a:t>
            </a:r>
            <a:r>
              <a:rPr lang="en-US" altLang="zh-TW" sz="2400" dirty="0"/>
              <a:t>Click the "Next" button once and the "</a:t>
            </a:r>
            <a:r>
              <a:rPr lang="en-US" altLang="zh-TW" sz="2400" dirty="0" err="1"/>
              <a:t>gdb</a:t>
            </a:r>
            <a:r>
              <a:rPr lang="en-US" altLang="zh-TW" sz="2400" dirty="0"/>
              <a:t>" panel displays the "hello, World!" string. Continue to click the "Next" button twice, then </a:t>
            </a:r>
            <a:r>
              <a:rPr lang="en-US" altLang="zh-TW" sz="2400" dirty="0" err="1"/>
              <a:t>rax</a:t>
            </a:r>
            <a:r>
              <a:rPr lang="en-US" altLang="zh-TW" sz="2400" dirty="0"/>
              <a:t>=60 and </a:t>
            </a:r>
            <a:r>
              <a:rPr lang="en-US" altLang="zh-TW" sz="2400" dirty="0" err="1"/>
              <a:t>rdi</a:t>
            </a:r>
            <a:r>
              <a:rPr lang="en-US" altLang="zh-TW" sz="2400" dirty="0"/>
              <a:t>=0, as shown in the "DDD: Registers" window.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922270" y="3352801"/>
            <a:ext cx="2640330" cy="152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8"/>
          <p:cNvSpPr/>
          <p:nvPr/>
        </p:nvSpPr>
        <p:spPr>
          <a:xfrm>
            <a:off x="2922270" y="4038600"/>
            <a:ext cx="26670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8"/>
          <p:cNvSpPr/>
          <p:nvPr/>
        </p:nvSpPr>
        <p:spPr>
          <a:xfrm>
            <a:off x="15240" y="5943600"/>
            <a:ext cx="105156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09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109"/>
            <a:ext cx="9144000" cy="49416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944912"/>
          </a:xfrm>
        </p:spPr>
        <p:txBody>
          <a:bodyPr>
            <a:noAutofit/>
          </a:bodyPr>
          <a:lstStyle/>
          <a:p>
            <a:pPr marL="285750" indent="-285750" algn="l"/>
            <a:r>
              <a:rPr lang="en-US" altLang="zh-TW" sz="2800" dirty="0" smtClean="0"/>
              <a:t>j. </a:t>
            </a:r>
            <a:r>
              <a:rPr lang="en-US" altLang="zh-TW" sz="2800" dirty="0" smtClean="0"/>
              <a:t>Input "x/14db &amp;text" command in the "</a:t>
            </a:r>
            <a:r>
              <a:rPr lang="en-US" altLang="zh-TW" sz="2800" dirty="0" err="1" smtClean="0"/>
              <a:t>gdb</a:t>
            </a:r>
            <a:r>
              <a:rPr lang="en-US" altLang="zh-TW" sz="2800" dirty="0" smtClean="0"/>
              <a:t>" panel to display the ASCII code of the string "text".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200" y="5943600"/>
            <a:ext cx="4930140" cy="400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33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892200"/>
          </a:xfrm>
        </p:spPr>
        <p:txBody>
          <a:bodyPr>
            <a:noAutofit/>
          </a:bodyPr>
          <a:lstStyle/>
          <a:p>
            <a:pPr marL="354013" indent="-354013"/>
            <a:r>
              <a:rPr lang="en-US" altLang="zh-TW" sz="2800" dirty="0"/>
              <a:t>k</a:t>
            </a:r>
            <a:r>
              <a:rPr lang="en-US" altLang="zh-TW" sz="2800" dirty="0" smtClean="0"/>
              <a:t>. </a:t>
            </a:r>
            <a:r>
              <a:rPr lang="en-US" altLang="zh-TW" sz="2800" dirty="0" smtClean="0"/>
              <a:t>Close all windows and s</a:t>
            </a:r>
            <a:r>
              <a:rPr lang="en-US" altLang="zh-TW" sz="2800" dirty="0" smtClean="0"/>
              <a:t>elect </a:t>
            </a:r>
            <a:r>
              <a:rPr lang="en-US" altLang="zh-TW" sz="2800" dirty="0"/>
              <a:t>"</a:t>
            </a:r>
            <a:r>
              <a:rPr lang="en-US" altLang="zh-TW" sz="2800" dirty="0" smtClean="0"/>
              <a:t>CWID/Log </a:t>
            </a:r>
            <a:r>
              <a:rPr lang="en-US" altLang="zh-TW" sz="2800" dirty="0"/>
              <a:t>Out…" to terminate the "Remote Desktop</a:t>
            </a:r>
            <a:r>
              <a:rPr lang="en-US" altLang="zh-TW" sz="2800" dirty="0" smtClean="0"/>
              <a:t>".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圓角矩形 8"/>
          <p:cNvSpPr/>
          <p:nvPr/>
        </p:nvSpPr>
        <p:spPr>
          <a:xfrm>
            <a:off x="8610600" y="1654199"/>
            <a:ext cx="533400" cy="174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8"/>
          <p:cNvSpPr/>
          <p:nvPr/>
        </p:nvSpPr>
        <p:spPr>
          <a:xfrm>
            <a:off x="8229600" y="2514600"/>
            <a:ext cx="914400" cy="1976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195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00CC"/>
                </a:solidFill>
              </a:rPr>
              <a:t>Thanks</a:t>
            </a:r>
            <a:endParaRPr lang="zh-TW" altLang="en-US" sz="4800" b="1" dirty="0">
              <a:solidFill>
                <a:srgbClr val="0000CC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80F3A-0CD6-49B7-8F8A-70CF0734A1DB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5437"/>
            <a:ext cx="9144000" cy="53663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1523"/>
            <a:ext cx="9144002" cy="53602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b. Click "Proceed to Login" in the Virtual Computing Lab.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180494" y="3985846"/>
            <a:ext cx="984737" cy="199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08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437"/>
            <a:ext cx="9144000" cy="53663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c. Select "Reservations" in the Virtual Computing Lab.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38199" y="3686175"/>
            <a:ext cx="1476375" cy="223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5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1"/>
          </a:xfrm>
        </p:spPr>
        <p:txBody>
          <a:bodyPr>
            <a:normAutofit/>
          </a:bodyPr>
          <a:lstStyle/>
          <a:p>
            <a:pPr marL="269875" indent="-269875"/>
            <a:r>
              <a:rPr lang="en-US" altLang="zh-TW" sz="2400" dirty="0" smtClean="0"/>
              <a:t>d. Click </a:t>
            </a:r>
            <a:r>
              <a:rPr lang="en-US" altLang="zh-TW" sz="2400" b="1" dirty="0" smtClean="0"/>
              <a:t>"New Reservation" button to open New Reservation dialog.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76488" y="4086225"/>
            <a:ext cx="938212" cy="257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54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1"/>
          </a:xfrm>
        </p:spPr>
        <p:txBody>
          <a:bodyPr>
            <a:normAutofit fontScale="90000"/>
          </a:bodyPr>
          <a:lstStyle/>
          <a:p>
            <a:pPr marL="269875" indent="-269875"/>
            <a:r>
              <a:rPr lang="en-US" altLang="zh-TW" sz="2400" dirty="0" smtClean="0"/>
              <a:t>e. Select "ECS Ubuntu 20.04 </a:t>
            </a:r>
            <a:r>
              <a:rPr lang="en-US" altLang="zh-TW" sz="2400" dirty="0" err="1" smtClean="0"/>
              <a:t>Tuffix</a:t>
            </a:r>
            <a:r>
              <a:rPr lang="en-US" altLang="zh-TW" sz="2400" dirty="0" smtClean="0"/>
              <a:t>" and select "Duration=1/2/4 hours". </a:t>
            </a:r>
            <a:br>
              <a:rPr lang="en-US" altLang="zh-TW" sz="2400" dirty="0" smtClean="0"/>
            </a:br>
            <a:r>
              <a:rPr lang="en-US" altLang="zh-TW" sz="2400" dirty="0" smtClean="0"/>
              <a:t>Click "Create Reservation" button.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161808" y="3832591"/>
            <a:ext cx="4524741" cy="325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274398" y="5043488"/>
            <a:ext cx="128319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812076" y="5550144"/>
            <a:ext cx="1045674" cy="236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416"/>
            <a:ext cx="9144000" cy="48903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smtClean="0"/>
              <a:t>f. Click "Connect!"</a:t>
            </a:r>
            <a:r>
              <a:rPr lang="en-US" altLang="zh-TW" sz="2800" b="1" dirty="0" smtClean="0"/>
              <a:t> to open "Connect" dialog.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61517" y="4736418"/>
            <a:ext cx="535353" cy="2178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480972" y="5241389"/>
            <a:ext cx="797658" cy="2310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291329" y="4452815"/>
            <a:ext cx="539751" cy="1649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2202" y="6294120"/>
            <a:ext cx="1969478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smtClean="0"/>
              <a:t>g. Click </a:t>
            </a:r>
            <a:r>
              <a:rPr lang="en-US" altLang="zh-TW" sz="2800" dirty="0"/>
              <a:t>"Get RDP file" button.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Click </a:t>
            </a:r>
            <a:r>
              <a:rPr lang="en-US" altLang="zh-TW" sz="2800" dirty="0"/>
              <a:t>the " ECS Ubuntu 20.04 Tuffix.rdp" file to log in.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257425" y="5672138"/>
            <a:ext cx="900113" cy="2714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590800" y="5495925"/>
            <a:ext cx="1081088" cy="133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2202" y="6294120"/>
            <a:ext cx="1969478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5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</TotalTime>
  <Words>650</Words>
  <Application>Microsoft Office PowerPoint</Application>
  <PresentationFormat>On-screen Show (4:3)</PresentationFormat>
  <Paragraphs>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新細明體</vt:lpstr>
      <vt:lpstr>Arial</vt:lpstr>
      <vt:lpstr>Arial Black</vt:lpstr>
      <vt:lpstr>Calibri</vt:lpstr>
      <vt:lpstr>Office Theme</vt:lpstr>
      <vt:lpstr>CPSC 240 Computer Organization and Assembly Language</vt:lpstr>
      <vt:lpstr>Open Ubuntu Tuffix on VCL</vt:lpstr>
      <vt:lpstr>a. Search "Virtual" in Portal, and click "Virtual Computing Lab".</vt:lpstr>
      <vt:lpstr>b. Click "Proceed to Login" in the Virtual Computing Lab.</vt:lpstr>
      <vt:lpstr>c. Select "Reservations" in the Virtual Computing Lab.</vt:lpstr>
      <vt:lpstr>d. Click "New Reservation" button to open New Reservation dialog. </vt:lpstr>
      <vt:lpstr>e. Select "ECS Ubuntu 20.04 Tuffix" and select "Duration=1/2/4 hours".  Click "Create Reservation" button.</vt:lpstr>
      <vt:lpstr>f. Click "Connect!" to open "Connect" dialog.</vt:lpstr>
      <vt:lpstr>g. Click "Get RDP file" button.  Click the " ECS Ubuntu 20.04 Tuffix.rdp" file to log in.</vt:lpstr>
      <vt:lpstr>h. Click the "Connect" button to continue.</vt:lpstr>
      <vt:lpstr>i. Click the "Yes" button to continue.</vt:lpstr>
      <vt:lpstr>j. Input password and click the "OK" button to continue.</vt:lpstr>
      <vt:lpstr>Upload Program</vt:lpstr>
      <vt:lpstr>a. Click the "Terminal Emulator" to open the "Terminal Emulator" window.</vt:lpstr>
      <vt:lpstr>b. Input "cd Desktop" to change directory to "Desktop". Input "mkdir hello" to create a "hello" folder.</vt:lpstr>
      <vt:lpstr>a. Switch to "Desktop" and click on "Web Browser" icon to open the "Web Browser".</vt:lpstr>
      <vt:lpstr>b. Open "CSUF portal" and click on the "DropBox".</vt:lpstr>
      <vt:lpstr>c. Click on "…" of the "hello" folder and select the "Download" item to download "hello" folder.</vt:lpstr>
      <vt:lpstr>d. Click the "OK" button of the "Opening hello.zip" dialog to continue...</vt:lpstr>
      <vt:lpstr>e. Click the "Extract" button to continue...</vt:lpstr>
      <vt:lpstr>f. Select the "Desktop/hello" folder and click the "Extract" button to extract the zip file to the "hello" folder.</vt:lpstr>
      <vt:lpstr>g. Switch to "Desktop" and open "hello" folder to check the files.</vt:lpstr>
      <vt:lpstr>Create New Program</vt:lpstr>
      <vt:lpstr>a. Switch to "Terminal" window. Input the "cd hello" to change directory to "hello". Input the "sudo apt-get install ddd" command to install "ddd" debugger.</vt:lpstr>
      <vt:lpstr>b. Input the "ddd hello" command after installing the "ddd" debugger.</vt:lpstr>
      <vt:lpstr>c. Click the "Close" button to close the "DDD Tip of the Day" window, and Click the "Close" button to close the "DDD Help" window.</vt:lpstr>
      <vt:lpstr>d. Select "Source/Display Line Numbers" to display line numbers to the left of the instructions.</vt:lpstr>
      <vt:lpstr>e. Input "break 12" command to set a breakpoint on line 12.</vt:lpstr>
      <vt:lpstr>f. Click the "Run" button to simulate to line 12, as shown in the "gdb" panel.</vt:lpstr>
      <vt:lpstr>g. Select "Status/Registers…" item to open "DDD: Registers" window.</vt:lpstr>
      <vt:lpstr>h. The "DDD: Registers" window shows rax=1, rdi=1, rsi=0x402000, and rdx=14. Agree with the instructions on lines 8 to 11.</vt:lpstr>
      <vt:lpstr>i. Click the "Next" button once and the "gdb" panel displays the "hello, World!" string. Continue to click the "Next" button twice, then rax=60 and rdi=0, as shown in the "DDD: Registers" window.</vt:lpstr>
      <vt:lpstr>j. Input "x/14db &amp;text" command in the "gdb" panel to display the ASCII code of the string "text".</vt:lpstr>
      <vt:lpstr>k. Close all windows and select "CWID/Log Out…" to terminate the "Remote Desktop".</vt:lpstr>
      <vt:lpstr>Thanks</vt:lpstr>
    </vt:vector>
  </TitlesOfParts>
  <Company>California State University, Fullerton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Microsoft account</cp:lastModifiedBy>
  <cp:revision>352</cp:revision>
  <dcterms:created xsi:type="dcterms:W3CDTF">2011-10-03T21:12:44Z</dcterms:created>
  <dcterms:modified xsi:type="dcterms:W3CDTF">2022-02-12T09:52:49Z</dcterms:modified>
</cp:coreProperties>
</file>