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469" r:id="rId3"/>
    <p:sldId id="470" r:id="rId4"/>
    <p:sldId id="471" r:id="rId5"/>
    <p:sldId id="526" r:id="rId6"/>
    <p:sldId id="472" r:id="rId7"/>
    <p:sldId id="530" r:id="rId8"/>
    <p:sldId id="473" r:id="rId9"/>
    <p:sldId id="531" r:id="rId10"/>
    <p:sldId id="532" r:id="rId11"/>
    <p:sldId id="534" r:id="rId12"/>
    <p:sldId id="535" r:id="rId13"/>
    <p:sldId id="521" r:id="rId14"/>
    <p:sldId id="478" r:id="rId15"/>
    <p:sldId id="479" r:id="rId16"/>
    <p:sldId id="480" r:id="rId17"/>
    <p:sldId id="527" r:id="rId18"/>
    <p:sldId id="547" r:id="rId19"/>
    <p:sldId id="528" r:id="rId20"/>
    <p:sldId id="483" r:id="rId21"/>
    <p:sldId id="484" r:id="rId22"/>
    <p:sldId id="485" r:id="rId23"/>
    <p:sldId id="486" r:id="rId24"/>
    <p:sldId id="487" r:id="rId25"/>
    <p:sldId id="536" r:id="rId26"/>
    <p:sldId id="546" r:id="rId27"/>
    <p:sldId id="541" r:id="rId28"/>
    <p:sldId id="542" r:id="rId29"/>
    <p:sldId id="543" r:id="rId30"/>
    <p:sldId id="544" r:id="rId31"/>
    <p:sldId id="545" r:id="rId32"/>
    <p:sldId id="539" r:id="rId33"/>
    <p:sldId id="45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8" autoAdjust="0"/>
    <p:restoredTop sz="94864"/>
  </p:normalViewPr>
  <p:slideViewPr>
    <p:cSldViewPr>
      <p:cViewPr varScale="1">
        <p:scale>
          <a:sx n="84" d="100"/>
          <a:sy n="84" d="100"/>
        </p:scale>
        <p:origin x="84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277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D2934-2DED-4966-BFE3-3C878FC01F83}" type="datetimeFigureOut">
              <a:rPr lang="zh-TW" altLang="en-US" smtClean="0"/>
              <a:t>2022/12/28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4EAB9-2D82-45DD-B11B-6E810631DD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629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7CB17-1AD6-4122-964D-5C4955A78053}" type="datetimeFigureOut">
              <a:rPr lang="zh-TW" altLang="en-US" smtClean="0"/>
              <a:t>2022/12/28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5DE0A-5614-458B-B121-B96042C61C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148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20E0-0A7E-4C4C-B5E4-CF0CDA1A6681}" type="datetime1">
              <a:rPr lang="en-US" altLang="zh-TW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6794-6765-4E13-BE93-44089CA84B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4075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179637"/>
            <a:ext cx="8229600" cy="4525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1E8C-AFF3-439A-8194-EE92A40B9828}" type="datetime1">
              <a:rPr lang="en-US" altLang="zh-TW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6794-6765-4E13-BE93-44089CA84B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854075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54075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056F-C8BE-461B-A159-737AFF15269C}" type="datetime1">
              <a:rPr lang="en-US" altLang="zh-TW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6794-6765-4E13-BE93-44089CA84B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C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2126222"/>
            <a:ext cx="3235398" cy="3777622"/>
          </a:xfrm>
        </p:spPr>
        <p:txBody>
          <a:bodyPr>
            <a:normAutofit/>
          </a:bodyPr>
          <a:lstStyle>
            <a:lvl1pPr>
              <a:defRPr sz="21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35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35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393D-9DAD-4446-AAFE-E46C07E59001}" type="datetime1">
              <a:rPr lang="zh-TW" altLang="en-US" smtClean="0"/>
              <a:t>2022/12/28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05F49018-E96B-4FE5-8F08-4B6585D60B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1941909" y="2126222"/>
            <a:ext cx="3235398" cy="3777622"/>
          </a:xfrm>
        </p:spPr>
        <p:txBody>
          <a:bodyPr>
            <a:normAutofit/>
          </a:bodyPr>
          <a:lstStyle>
            <a:lvl1pPr>
              <a:defRPr sz="21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35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35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44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93725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000C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5725"/>
            <a:ext cx="8229600" cy="50006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Chap 01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/>
          <a:p>
            <a:r>
              <a:rPr lang="en-US" altLang="zh-TW" dirty="0" smtClean="0"/>
              <a:t>Fundamentals of Digital Logic with VHDL Design  (3rd ed.)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244475"/>
            <a:ext cx="2133600" cy="365125"/>
          </a:xfrm>
        </p:spPr>
        <p:txBody>
          <a:bodyPr/>
          <a:lstStyle>
            <a:lvl1pPr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39FB6794-6765-4E13-BE93-44089CA84B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6446-5703-4E4C-AB62-6E09D3A94760}" type="datetime1">
              <a:rPr lang="en-US" altLang="zh-TW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6794-6765-4E13-BE93-44089CA84B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93725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0000C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55725"/>
            <a:ext cx="4038600" cy="5349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5725"/>
            <a:ext cx="4038600" cy="5349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Chap 01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Fundamentals of Digital Logic with VHDL Design  (3rd ed.)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244475"/>
            <a:ext cx="2133600" cy="365125"/>
          </a:xfrm>
        </p:spPr>
        <p:txBody>
          <a:bodyPr/>
          <a:lstStyle>
            <a:lvl1pPr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39FB6794-6765-4E13-BE93-44089CA84B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4075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7290"/>
            <a:ext cx="4040188" cy="6236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0961"/>
            <a:ext cx="4040188" cy="4084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1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0961"/>
            <a:ext cx="4041775" cy="4084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E93A-5CEA-4E99-BC9F-31E3079DB28B}" type="datetime1">
              <a:rPr lang="en-US" altLang="zh-TW" smtClean="0"/>
              <a:t>12/28/2022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6794-6765-4E13-BE93-44089CA84B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609600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Chap 01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Fundamentals of Digital Logic with VHDL Design  (3rd ed.)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244475"/>
            <a:ext cx="2133600" cy="365125"/>
          </a:xfrm>
        </p:spPr>
        <p:txBody>
          <a:bodyPr/>
          <a:lstStyle>
            <a:lvl1pPr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39FB6794-6765-4E13-BE93-44089CA84B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Chap 01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Fundamentals of Digital Logic with VHDL Design  (3rd ed.)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244475"/>
            <a:ext cx="2133600" cy="365125"/>
          </a:xfrm>
        </p:spPr>
        <p:txBody>
          <a:bodyPr/>
          <a:lstStyle>
            <a:lvl1pPr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39FB6794-6765-4E13-BE93-44089CA84B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24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524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145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0C1-3C9E-4BCC-BFCD-F779B13ECAFD}" type="datetime1">
              <a:rPr lang="en-US" altLang="zh-TW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6794-6765-4E13-BE93-44089CA84B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81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3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48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FF40-EADF-4F17-971B-03C0D863F89D}" type="datetime1">
              <a:rPr lang="en-US" altLang="zh-TW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6794-6765-4E13-BE93-44089CA84B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Chap 01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81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Fundamentals of Digital Logic with VHDL Design  (3rd ed.)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B6794-6765-4E13-BE93-44089CA84B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bg1">
                    <a:lumMod val="75000"/>
                  </a:schemeClr>
                </a:solidFill>
              </a:rPr>
              <a:t>CPSC 240 </a:t>
            </a:r>
            <a:r>
              <a:rPr lang="en-US" sz="4000" b="1" dirty="0">
                <a:solidFill>
                  <a:schemeClr val="bg1">
                    <a:lumMod val="75000"/>
                  </a:schemeClr>
                </a:solidFill>
              </a:rPr>
              <a:t>Computer Organization and Assembly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6400800" cy="1066800"/>
          </a:xfrm>
        </p:spPr>
        <p:txBody>
          <a:bodyPr>
            <a:normAutofit/>
          </a:bodyPr>
          <a:lstStyle/>
          <a:p>
            <a:r>
              <a:rPr lang="en-US" altLang="zh-TW" sz="2800" b="1" dirty="0" smtClean="0">
                <a:solidFill>
                  <a:schemeClr val="bg1">
                    <a:lumMod val="75000"/>
                  </a:schemeClr>
                </a:solidFill>
              </a:rPr>
              <a:t>First Program</a:t>
            </a:r>
            <a:endParaRPr lang="en-US" altLang="zh-TW" sz="28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sz="2800" dirty="0" smtClean="0"/>
              <a:t>Hello World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4267200"/>
            <a:ext cx="64008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70000"/>
              </a:lnSpc>
              <a:tabLst>
                <a:tab pos="1879600" algn="l"/>
                <a:tab pos="3584575" algn="l"/>
              </a:tabLst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Instructor: </a:t>
            </a:r>
            <a:r>
              <a:rPr lang="en-US" altLang="zh-TW" sz="2400" dirty="0" err="1">
                <a:solidFill>
                  <a:schemeClr val="bg1">
                    <a:lumMod val="75000"/>
                  </a:schemeClr>
                </a:solidFill>
              </a:rPr>
              <a:t>Yitsen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 Ku, Ph.D.</a:t>
            </a:r>
          </a:p>
          <a:p>
            <a:pPr algn="ctr">
              <a:lnSpc>
                <a:spcPct val="70000"/>
              </a:lnSpc>
              <a:tabLst>
                <a:tab pos="1879600" algn="l"/>
                <a:tab pos="3584575" algn="l"/>
              </a:tabLst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Department of Electrical Engineering, </a:t>
            </a:r>
          </a:p>
          <a:p>
            <a:pPr algn="ctr">
              <a:lnSpc>
                <a:spcPct val="70000"/>
              </a:lnSpc>
              <a:tabLst>
                <a:tab pos="1879600" algn="l"/>
                <a:tab pos="3584575" algn="l"/>
              </a:tabLst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California State University, Fullerton, USA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611"/>
            <a:ext cx="9144000" cy="53751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25" y="2752725"/>
            <a:ext cx="5162550" cy="27336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644612"/>
          </a:xfrm>
        </p:spPr>
        <p:txBody>
          <a:bodyPr/>
          <a:lstStyle/>
          <a:p>
            <a:pPr marL="363538" indent="-363538">
              <a:lnSpc>
                <a:spcPct val="80000"/>
              </a:lnSpc>
            </a:pPr>
            <a:r>
              <a:rPr lang="en-US" altLang="zh-TW" sz="2800" dirty="0" smtClean="0"/>
              <a:t>h. Click </a:t>
            </a:r>
            <a:r>
              <a:rPr lang="en-US" altLang="zh-TW" sz="2800" dirty="0"/>
              <a:t>the </a:t>
            </a:r>
            <a:r>
              <a:rPr lang="en-US" altLang="zh-TW" sz="2800" dirty="0" smtClean="0"/>
              <a:t>"Connect" button to continue.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C5C3-A396-4E28-B047-DA50AC888C8F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5524500" y="5118100"/>
            <a:ext cx="762000" cy="3111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802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611"/>
            <a:ext cx="9144000" cy="537518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644612"/>
          </a:xfrm>
        </p:spPr>
        <p:txBody>
          <a:bodyPr/>
          <a:lstStyle/>
          <a:p>
            <a:pPr marL="363538" indent="-363538">
              <a:lnSpc>
                <a:spcPct val="80000"/>
              </a:lnSpc>
            </a:pPr>
            <a:r>
              <a:rPr lang="en-US" altLang="zh-TW" sz="2800" dirty="0" err="1" smtClean="0"/>
              <a:t>i</a:t>
            </a:r>
            <a:r>
              <a:rPr lang="en-US" altLang="zh-TW" sz="2800" dirty="0" smtClean="0"/>
              <a:t>. Click </a:t>
            </a:r>
            <a:r>
              <a:rPr lang="en-US" altLang="zh-TW" sz="2800" dirty="0"/>
              <a:t>the </a:t>
            </a:r>
            <a:r>
              <a:rPr lang="en-US" altLang="zh-TW" sz="2800" dirty="0" smtClean="0"/>
              <a:t>"Yes" button to continue.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C5C3-A396-4E28-B047-DA50AC888C8F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2209800"/>
            <a:ext cx="3733800" cy="4467225"/>
          </a:xfrm>
          <a:prstGeom prst="rect">
            <a:avLst/>
          </a:prstGeom>
        </p:spPr>
      </p:pic>
      <p:sp>
        <p:nvSpPr>
          <p:cNvPr id="10" name="圓角矩形 9"/>
          <p:cNvSpPr/>
          <p:nvPr/>
        </p:nvSpPr>
        <p:spPr>
          <a:xfrm>
            <a:off x="4800600" y="6299200"/>
            <a:ext cx="765810" cy="279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830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0810"/>
            <a:ext cx="9144000" cy="514099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644612"/>
          </a:xfrm>
        </p:spPr>
        <p:txBody>
          <a:bodyPr/>
          <a:lstStyle/>
          <a:p>
            <a:pPr marL="363538" indent="-363538">
              <a:lnSpc>
                <a:spcPct val="80000"/>
              </a:lnSpc>
            </a:pPr>
            <a:r>
              <a:rPr lang="en-US" altLang="zh-TW" sz="2800" dirty="0" smtClean="0"/>
              <a:t>j. Input password and click </a:t>
            </a:r>
            <a:r>
              <a:rPr lang="en-US" altLang="zh-TW" sz="2800" dirty="0"/>
              <a:t>the </a:t>
            </a:r>
            <a:r>
              <a:rPr lang="en-US" altLang="zh-TW" sz="2800" dirty="0" smtClean="0"/>
              <a:t>"OK" button to continue.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C5C3-A396-4E28-B047-DA50AC888C8F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4114800" y="4572000"/>
            <a:ext cx="1485900" cy="2159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9"/>
          <p:cNvSpPr/>
          <p:nvPr/>
        </p:nvSpPr>
        <p:spPr>
          <a:xfrm>
            <a:off x="4267200" y="5207000"/>
            <a:ext cx="685800" cy="279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123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0000CC"/>
                </a:solidFill>
              </a:rPr>
              <a:t>Create New Program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737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0810"/>
            <a:ext cx="9144000" cy="514099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871190"/>
          </a:xfrm>
        </p:spPr>
        <p:txBody>
          <a:bodyPr>
            <a:normAutofit fontScale="90000"/>
          </a:bodyPr>
          <a:lstStyle/>
          <a:p>
            <a:pPr marL="354013" indent="-354013"/>
            <a:r>
              <a:rPr lang="en-US" altLang="zh-TW" dirty="0" smtClean="0"/>
              <a:t>a. </a:t>
            </a:r>
            <a:r>
              <a:rPr lang="en-US" altLang="zh-TW" dirty="0"/>
              <a:t>Click the </a:t>
            </a:r>
            <a:r>
              <a:rPr lang="en-US" altLang="zh-TW" dirty="0" smtClean="0"/>
              <a:t>"Terminal </a:t>
            </a:r>
            <a:r>
              <a:rPr lang="en-US" altLang="zh-TW" dirty="0"/>
              <a:t>Emulator" to </a:t>
            </a:r>
            <a:r>
              <a:rPr lang="en-US" altLang="zh-TW" dirty="0" smtClean="0"/>
              <a:t>open </a:t>
            </a:r>
            <a:r>
              <a:rPr lang="en-US" altLang="zh-TW" dirty="0"/>
              <a:t>the </a:t>
            </a:r>
            <a:r>
              <a:rPr lang="en-US" altLang="zh-TW" dirty="0" smtClean="0"/>
              <a:t>"Terminal Emulator" window.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6794-6765-4E13-BE93-44089CA84B6B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圓角矩形 8"/>
          <p:cNvSpPr/>
          <p:nvPr/>
        </p:nvSpPr>
        <p:spPr>
          <a:xfrm>
            <a:off x="3909059" y="6423660"/>
            <a:ext cx="365761" cy="3657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929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144000" cy="493013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61999"/>
            <a:ext cx="9144000" cy="1029601"/>
          </a:xfrm>
        </p:spPr>
        <p:txBody>
          <a:bodyPr>
            <a:normAutofit fontScale="90000"/>
          </a:bodyPr>
          <a:lstStyle/>
          <a:p>
            <a:pPr marL="354013" indent="-354013" algn="l"/>
            <a:r>
              <a:rPr lang="en-US" altLang="zh-TW" dirty="0" smtClean="0"/>
              <a:t>b. Input "</a:t>
            </a:r>
            <a:r>
              <a:rPr lang="en-US" altLang="zh-TW" dirty="0" err="1" smtClean="0"/>
              <a:t>uname</a:t>
            </a:r>
            <a:r>
              <a:rPr lang="en-US" altLang="zh-TW" dirty="0" smtClean="0"/>
              <a:t> -a" to check the system.</a:t>
            </a:r>
            <a:br>
              <a:rPr lang="en-US" altLang="zh-TW" dirty="0" smtClean="0"/>
            </a:br>
            <a:r>
              <a:rPr lang="en-US" altLang="zh-TW" dirty="0" smtClean="0"/>
              <a:t>The message shows the system is "x86_64 GNU/Linux".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6794-6765-4E13-BE93-44089CA84B6B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圓角矩形 6"/>
          <p:cNvSpPr/>
          <p:nvPr/>
        </p:nvSpPr>
        <p:spPr>
          <a:xfrm>
            <a:off x="2712720" y="2308489"/>
            <a:ext cx="864870" cy="2057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6"/>
          <p:cNvSpPr/>
          <p:nvPr/>
        </p:nvSpPr>
        <p:spPr>
          <a:xfrm>
            <a:off x="7277100" y="2472319"/>
            <a:ext cx="609600" cy="2137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6"/>
          <p:cNvSpPr/>
          <p:nvPr/>
        </p:nvSpPr>
        <p:spPr>
          <a:xfrm>
            <a:off x="194310" y="2628900"/>
            <a:ext cx="845820" cy="2171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117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144000" cy="493515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1062888"/>
          </a:xfrm>
        </p:spPr>
        <p:txBody>
          <a:bodyPr>
            <a:normAutofit fontScale="90000"/>
          </a:bodyPr>
          <a:lstStyle/>
          <a:p>
            <a:pPr marL="354013" indent="-354013" algn="l">
              <a:lnSpc>
                <a:spcPct val="80000"/>
              </a:lnSpc>
            </a:pPr>
            <a:r>
              <a:rPr lang="en-US" altLang="zh-TW" dirty="0" smtClean="0"/>
              <a:t>c. Input the "</a:t>
            </a:r>
            <a:r>
              <a:rPr lang="en-US" altLang="zh-TW" dirty="0" err="1" smtClean="0"/>
              <a:t>sudo</a:t>
            </a:r>
            <a:r>
              <a:rPr lang="en-US" altLang="zh-TW" dirty="0" smtClean="0"/>
              <a:t> apt-get install </a:t>
            </a:r>
            <a:r>
              <a:rPr lang="en-US" altLang="zh-TW" dirty="0" err="1" smtClean="0"/>
              <a:t>yasm</a:t>
            </a:r>
            <a:r>
              <a:rPr lang="en-US" altLang="zh-TW" dirty="0" smtClean="0"/>
              <a:t>" command to install "</a:t>
            </a:r>
            <a:r>
              <a:rPr lang="en-US" altLang="zh-TW" dirty="0" err="1" smtClean="0"/>
              <a:t>yasm</a:t>
            </a:r>
            <a:r>
              <a:rPr lang="en-US" altLang="zh-TW" dirty="0" smtClean="0"/>
              <a:t>" assembler.</a:t>
            </a:r>
            <a:br>
              <a:rPr lang="en-US" altLang="zh-TW" dirty="0" smtClean="0"/>
            </a:br>
            <a:r>
              <a:rPr lang="en-US" altLang="zh-TW" dirty="0" smtClean="0"/>
              <a:t>Input "clear" command to clear the window.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6794-6765-4E13-BE93-44089CA84B6B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圓角矩形 7"/>
          <p:cNvSpPr/>
          <p:nvPr/>
        </p:nvSpPr>
        <p:spPr>
          <a:xfrm>
            <a:off x="2712720" y="2800350"/>
            <a:ext cx="2236470" cy="2781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7"/>
          <p:cNvSpPr/>
          <p:nvPr/>
        </p:nvSpPr>
        <p:spPr>
          <a:xfrm>
            <a:off x="2689860" y="5695950"/>
            <a:ext cx="685800" cy="2019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554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144000" cy="493515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61999"/>
            <a:ext cx="9144000" cy="1038999"/>
          </a:xfrm>
        </p:spPr>
        <p:txBody>
          <a:bodyPr>
            <a:normAutofit fontScale="90000"/>
          </a:bodyPr>
          <a:lstStyle/>
          <a:p>
            <a:pPr marL="363538" indent="-363538">
              <a:lnSpc>
                <a:spcPct val="80000"/>
              </a:lnSpc>
            </a:pPr>
            <a:r>
              <a:rPr lang="en-US" altLang="zh-TW" dirty="0" smtClean="0"/>
              <a:t>d. Input "cd Desktop" to change directory to "Desktop".</a:t>
            </a:r>
            <a:br>
              <a:rPr lang="en-US" altLang="zh-TW" dirty="0" smtClean="0"/>
            </a:br>
            <a:r>
              <a:rPr lang="en-US" altLang="zh-TW" dirty="0" smtClean="0"/>
              <a:t>Input "</a:t>
            </a:r>
            <a:r>
              <a:rPr lang="en-US" altLang="zh-TW" dirty="0" err="1" smtClean="0"/>
              <a:t>mkdir</a:t>
            </a:r>
            <a:r>
              <a:rPr lang="en-US" altLang="zh-TW" dirty="0" smtClean="0"/>
              <a:t> hello" to create "hello" folder.</a:t>
            </a:r>
            <a:br>
              <a:rPr lang="en-US" altLang="zh-TW" dirty="0" smtClean="0"/>
            </a:br>
            <a:r>
              <a:rPr lang="en-US" altLang="zh-TW" dirty="0" smtClean="0"/>
              <a:t>Input "cd hello</a:t>
            </a:r>
            <a:r>
              <a:rPr lang="en-US" altLang="zh-TW" dirty="0"/>
              <a:t>" to change directory to "</a:t>
            </a:r>
            <a:r>
              <a:rPr lang="en-US" altLang="zh-TW" dirty="0" smtClean="0"/>
              <a:t>Desktop/hello".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6794-6765-4E13-BE93-44089CA84B6B}" type="slidenum">
              <a:rPr lang="en-US" smtClean="0"/>
              <a:t>17</a:t>
            </a:fld>
            <a:endParaRPr 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3194831" y="2526030"/>
            <a:ext cx="1159999" cy="3368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10"/>
          <p:cNvSpPr/>
          <p:nvPr/>
        </p:nvSpPr>
        <p:spPr>
          <a:xfrm>
            <a:off x="2697480" y="2308860"/>
            <a:ext cx="988549" cy="2171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323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144000" cy="493515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61999"/>
            <a:ext cx="9144000" cy="1038999"/>
          </a:xfrm>
        </p:spPr>
        <p:txBody>
          <a:bodyPr>
            <a:normAutofit fontScale="90000"/>
          </a:bodyPr>
          <a:lstStyle/>
          <a:p>
            <a:pPr marL="446088" indent="-446088" algn="l">
              <a:lnSpc>
                <a:spcPct val="80000"/>
              </a:lnSpc>
            </a:pPr>
            <a:r>
              <a:rPr lang="en-US" altLang="zh-TW" dirty="0" smtClean="0"/>
              <a:t>d. Input "touch hello.asm" to create "hello.asm" file.</a:t>
            </a:r>
            <a:br>
              <a:rPr lang="en-US" altLang="zh-TW" dirty="0" smtClean="0"/>
            </a:br>
            <a:r>
              <a:rPr lang="en-US" altLang="zh-TW" dirty="0" smtClean="0"/>
              <a:t>Input "ls" to show the file in the "hello" folder.</a:t>
            </a:r>
            <a:br>
              <a:rPr lang="en-US" altLang="zh-TW" dirty="0" smtClean="0"/>
            </a:br>
            <a:r>
              <a:rPr lang="en-US" altLang="zh-TW" dirty="0" smtClean="0"/>
              <a:t>Input </a:t>
            </a:r>
            <a:r>
              <a:rPr lang="en-US" altLang="zh-TW" dirty="0" smtClean="0"/>
              <a:t>"</a:t>
            </a:r>
            <a:r>
              <a:rPr lang="en-US" altLang="zh-TW" dirty="0" err="1" smtClean="0"/>
              <a:t>gedit</a:t>
            </a:r>
            <a:r>
              <a:rPr lang="en-US" altLang="zh-TW" dirty="0" smtClean="0"/>
              <a:t> </a:t>
            </a:r>
            <a:r>
              <a:rPr lang="en-US" altLang="zh-TW" dirty="0" smtClean="0"/>
              <a:t>hello.asm" to edit "hello.asm" file.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6794-6765-4E13-BE93-44089CA84B6B}" type="slidenum">
              <a:rPr lang="en-US" smtClean="0"/>
              <a:t>18</a:t>
            </a:fld>
            <a:endParaRPr 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3023381" y="2866293"/>
            <a:ext cx="1491469" cy="3493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10"/>
          <p:cNvSpPr/>
          <p:nvPr/>
        </p:nvSpPr>
        <p:spPr>
          <a:xfrm>
            <a:off x="3046241" y="3352468"/>
            <a:ext cx="1491469" cy="2565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10"/>
          <p:cNvSpPr/>
          <p:nvPr/>
        </p:nvSpPr>
        <p:spPr>
          <a:xfrm>
            <a:off x="21101" y="3173399"/>
            <a:ext cx="893299" cy="1755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503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6647"/>
            <a:ext cx="9144000" cy="493515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61999"/>
            <a:ext cx="9144000" cy="992497"/>
          </a:xfrm>
        </p:spPr>
        <p:txBody>
          <a:bodyPr>
            <a:normAutofit fontScale="90000"/>
          </a:bodyPr>
          <a:lstStyle/>
          <a:p>
            <a:pPr marL="363538" indent="-363538">
              <a:lnSpc>
                <a:spcPct val="80000"/>
              </a:lnSpc>
            </a:pPr>
            <a:r>
              <a:rPr lang="en-US" altLang="zh-TW" dirty="0" smtClean="0"/>
              <a:t>e. Input the program as follows:</a:t>
            </a:r>
            <a:br>
              <a:rPr lang="en-US" altLang="zh-TW" dirty="0" smtClean="0"/>
            </a:br>
            <a:r>
              <a:rPr lang="en-US" altLang="zh-TW" dirty="0" smtClean="0"/>
              <a:t>Click "Save" button </a:t>
            </a:r>
            <a:r>
              <a:rPr lang="en-US" altLang="zh-TW" dirty="0" smtClean="0"/>
              <a:t>to save the program to </a:t>
            </a:r>
            <a:r>
              <a:rPr lang="en-US" altLang="zh-TW" dirty="0" smtClean="0"/>
              <a:t>"hello.asm". Click "X</a:t>
            </a:r>
            <a:r>
              <a:rPr lang="en-US" altLang="zh-TW" dirty="0" smtClean="0"/>
              <a:t>" to return to "Terminal Emulator".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6794-6765-4E13-BE93-44089CA84B6B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圓角矩形 5"/>
          <p:cNvSpPr/>
          <p:nvPr/>
        </p:nvSpPr>
        <p:spPr>
          <a:xfrm>
            <a:off x="7207250" y="1866901"/>
            <a:ext cx="520700" cy="3746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5"/>
          <p:cNvSpPr/>
          <p:nvPr/>
        </p:nvSpPr>
        <p:spPr>
          <a:xfrm>
            <a:off x="8807450" y="1875145"/>
            <a:ext cx="311150" cy="3346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70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00CC"/>
                </a:solidFill>
              </a:rPr>
              <a:t>Open Ubuntu </a:t>
            </a:r>
            <a:r>
              <a:rPr lang="en-US" altLang="zh-TW" b="1" dirty="0" err="1" smtClean="0">
                <a:solidFill>
                  <a:srgbClr val="0000CC"/>
                </a:solidFill>
              </a:rPr>
              <a:t>Tuffix</a:t>
            </a:r>
            <a:r>
              <a:rPr lang="en-US" altLang="zh-TW" b="1" dirty="0" smtClean="0">
                <a:solidFill>
                  <a:srgbClr val="0000CC"/>
                </a:solidFill>
              </a:rPr>
              <a:t> on VCL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682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144000" cy="493515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61999"/>
            <a:ext cx="9144000" cy="992497"/>
          </a:xfrm>
        </p:spPr>
        <p:txBody>
          <a:bodyPr>
            <a:normAutofit fontScale="90000"/>
          </a:bodyPr>
          <a:lstStyle/>
          <a:p>
            <a:pPr marL="285750" indent="-285750">
              <a:lnSpc>
                <a:spcPct val="80000"/>
              </a:lnSpc>
            </a:pPr>
            <a:r>
              <a:rPr lang="en-US" altLang="zh-TW" dirty="0" smtClean="0"/>
              <a:t>f. Input "</a:t>
            </a:r>
            <a:r>
              <a:rPr lang="en-US" dirty="0" err="1"/>
              <a:t>yasm</a:t>
            </a:r>
            <a:r>
              <a:rPr lang="en-US" dirty="0"/>
              <a:t> -g dwarf2 -f elf64 </a:t>
            </a:r>
            <a:r>
              <a:rPr lang="en-US" dirty="0" smtClean="0"/>
              <a:t>hello.asm </a:t>
            </a:r>
            <a:r>
              <a:rPr lang="en-US" dirty="0"/>
              <a:t>-l </a:t>
            </a:r>
            <a:r>
              <a:rPr lang="en-US" dirty="0" err="1" smtClean="0"/>
              <a:t>hello.lst</a:t>
            </a:r>
            <a:r>
              <a:rPr lang="en-US" altLang="zh-TW" dirty="0" smtClean="0"/>
              <a:t>" command to run the assembler and generate "</a:t>
            </a:r>
            <a:r>
              <a:rPr lang="en-US" altLang="zh-TW" dirty="0" err="1" smtClean="0"/>
              <a:t>hello.lst</a:t>
            </a:r>
            <a:r>
              <a:rPr lang="en-US" altLang="zh-TW" dirty="0" smtClean="0"/>
              <a:t>" and "</a:t>
            </a:r>
            <a:r>
              <a:rPr lang="en-US" altLang="zh-TW" dirty="0" err="1" smtClean="0"/>
              <a:t>hello.o</a:t>
            </a:r>
            <a:r>
              <a:rPr lang="en-US" altLang="zh-TW" dirty="0" smtClean="0"/>
              <a:t>" files. Input "ls" to check the directory.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6794-6765-4E13-BE93-44089CA84B6B}" type="slidenum">
              <a:rPr lang="en-US" smtClean="0"/>
              <a:t>20</a:t>
            </a:fld>
            <a:endParaRPr 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913130" y="4359283"/>
            <a:ext cx="1657350" cy="1733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5"/>
          <p:cNvSpPr/>
          <p:nvPr/>
        </p:nvSpPr>
        <p:spPr>
          <a:xfrm>
            <a:off x="3048000" y="4016383"/>
            <a:ext cx="4038600" cy="3429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622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144000" cy="493515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61999"/>
            <a:ext cx="9144000" cy="992497"/>
          </a:xfrm>
        </p:spPr>
        <p:txBody>
          <a:bodyPr>
            <a:normAutofit fontScale="90000"/>
          </a:bodyPr>
          <a:lstStyle/>
          <a:p>
            <a:pPr marL="342900" indent="-342900">
              <a:lnSpc>
                <a:spcPct val="80000"/>
              </a:lnSpc>
            </a:pPr>
            <a:r>
              <a:rPr lang="en-US" altLang="zh-TW" dirty="0" smtClean="0"/>
              <a:t>g. </a:t>
            </a:r>
            <a:r>
              <a:rPr lang="en-US" altLang="zh-TW" dirty="0"/>
              <a:t>Input </a:t>
            </a:r>
            <a:r>
              <a:rPr lang="en-US" altLang="zh-TW" dirty="0" smtClean="0"/>
              <a:t>"</a:t>
            </a:r>
            <a:r>
              <a:rPr lang="en-US" dirty="0" err="1" smtClean="0"/>
              <a:t>ld</a:t>
            </a:r>
            <a:r>
              <a:rPr lang="en-US" dirty="0" smtClean="0"/>
              <a:t> -g -o hello </a:t>
            </a:r>
            <a:r>
              <a:rPr lang="en-US" dirty="0" err="1" smtClean="0"/>
              <a:t>hello.o</a:t>
            </a:r>
            <a:r>
              <a:rPr lang="en-US" altLang="zh-TW" dirty="0" smtClean="0"/>
              <a:t>" </a:t>
            </a:r>
            <a:r>
              <a:rPr lang="en-US" altLang="zh-TW" dirty="0"/>
              <a:t>command to run the </a:t>
            </a:r>
            <a:r>
              <a:rPr lang="en-US" altLang="zh-TW" dirty="0" smtClean="0"/>
              <a:t>linker </a:t>
            </a:r>
            <a:r>
              <a:rPr lang="en-US" altLang="zh-TW" dirty="0"/>
              <a:t>and generate "</a:t>
            </a:r>
            <a:r>
              <a:rPr lang="en-US" altLang="zh-TW" dirty="0" smtClean="0"/>
              <a:t>hello" </a:t>
            </a:r>
            <a:r>
              <a:rPr lang="en-US" altLang="zh-TW" dirty="0"/>
              <a:t>files</a:t>
            </a:r>
            <a:r>
              <a:rPr lang="en-US" altLang="zh-TW" dirty="0" smtClean="0"/>
              <a:t>.</a:t>
            </a:r>
            <a:br>
              <a:rPr lang="en-US" altLang="zh-TW" dirty="0" smtClean="0"/>
            </a:br>
            <a:r>
              <a:rPr lang="en-US" altLang="zh-TW" dirty="0" smtClean="0"/>
              <a:t>Input "ls" to check the "Desktop" directory.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6794-6765-4E13-BE93-44089CA84B6B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160" y="4862830"/>
            <a:ext cx="548640" cy="1828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3018790" y="4484370"/>
            <a:ext cx="1988820" cy="3886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399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144000" cy="493515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971550"/>
          </a:xfrm>
        </p:spPr>
        <p:txBody>
          <a:bodyPr>
            <a:normAutofit fontScale="90000"/>
          </a:bodyPr>
          <a:lstStyle/>
          <a:p>
            <a:pPr marL="354013" indent="-354013" algn="l"/>
            <a:r>
              <a:rPr lang="en-US" altLang="zh-TW" dirty="0" smtClean="0"/>
              <a:t>h. Input "./hello" command to execute the "hello" file and display the execution result of "hello, World!".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6794-6765-4E13-BE93-44089CA84B6B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圓角矩形 5"/>
          <p:cNvSpPr/>
          <p:nvPr/>
        </p:nvSpPr>
        <p:spPr>
          <a:xfrm>
            <a:off x="3018790" y="4999990"/>
            <a:ext cx="867229" cy="2400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5"/>
          <p:cNvSpPr/>
          <p:nvPr/>
        </p:nvSpPr>
        <p:spPr>
          <a:xfrm>
            <a:off x="10160" y="5184140"/>
            <a:ext cx="1184910" cy="2171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268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7336"/>
            <a:ext cx="9144000" cy="494446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61999"/>
            <a:ext cx="9144000" cy="904875"/>
          </a:xfrm>
        </p:spPr>
        <p:txBody>
          <a:bodyPr>
            <a:noAutofit/>
          </a:bodyPr>
          <a:lstStyle/>
          <a:p>
            <a:pPr marL="228600" indent="-228600"/>
            <a:r>
              <a:rPr lang="en-US" altLang="zh-TW" sz="2800" dirty="0" err="1" smtClean="0"/>
              <a:t>i</a:t>
            </a:r>
            <a:r>
              <a:rPr lang="en-US" altLang="zh-TW" sz="2800" dirty="0" smtClean="0"/>
              <a:t>. Input "</a:t>
            </a:r>
            <a:r>
              <a:rPr lang="en-US" altLang="zh-TW" sz="2800" dirty="0" err="1" smtClean="0"/>
              <a:t>nano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hello.lst</a:t>
            </a:r>
            <a:r>
              <a:rPr lang="en-US" altLang="zh-TW" sz="2800" dirty="0" smtClean="0"/>
              <a:t>" command to open "</a:t>
            </a:r>
            <a:r>
              <a:rPr lang="en-US" altLang="zh-TW" sz="2800" dirty="0" err="1" smtClean="0"/>
              <a:t>hello.lst</a:t>
            </a:r>
            <a:r>
              <a:rPr lang="en-US" altLang="zh-TW" sz="2800" dirty="0" smtClean="0"/>
              <a:t>" file.</a:t>
            </a:r>
            <a:br>
              <a:rPr lang="en-US" altLang="zh-TW" sz="2800" dirty="0" smtClean="0"/>
            </a:br>
            <a:endParaRPr lang="zh-TW" altLang="en-US" sz="2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6794-6765-4E13-BE93-44089CA84B6B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圓角矩形 8"/>
          <p:cNvSpPr/>
          <p:nvPr/>
        </p:nvSpPr>
        <p:spPr>
          <a:xfrm>
            <a:off x="3049904" y="5341620"/>
            <a:ext cx="1388745" cy="2336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093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144000" cy="493515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944912"/>
          </a:xfrm>
        </p:spPr>
        <p:txBody>
          <a:bodyPr>
            <a:noAutofit/>
          </a:bodyPr>
          <a:lstStyle/>
          <a:p>
            <a:pPr marL="285750" indent="-285750" algn="l"/>
            <a:r>
              <a:rPr lang="en-US" altLang="zh-TW" sz="2800" dirty="0" smtClean="0"/>
              <a:t>j. The GNU </a:t>
            </a:r>
            <a:r>
              <a:rPr lang="en-US" altLang="zh-TW" sz="2800" dirty="0" err="1" smtClean="0"/>
              <a:t>nano</a:t>
            </a:r>
            <a:r>
              <a:rPr lang="en-US" altLang="zh-TW" sz="2800" dirty="0" smtClean="0"/>
              <a:t> will display the "</a:t>
            </a:r>
            <a:r>
              <a:rPr lang="en-US" altLang="zh-TW" sz="2800" dirty="0" err="1" smtClean="0"/>
              <a:t>hello.lst</a:t>
            </a:r>
            <a:r>
              <a:rPr lang="en-US" altLang="zh-TW" sz="2800" dirty="0" smtClean="0"/>
              <a:t>" file.</a:t>
            </a:r>
            <a:br>
              <a:rPr lang="en-US" altLang="zh-TW" sz="2800" dirty="0" smtClean="0"/>
            </a:br>
            <a:r>
              <a:rPr lang="en-US" altLang="zh-TW" sz="2800" dirty="0" smtClean="0"/>
              <a:t>Click "X</a:t>
            </a:r>
            <a:r>
              <a:rPr lang="en-US" altLang="zh-TW" sz="2800" dirty="0" smtClean="0"/>
              <a:t>" to return to "Terminal Emulator".</a:t>
            </a:r>
            <a:endParaRPr lang="zh-TW" altLang="en-US" sz="2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6794-6765-4E13-BE93-44089CA84B6B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8813800" y="1879600"/>
            <a:ext cx="304800" cy="2921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33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144000" cy="492584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61999"/>
            <a:ext cx="9144000" cy="1038999"/>
          </a:xfrm>
        </p:spPr>
        <p:txBody>
          <a:bodyPr>
            <a:noAutofit/>
          </a:bodyPr>
          <a:lstStyle/>
          <a:p>
            <a:pPr marL="354013" indent="-354013"/>
            <a:r>
              <a:rPr lang="en-US" altLang="zh-TW" sz="2800" dirty="0"/>
              <a:t>k</a:t>
            </a:r>
            <a:r>
              <a:rPr lang="en-US" altLang="zh-TW" sz="2800" dirty="0" smtClean="0"/>
              <a:t>. Input "exit" to close the "Terminal Emulator" and return to the "Desktop".</a:t>
            </a:r>
            <a:endParaRPr lang="zh-TW" altLang="en-US" sz="2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6794-6765-4E13-BE93-44089CA84B6B}" type="slidenum">
              <a:rPr lang="en-US" smtClean="0"/>
              <a:t>25</a:t>
            </a:fld>
            <a:endParaRPr lang="en-US" dirty="0"/>
          </a:p>
        </p:txBody>
      </p:sp>
      <p:sp>
        <p:nvSpPr>
          <p:cNvPr id="9" name="圓角矩形 8"/>
          <p:cNvSpPr/>
          <p:nvPr/>
        </p:nvSpPr>
        <p:spPr>
          <a:xfrm>
            <a:off x="3017520" y="5513071"/>
            <a:ext cx="548640" cy="1904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195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0000CC"/>
                </a:solidFill>
              </a:rPr>
              <a:t>Upload Program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350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0810"/>
            <a:ext cx="9144000" cy="514099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" y="772886"/>
            <a:ext cx="9124603" cy="899842"/>
          </a:xfrm>
        </p:spPr>
        <p:txBody>
          <a:bodyPr>
            <a:noAutofit/>
          </a:bodyPr>
          <a:lstStyle/>
          <a:p>
            <a:pPr marL="539750" indent="-539750" algn="l"/>
            <a:r>
              <a:rPr lang="en-US" altLang="zh-TW" sz="2800" dirty="0" smtClean="0"/>
              <a:t>a. Switch to "Desktop" and click on "Web Browser" to open "Web Browser".</a:t>
            </a:r>
            <a:endParaRPr lang="zh-TW" altLang="en-US" sz="2800" dirty="0"/>
          </a:p>
        </p:txBody>
      </p:sp>
      <p:sp>
        <p:nvSpPr>
          <p:cNvPr id="6" name="圓角矩形 5"/>
          <p:cNvSpPr/>
          <p:nvPr/>
        </p:nvSpPr>
        <p:spPr>
          <a:xfrm>
            <a:off x="4534758" y="6451600"/>
            <a:ext cx="367441" cy="330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07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0810"/>
            <a:ext cx="9144000" cy="514099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" y="772886"/>
            <a:ext cx="9124603" cy="899842"/>
          </a:xfrm>
        </p:spPr>
        <p:txBody>
          <a:bodyPr>
            <a:noAutofit/>
          </a:bodyPr>
          <a:lstStyle/>
          <a:p>
            <a:pPr algn="l"/>
            <a:r>
              <a:rPr lang="en-US" altLang="zh-TW" sz="2800" dirty="0" smtClean="0"/>
              <a:t>b. Open "CSUF portal" and click on the "</a:t>
            </a:r>
            <a:r>
              <a:rPr lang="en-US" altLang="zh-TW" sz="2800" dirty="0" err="1" smtClean="0"/>
              <a:t>DropBox</a:t>
            </a:r>
            <a:r>
              <a:rPr lang="en-US" altLang="zh-TW" sz="2800" dirty="0" smtClean="0"/>
              <a:t>"</a:t>
            </a:r>
            <a:endParaRPr lang="zh-TW" altLang="en-US" sz="2800" dirty="0"/>
          </a:p>
        </p:txBody>
      </p:sp>
      <p:sp>
        <p:nvSpPr>
          <p:cNvPr id="4" name="圓角矩形 3"/>
          <p:cNvSpPr/>
          <p:nvPr/>
        </p:nvSpPr>
        <p:spPr>
          <a:xfrm>
            <a:off x="7620" y="5741700"/>
            <a:ext cx="1644650" cy="2359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0" y="1977611"/>
            <a:ext cx="1517650" cy="2359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46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0810"/>
            <a:ext cx="9144000" cy="514099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" y="772886"/>
            <a:ext cx="9124603" cy="899842"/>
          </a:xfrm>
        </p:spPr>
        <p:txBody>
          <a:bodyPr>
            <a:noAutofit/>
          </a:bodyPr>
          <a:lstStyle/>
          <a:p>
            <a:pPr algn="l"/>
            <a:r>
              <a:rPr lang="en-US" altLang="zh-TW" sz="2800" dirty="0" smtClean="0"/>
              <a:t>c. Click the "Upload/folder" on the Dropbox page</a:t>
            </a:r>
            <a:endParaRPr lang="zh-TW" altLang="en-US" sz="2800" dirty="0"/>
          </a:p>
        </p:txBody>
      </p:sp>
      <p:sp>
        <p:nvSpPr>
          <p:cNvPr id="5" name="圓角矩形 4"/>
          <p:cNvSpPr/>
          <p:nvPr/>
        </p:nvSpPr>
        <p:spPr>
          <a:xfrm>
            <a:off x="1657350" y="3124200"/>
            <a:ext cx="1748790" cy="8305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7493000" y="4000500"/>
            <a:ext cx="996950" cy="1777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45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5437"/>
            <a:ext cx="9144000" cy="536636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61999"/>
            <a:ext cx="9144000" cy="635875"/>
          </a:xfrm>
        </p:spPr>
        <p:txBody>
          <a:bodyPr/>
          <a:lstStyle/>
          <a:p>
            <a:pPr marL="342900" indent="-342900">
              <a:lnSpc>
                <a:spcPct val="80000"/>
              </a:lnSpc>
            </a:pPr>
            <a:r>
              <a:rPr lang="en-US" altLang="zh-TW" sz="2800" dirty="0" smtClean="0"/>
              <a:t>a. Search "Virtual" in Portal, and click "Virtual Computing Lab".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C5C3-A396-4E28-B047-DA50AC888C8F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46891" y="5943600"/>
            <a:ext cx="2315309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46891" y="1453662"/>
            <a:ext cx="2167672" cy="3751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746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6681"/>
            <a:ext cx="9144000" cy="493511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" y="772886"/>
            <a:ext cx="9124603" cy="899842"/>
          </a:xfrm>
        </p:spPr>
        <p:txBody>
          <a:bodyPr>
            <a:noAutofit/>
          </a:bodyPr>
          <a:lstStyle/>
          <a:p>
            <a:pPr marL="354013" indent="-354013" algn="l"/>
            <a:r>
              <a:rPr lang="en-US" altLang="zh-TW" sz="2800" dirty="0" smtClean="0"/>
              <a:t>d. Select the "hello" folder on the Desktop and click the "Upload" button to continue...</a:t>
            </a:r>
            <a:endParaRPr lang="zh-TW" altLang="en-US" sz="2800" dirty="0"/>
          </a:p>
        </p:txBody>
      </p:sp>
      <p:sp>
        <p:nvSpPr>
          <p:cNvPr id="4" name="圓角矩形 3"/>
          <p:cNvSpPr/>
          <p:nvPr/>
        </p:nvSpPr>
        <p:spPr>
          <a:xfrm>
            <a:off x="0" y="2566930"/>
            <a:ext cx="1645920" cy="2562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1661894" y="2631379"/>
            <a:ext cx="870333" cy="237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8229600" y="6366511"/>
            <a:ext cx="811530" cy="2971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60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0810"/>
            <a:ext cx="9144000" cy="514099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" y="772886"/>
            <a:ext cx="9124603" cy="899842"/>
          </a:xfrm>
        </p:spPr>
        <p:txBody>
          <a:bodyPr>
            <a:noAutofit/>
          </a:bodyPr>
          <a:lstStyle/>
          <a:p>
            <a:pPr algn="l"/>
            <a:r>
              <a:rPr lang="en-US" altLang="zh-TW" sz="2800" dirty="0" smtClean="0"/>
              <a:t>e. The "hello" folder has been uploaded to Dropbox.</a:t>
            </a:r>
            <a:endParaRPr lang="zh-TW" altLang="en-US" sz="2800" dirty="0"/>
          </a:p>
        </p:txBody>
      </p:sp>
      <p:sp>
        <p:nvSpPr>
          <p:cNvPr id="5" name="圓角矩形 4"/>
          <p:cNvSpPr/>
          <p:nvPr/>
        </p:nvSpPr>
        <p:spPr>
          <a:xfrm>
            <a:off x="1851660" y="4560569"/>
            <a:ext cx="4629150" cy="2777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6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0810"/>
            <a:ext cx="9144000" cy="514099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61999"/>
            <a:ext cx="9144000" cy="892199"/>
          </a:xfrm>
        </p:spPr>
        <p:txBody>
          <a:bodyPr>
            <a:noAutofit/>
          </a:bodyPr>
          <a:lstStyle/>
          <a:p>
            <a:pPr marL="263525" indent="-263525">
              <a:lnSpc>
                <a:spcPct val="80000"/>
              </a:lnSpc>
            </a:pPr>
            <a:r>
              <a:rPr lang="en-US" altLang="zh-TW" sz="2800" dirty="0" smtClean="0"/>
              <a:t>l. Click the "CWID" and select "Log Out…" to terminate the "Remote Desktop" connection and free up bandwidth for other students to use.</a:t>
            </a:r>
            <a:endParaRPr lang="zh-TW" altLang="en-US" sz="2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B6794-6765-4E13-BE93-44089CA84B6B}" type="slidenum">
              <a:rPr lang="en-US" smtClean="0"/>
              <a:t>32</a:t>
            </a:fld>
            <a:endParaRPr lang="en-US" dirty="0"/>
          </a:p>
        </p:txBody>
      </p:sp>
      <p:sp>
        <p:nvSpPr>
          <p:cNvPr id="9" name="圓角矩形 8"/>
          <p:cNvSpPr/>
          <p:nvPr/>
        </p:nvSpPr>
        <p:spPr>
          <a:xfrm>
            <a:off x="8610600" y="1654199"/>
            <a:ext cx="533400" cy="1746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8"/>
          <p:cNvSpPr/>
          <p:nvPr/>
        </p:nvSpPr>
        <p:spPr>
          <a:xfrm>
            <a:off x="8229600" y="2514600"/>
            <a:ext cx="914400" cy="1976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902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00CC"/>
                </a:solidFill>
              </a:rPr>
              <a:t>Thanks</a:t>
            </a:r>
            <a:endParaRPr lang="zh-TW" altLang="en-US" sz="4800" b="1" dirty="0">
              <a:solidFill>
                <a:srgbClr val="0000CC"/>
              </a:solidFill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480F3A-0CD6-49B7-8F8A-70CF0734A1DB}" type="slidenum">
              <a:rPr lang="zh-TW" altLang="en-US" smtClean="0"/>
              <a:pPr>
                <a:defRPr/>
              </a:pPr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99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611"/>
            <a:ext cx="9144000" cy="53751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5437"/>
            <a:ext cx="9144000" cy="536636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21523"/>
            <a:ext cx="9144002" cy="536027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 smtClean="0"/>
              <a:t>b. Click "Proceed to Login" in the Virtual Computing Lab.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C5C3-A396-4E28-B047-DA50AC888C8F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2180494" y="3985846"/>
            <a:ext cx="984737" cy="1992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080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5437"/>
            <a:ext cx="9144000" cy="536636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 smtClean="0"/>
              <a:t>c. Select "Reservations" in the Virtual Computing Lab.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C5C3-A396-4E28-B047-DA50AC888C8F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838199" y="3686175"/>
            <a:ext cx="1476375" cy="2234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152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611"/>
            <a:ext cx="9144000" cy="537518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644611"/>
          </a:xfrm>
        </p:spPr>
        <p:txBody>
          <a:bodyPr>
            <a:normAutofit/>
          </a:bodyPr>
          <a:lstStyle/>
          <a:p>
            <a:pPr marL="269875" indent="-269875"/>
            <a:r>
              <a:rPr lang="en-US" altLang="zh-TW" sz="2400" dirty="0" smtClean="0"/>
              <a:t>d. Click </a:t>
            </a:r>
            <a:r>
              <a:rPr lang="en-US" altLang="zh-TW" sz="2400" b="1" dirty="0" smtClean="0"/>
              <a:t>"New Reservation" button to open New Reservation dialog. 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C5C3-A396-4E28-B047-DA50AC888C8F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2376488" y="4086225"/>
            <a:ext cx="938212" cy="2571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546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611"/>
            <a:ext cx="9144000" cy="537518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644611"/>
          </a:xfrm>
        </p:spPr>
        <p:txBody>
          <a:bodyPr>
            <a:normAutofit fontScale="90000"/>
          </a:bodyPr>
          <a:lstStyle/>
          <a:p>
            <a:pPr marL="269875" indent="-269875"/>
            <a:r>
              <a:rPr lang="en-US" altLang="zh-TW" sz="2400" dirty="0" smtClean="0"/>
              <a:t>e. Select "ECS Ubuntu </a:t>
            </a:r>
            <a:r>
              <a:rPr lang="en-US" altLang="zh-TW" sz="2400" dirty="0" smtClean="0"/>
              <a:t>2004 4x10 </a:t>
            </a:r>
            <a:r>
              <a:rPr lang="en-US" altLang="zh-TW" sz="2400" dirty="0" err="1" smtClean="0"/>
              <a:t>Tuffix</a:t>
            </a:r>
            <a:r>
              <a:rPr lang="en-US" altLang="zh-TW" sz="2400" dirty="0" smtClean="0"/>
              <a:t> 2020" </a:t>
            </a:r>
            <a:r>
              <a:rPr lang="en-US" altLang="zh-TW" sz="2400" dirty="0" smtClean="0"/>
              <a:t>and select "Duration=1/2/4 hours". </a:t>
            </a:r>
            <a:r>
              <a:rPr lang="en-US" altLang="zh-TW" sz="2400" dirty="0" smtClean="0"/>
              <a:t> Click </a:t>
            </a:r>
            <a:r>
              <a:rPr lang="en-US" altLang="zh-TW" sz="2400" dirty="0" smtClean="0"/>
              <a:t>"Create Reservation" button.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C5C3-A396-4E28-B047-DA50AC888C8F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098344" y="3825768"/>
            <a:ext cx="4524741" cy="325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2210934" y="5036665"/>
            <a:ext cx="128319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3748612" y="5543321"/>
            <a:ext cx="1045674" cy="2362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17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611"/>
            <a:ext cx="9144000" cy="537518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644612"/>
          </a:xfrm>
        </p:spPr>
        <p:txBody>
          <a:bodyPr/>
          <a:lstStyle/>
          <a:p>
            <a:pPr marL="363538" indent="-363538">
              <a:lnSpc>
                <a:spcPct val="80000"/>
              </a:lnSpc>
            </a:pPr>
            <a:r>
              <a:rPr lang="en-US" altLang="zh-TW" sz="2800" dirty="0" smtClean="0"/>
              <a:t>f. Click "Connect!"</a:t>
            </a:r>
            <a:r>
              <a:rPr lang="en-US" altLang="zh-TW" sz="2800" b="1" dirty="0" smtClean="0"/>
              <a:t> to open "Connect" dialog.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C5C3-A396-4E28-B047-DA50AC888C8F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437717" y="4664981"/>
            <a:ext cx="535353" cy="2022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4681538" y="4284704"/>
            <a:ext cx="539751" cy="1491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82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611"/>
            <a:ext cx="9144000" cy="537518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644612"/>
          </a:xfrm>
        </p:spPr>
        <p:txBody>
          <a:bodyPr/>
          <a:lstStyle/>
          <a:p>
            <a:pPr marL="363538" indent="-363538">
              <a:lnSpc>
                <a:spcPct val="80000"/>
              </a:lnSpc>
            </a:pPr>
            <a:r>
              <a:rPr lang="en-US" altLang="zh-TW" sz="2800" dirty="0" smtClean="0"/>
              <a:t>g. Click </a:t>
            </a:r>
            <a:r>
              <a:rPr lang="en-US" altLang="zh-TW" sz="2800" dirty="0"/>
              <a:t>"Get RDP file" </a:t>
            </a:r>
            <a:r>
              <a:rPr lang="en-US" altLang="zh-TW" sz="2800" dirty="0" smtClean="0"/>
              <a:t>button, and then Click </a:t>
            </a:r>
            <a:r>
              <a:rPr lang="en-US" altLang="zh-TW" sz="2800" dirty="0"/>
              <a:t>the " ECS Ubuntu </a:t>
            </a:r>
            <a:r>
              <a:rPr lang="en-US" altLang="zh-TW" sz="2800" dirty="0" smtClean="0"/>
              <a:t>2004 4x10 </a:t>
            </a:r>
            <a:r>
              <a:rPr lang="en-US" altLang="zh-TW" sz="2800" dirty="0" err="1" smtClean="0"/>
              <a:t>Tuffix</a:t>
            </a:r>
            <a:r>
              <a:rPr lang="en-US" altLang="zh-TW" sz="2800" dirty="0" smtClean="0"/>
              <a:t> 2020.rdp</a:t>
            </a:r>
            <a:r>
              <a:rPr lang="en-US" altLang="zh-TW" sz="2800" dirty="0"/>
              <a:t>" file to log in.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C5C3-A396-4E28-B047-DA50AC888C8F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3766185" y="5717858"/>
            <a:ext cx="900113" cy="260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4632960" y="4071344"/>
            <a:ext cx="567690" cy="1463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42202" y="6229350"/>
            <a:ext cx="2095208" cy="5219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754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6949</TotalTime>
  <Words>554</Words>
  <Application>Microsoft Office PowerPoint</Application>
  <PresentationFormat>On-screen Show (4:3)</PresentationFormat>
  <Paragraphs>63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新細明體</vt:lpstr>
      <vt:lpstr>Arial</vt:lpstr>
      <vt:lpstr>Arial Black</vt:lpstr>
      <vt:lpstr>Calibri</vt:lpstr>
      <vt:lpstr>Office Theme</vt:lpstr>
      <vt:lpstr>CPSC 240 Computer Organization and Assembly Language</vt:lpstr>
      <vt:lpstr>Open Ubuntu Tuffix on VCL</vt:lpstr>
      <vt:lpstr>a. Search "Virtual" in Portal, and click "Virtual Computing Lab".</vt:lpstr>
      <vt:lpstr>b. Click "Proceed to Login" in the Virtual Computing Lab.</vt:lpstr>
      <vt:lpstr>c. Select "Reservations" in the Virtual Computing Lab.</vt:lpstr>
      <vt:lpstr>d. Click "New Reservation" button to open New Reservation dialog. </vt:lpstr>
      <vt:lpstr>e. Select "ECS Ubuntu 2004 4x10 Tuffix 2020" and select "Duration=1/2/4 hours".  Click "Create Reservation" button.</vt:lpstr>
      <vt:lpstr>f. Click "Connect!" to open "Connect" dialog.</vt:lpstr>
      <vt:lpstr>g. Click "Get RDP file" button, and then Click the " ECS Ubuntu 2004 4x10 Tuffix 2020.rdp" file to log in.</vt:lpstr>
      <vt:lpstr>h. Click the "Connect" button to continue.</vt:lpstr>
      <vt:lpstr>i. Click the "Yes" button to continue.</vt:lpstr>
      <vt:lpstr>j. Input password and click the "OK" button to continue.</vt:lpstr>
      <vt:lpstr>Create New Program</vt:lpstr>
      <vt:lpstr>a. Click the "Terminal Emulator" to open the "Terminal Emulator" window.</vt:lpstr>
      <vt:lpstr>b. Input "uname -a" to check the system. The message shows the system is "x86_64 GNU/Linux".</vt:lpstr>
      <vt:lpstr>c. Input the "sudo apt-get install yasm" command to install "yasm" assembler. Input "clear" command to clear the window.</vt:lpstr>
      <vt:lpstr>d. Input "cd Desktop" to change directory to "Desktop". Input "mkdir hello" to create "hello" folder. Input "cd hello" to change directory to "Desktop/hello".</vt:lpstr>
      <vt:lpstr>d. Input "touch hello.asm" to create "hello.asm" file. Input "ls" to show the file in the "hello" folder. Input "gedit hello.asm" to edit "hello.asm" file.</vt:lpstr>
      <vt:lpstr>e. Input the program as follows: Click "Save" button to save the program to "hello.asm". Click "X" to return to "Terminal Emulator".</vt:lpstr>
      <vt:lpstr>f. Input "yasm -g dwarf2 -f elf64 hello.asm -l hello.lst" command to run the assembler and generate "hello.lst" and "hello.o" files. Input "ls" to check the directory.</vt:lpstr>
      <vt:lpstr>g. Input "ld -g -o hello hello.o" command to run the linker and generate "hello" files. Input "ls" to check the "Desktop" directory.</vt:lpstr>
      <vt:lpstr>h. Input "./hello" command to execute the "hello" file and display the execution result of "hello, World!".</vt:lpstr>
      <vt:lpstr>i. Input "nano hello.lst" command to open "hello.lst" file. </vt:lpstr>
      <vt:lpstr>j. The GNU nano will display the "hello.lst" file. Click "X" to return to "Terminal Emulator".</vt:lpstr>
      <vt:lpstr>k. Input "exit" to close the "Terminal Emulator" and return to the "Desktop".</vt:lpstr>
      <vt:lpstr>Upload Program</vt:lpstr>
      <vt:lpstr>a. Switch to "Desktop" and click on "Web Browser" to open "Web Browser".</vt:lpstr>
      <vt:lpstr>b. Open "CSUF portal" and click on the "DropBox"</vt:lpstr>
      <vt:lpstr>c. Click the "Upload/folder" on the Dropbox page</vt:lpstr>
      <vt:lpstr>d. Select the "hello" folder on the Desktop and click the "Upload" button to continue...</vt:lpstr>
      <vt:lpstr>e. The "hello" folder has been uploaded to Dropbox.</vt:lpstr>
      <vt:lpstr>l. Click the "CWID" and select "Log Out…" to terminate the "Remote Desktop" connection and free up bandwidth for other students to use.</vt:lpstr>
      <vt:lpstr>Thanks</vt:lpstr>
    </vt:vector>
  </TitlesOfParts>
  <Company>California State University, Fullerton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Vu, Mishu</dc:creator>
  <cp:lastModifiedBy>Microsoft account</cp:lastModifiedBy>
  <cp:revision>339</cp:revision>
  <dcterms:created xsi:type="dcterms:W3CDTF">2011-10-03T21:12:44Z</dcterms:created>
  <dcterms:modified xsi:type="dcterms:W3CDTF">2022-12-29T00:31:55Z</dcterms:modified>
</cp:coreProperties>
</file>