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slides/slide1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harts/colors7.xml" ContentType="application/vnd.ms-office.chartcolorstyl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olors2.xml" ContentType="application/vnd.ms-office.chartcolorstyle+xml"/>
  <Override PartName="/ppt/charts/style2.xml" ContentType="application/vnd.ms-office.chartstyle+xml"/>
  <Override PartName="/ppt/charts/chart2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3.xml" ContentType="application/vnd.openxmlformats-officedocument.drawingml.chart+xml"/>
  <Override PartName="/ppt/charts/colors3.xml" ContentType="application/vnd.ms-office.chartcolorstyle+xml"/>
  <Override PartName="/ppt/charts/chart7.xml" ContentType="application/vnd.openxmlformats-officedocument.drawingml.chart+xml"/>
  <Override PartName="/ppt/charts/style3.xml" ContentType="application/vnd.ms-office.chartstyle+xml"/>
  <Override PartName="/ppt/theme/theme1.xml" ContentType="application/vnd.openxmlformats-officedocument.theme+xml"/>
  <Override PartName="/ppt/charts/colors6.xml" ContentType="application/vnd.ms-office.chartcolorstyle+xml"/>
  <Override PartName="/ppt/charts/style7.xml" ContentType="application/vnd.ms-office.chartstyle+xml"/>
  <Override PartName="/ppt/charts/chart6.xml" ContentType="application/vnd.openxmlformats-officedocument.drawingml.chart+xml"/>
  <Override PartName="/ppt/charts/chart4.xml" ContentType="application/vnd.openxmlformats-officedocument.drawingml.chart+xml"/>
  <Override PartName="/ppt/charts/style4.xml" ContentType="application/vnd.ms-office.chartstyle+xml"/>
  <Override PartName="/ppt/charts/style6.xml" ContentType="application/vnd.ms-office.chartstyle+xml"/>
  <Override PartName="/ppt/charts/colors4.xml" ContentType="application/vnd.ms-office.chartcolorstyle+xml"/>
  <Override PartName="/ppt/charts/colors5.xml" ContentType="application/vnd.ms-office.chartcolorstyle+xml"/>
  <Override PartName="/ppt/charts/style5.xml" ContentType="application/vnd.ms-office.chartstyle+xml"/>
  <Override PartName="/ppt/charts/chart5.xml" ContentType="application/vnd.openxmlformats-officedocument.drawingml.char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1.xml" ContentType="application/vnd.openxmlformats-officedocument.presentationml.tag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1"/>
  </p:sldMasterIdLst>
  <p:notesMasterIdLst>
    <p:notesMasterId r:id="rId30"/>
  </p:notesMasterIdLst>
  <p:handoutMasterIdLst>
    <p:handoutMasterId r:id="rId31"/>
  </p:handoutMasterIdLst>
  <p:sldIdLst>
    <p:sldId id="318" r:id="rId2"/>
    <p:sldId id="367" r:id="rId3"/>
    <p:sldId id="323" r:id="rId4"/>
    <p:sldId id="327" r:id="rId5"/>
    <p:sldId id="330" r:id="rId6"/>
    <p:sldId id="332" r:id="rId7"/>
    <p:sldId id="366" r:id="rId8"/>
    <p:sldId id="352" r:id="rId9"/>
    <p:sldId id="354" r:id="rId10"/>
    <p:sldId id="333" r:id="rId11"/>
    <p:sldId id="377" r:id="rId12"/>
    <p:sldId id="351" r:id="rId13"/>
    <p:sldId id="372" r:id="rId14"/>
    <p:sldId id="373" r:id="rId15"/>
    <p:sldId id="339" r:id="rId16"/>
    <p:sldId id="374" r:id="rId17"/>
    <p:sldId id="375" r:id="rId18"/>
    <p:sldId id="376" r:id="rId19"/>
    <p:sldId id="378" r:id="rId20"/>
    <p:sldId id="379" r:id="rId21"/>
    <p:sldId id="380" r:id="rId22"/>
    <p:sldId id="342" r:id="rId23"/>
    <p:sldId id="344" r:id="rId24"/>
    <p:sldId id="346" r:id="rId25"/>
    <p:sldId id="349" r:id="rId26"/>
    <p:sldId id="348" r:id="rId27"/>
    <p:sldId id="345" r:id="rId28"/>
    <p:sldId id="324" r:id="rId29"/>
  </p:sldIdLst>
  <p:sldSz cx="9144000" cy="6858000" type="screen4x3"/>
  <p:notesSz cx="7099300" cy="10234613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3476E"/>
    <a:srgbClr val="969696"/>
    <a:srgbClr val="AB377A"/>
    <a:srgbClr val="FFFFFF"/>
    <a:srgbClr val="E9E6E6"/>
    <a:srgbClr val="FF0066"/>
    <a:srgbClr val="DEE6ED"/>
    <a:srgbClr val="C8D8E6"/>
    <a:srgbClr val="232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7" autoAdjust="0"/>
  </p:normalViewPr>
  <p:slideViewPr>
    <p:cSldViewPr snapToObjects="1" showGuides="1">
      <p:cViewPr varScale="1">
        <p:scale>
          <a:sx n="115" d="100"/>
          <a:sy n="115" d="100"/>
        </p:scale>
        <p:origin x="1722" y="84"/>
      </p:cViewPr>
      <p:guideLst>
        <p:guide orient="horz" pos="799"/>
        <p:guide orient="horz" pos="4020"/>
        <p:guide pos="158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83" d="100"/>
          <a:sy n="83" d="100"/>
        </p:scale>
        <p:origin x="-1008" y="-58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400" baseline="0" dirty="0" smtClean="0"/>
              <a:t>Run time(s) – number of invokations</a:t>
            </a:r>
            <a:endParaRPr lang="de-DE" sz="1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Non-optimized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</c:v>
                </c:pt>
                <c:pt idx="1">
                  <c:v>2.9</c:v>
                </c:pt>
                <c:pt idx="2">
                  <c:v>28.3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F1-4D9E-AF90-07C5CA5A31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chemeClr val="accent4"/>
              </a:solidFill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0.2</c:v>
                </c:pt>
                <c:pt idx="1">
                  <c:v>1.5</c:v>
                </c:pt>
                <c:pt idx="2">
                  <c:v>15.2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EF1-4D9E-AF90-07C5CA5A31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4925375"/>
        <c:axId val="1284926623"/>
      </c:barChart>
      <c:catAx>
        <c:axId val="1284925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4926623"/>
        <c:crosses val="autoZero"/>
        <c:auto val="1"/>
        <c:lblAlgn val="ctr"/>
        <c:lblOffset val="100"/>
        <c:noMultiLvlLbl val="0"/>
      </c:catAx>
      <c:valAx>
        <c:axId val="1284926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492537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solidFill>
        <a:schemeClr val="bg2"/>
      </a:solidFill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600" baseline="0" dirty="0" smtClean="0"/>
              <a:t>Run time(s) for optimized-version</a:t>
            </a:r>
            <a:endParaRPr lang="de-DE" sz="16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ouput_depth = 64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accum_depth = 128</c:v>
                </c:pt>
                <c:pt idx="1">
                  <c:v>accum_depth = 256</c:v>
                </c:pt>
                <c:pt idx="2">
                  <c:v>accum_depth = 512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15.2</c:v>
                </c:pt>
                <c:pt idx="1">
                  <c:v>29.5</c:v>
                </c:pt>
                <c:pt idx="2">
                  <c:v>58.5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E7-4060-92FE-B551A35800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ouput_depth = 128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accum_depth = 128</c:v>
                </c:pt>
                <c:pt idx="1">
                  <c:v>accum_depth = 256</c:v>
                </c:pt>
                <c:pt idx="2">
                  <c:v>accum_depth = 512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31.8</c:v>
                </c:pt>
                <c:pt idx="1">
                  <c:v>58.1</c:v>
                </c:pt>
                <c:pt idx="2">
                  <c:v>116.4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E7-4060-92FE-B551A35800C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ouput_depth = 256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accum_depth = 128</c:v>
                </c:pt>
                <c:pt idx="1">
                  <c:v>accum_depth = 256</c:v>
                </c:pt>
                <c:pt idx="2">
                  <c:v>accum_depth = 512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63.4</c:v>
                </c:pt>
                <c:pt idx="1">
                  <c:v>129.5</c:v>
                </c:pt>
                <c:pt idx="2">
                  <c:v>231.2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E7-4060-92FE-B551A35800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4925375"/>
        <c:axId val="1284926623"/>
      </c:barChart>
      <c:catAx>
        <c:axId val="1284925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4926623"/>
        <c:crosses val="autoZero"/>
        <c:auto val="1"/>
        <c:lblAlgn val="ctr"/>
        <c:lblOffset val="100"/>
        <c:noMultiLvlLbl val="0"/>
      </c:catAx>
      <c:valAx>
        <c:axId val="1284926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492537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2"/>
      </a:solidFill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600" baseline="0" dirty="0" smtClean="0"/>
              <a:t>Run time(s) – accum_depth (output_depth = 64)</a:t>
            </a:r>
            <a:endParaRPr lang="de-DE" sz="16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Non-optimized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28.3</c:v>
                </c:pt>
                <c:pt idx="1">
                  <c:v>54.4</c:v>
                </c:pt>
                <c:pt idx="2">
                  <c:v>111.5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7C-4DAD-AD34-918E21D6046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chemeClr val="accent4"/>
              </a:solidFill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15.2</c:v>
                </c:pt>
                <c:pt idx="1">
                  <c:v>29.5</c:v>
                </c:pt>
                <c:pt idx="2">
                  <c:v>58.5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7C-4DAD-AD34-918E21D604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4925375"/>
        <c:axId val="1284926623"/>
      </c:barChart>
      <c:catAx>
        <c:axId val="1284925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4926623"/>
        <c:crosses val="autoZero"/>
        <c:auto val="1"/>
        <c:lblAlgn val="ctr"/>
        <c:lblOffset val="100"/>
        <c:noMultiLvlLbl val="0"/>
      </c:catAx>
      <c:valAx>
        <c:axId val="1284926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492537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solidFill>
        <a:schemeClr val="bg2"/>
      </a:solidFill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600" baseline="0" dirty="0" smtClean="0"/>
              <a:t>Run time(s) – output_depth</a:t>
            </a:r>
          </a:p>
          <a:p>
            <a:pPr>
              <a:defRPr/>
            </a:pPr>
            <a:r>
              <a:rPr lang="de-DE" sz="1600" baseline="0" dirty="0" smtClean="0"/>
              <a:t>(accum_depth = 128)</a:t>
            </a:r>
            <a:endParaRPr lang="de-DE" sz="16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Non-optimized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28.3</c:v>
                </c:pt>
                <c:pt idx="1">
                  <c:v>55.2</c:v>
                </c:pt>
                <c:pt idx="2">
                  <c:v>109.9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13-4C49-9C06-DC1E60AA6C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chemeClr val="accent4"/>
              </a:solidFill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15.2</c:v>
                </c:pt>
                <c:pt idx="1">
                  <c:v>31.8</c:v>
                </c:pt>
                <c:pt idx="2">
                  <c:v>63.4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13-4C49-9C06-DC1E60AA6C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4925375"/>
        <c:axId val="1284926623"/>
      </c:barChart>
      <c:catAx>
        <c:axId val="1284925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4926623"/>
        <c:crosses val="autoZero"/>
        <c:auto val="1"/>
        <c:lblAlgn val="ctr"/>
        <c:lblOffset val="100"/>
        <c:noMultiLvlLbl val="0"/>
      </c:catAx>
      <c:valAx>
        <c:axId val="1284926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492537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solidFill>
        <a:schemeClr val="bg2"/>
      </a:solidFill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200" baseline="0" dirty="0" smtClean="0"/>
              <a:t>Run time(s) without compiler flags for loop-unrolling</a:t>
            </a:r>
          </a:p>
          <a:p>
            <a:pPr>
              <a:defRPr sz="1200"/>
            </a:pPr>
            <a:r>
              <a:rPr lang="de-DE" sz="1200" baseline="0" dirty="0" smtClean="0"/>
              <a:t>(</a:t>
            </a:r>
            <a:r>
              <a:rPr lang="de-DE" sz="1200" b="1" baseline="0" dirty="0" smtClean="0"/>
              <a:t>code-size = 760KB</a:t>
            </a:r>
            <a:r>
              <a:rPr lang="de-DE" sz="1200" baseline="0" dirty="0" smtClean="0"/>
              <a:t>)</a:t>
            </a:r>
            <a:endParaRPr lang="de-DE" sz="1200" dirty="0"/>
          </a:p>
        </c:rich>
      </c:tx>
      <c:layout>
        <c:manualLayout>
          <c:xMode val="edge"/>
          <c:yMode val="edge"/>
          <c:x val="0.20015877618108818"/>
          <c:y val="2.44348714475641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ouput_depth = 64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accum_depth = 128</c:v>
                </c:pt>
                <c:pt idx="1">
                  <c:v>accum_depth = 256</c:v>
                </c:pt>
                <c:pt idx="2">
                  <c:v>accum_depth = 512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30</c:v>
                </c:pt>
                <c:pt idx="2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3C-4751-AB71-F66D256BB2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ouput_depth = 128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accum_depth = 128</c:v>
                </c:pt>
                <c:pt idx="1">
                  <c:v>accum_depth = 256</c:v>
                </c:pt>
                <c:pt idx="2">
                  <c:v>accum_depth = 512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</c:v>
                </c:pt>
                <c:pt idx="1">
                  <c:v>58</c:v>
                </c:pt>
                <c:pt idx="2">
                  <c:v>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3C-4751-AB71-F66D256BB25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ouput_depth = 256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accum_depth = 128</c:v>
                </c:pt>
                <c:pt idx="1">
                  <c:v>accum_depth = 256</c:v>
                </c:pt>
                <c:pt idx="2">
                  <c:v>accum_depth = 512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63</c:v>
                </c:pt>
                <c:pt idx="1">
                  <c:v>130</c:v>
                </c:pt>
                <c:pt idx="2">
                  <c:v>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3C-4751-AB71-F66D256BB2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4925375"/>
        <c:axId val="1284926623"/>
      </c:barChart>
      <c:catAx>
        <c:axId val="1284925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4926623"/>
        <c:crosses val="autoZero"/>
        <c:auto val="1"/>
        <c:lblAlgn val="ctr"/>
        <c:lblOffset val="100"/>
        <c:noMultiLvlLbl val="0"/>
      </c:catAx>
      <c:valAx>
        <c:axId val="1284926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492537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2"/>
      </a:solidFill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200" baseline="0" dirty="0" smtClean="0"/>
              <a:t>Run time(s) with compiler flag </a:t>
            </a:r>
            <a:r>
              <a:rPr lang="de-DE" sz="1200" b="1" baseline="0" dirty="0" smtClean="0"/>
              <a:t>-funroll-loops</a:t>
            </a:r>
          </a:p>
          <a:p>
            <a:pPr>
              <a:defRPr/>
            </a:pPr>
            <a:r>
              <a:rPr lang="en-US" sz="1200" b="0" baseline="0" dirty="0" smtClean="0"/>
              <a:t>(</a:t>
            </a:r>
            <a:r>
              <a:rPr lang="en-US" sz="1200" b="1" baseline="0" dirty="0" smtClean="0"/>
              <a:t>code-size = 883KB</a:t>
            </a:r>
            <a:r>
              <a:rPr lang="en-US" sz="1200" b="0" baseline="0" dirty="0" smtClean="0"/>
              <a:t>)</a:t>
            </a:r>
            <a:endParaRPr lang="de-DE" sz="1200" b="0" dirty="0"/>
          </a:p>
        </c:rich>
      </c:tx>
      <c:layout>
        <c:manualLayout>
          <c:xMode val="edge"/>
          <c:yMode val="edge"/>
          <c:x val="0.20015877618108818"/>
          <c:y val="2.44348714475641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ouput_depth = 64</c:v>
                </c:pt>
              </c:strCache>
            </c:strRef>
          </c:tx>
          <c:spPr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accum_depth = 128</c:v>
                </c:pt>
                <c:pt idx="1">
                  <c:v>accum_depth = 256</c:v>
                </c:pt>
                <c:pt idx="2">
                  <c:v>accum_depth = 512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</c:v>
                </c:pt>
                <c:pt idx="1">
                  <c:v>23</c:v>
                </c:pt>
                <c:pt idx="2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32-4F3C-B10B-D2FD2A9BC2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ouput_depth = 128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accum_depth = 128</c:v>
                </c:pt>
                <c:pt idx="1">
                  <c:v>accum_depth = 256</c:v>
                </c:pt>
                <c:pt idx="2">
                  <c:v>accum_depth = 512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24</c:v>
                </c:pt>
                <c:pt idx="1">
                  <c:v>45</c:v>
                </c:pt>
                <c:pt idx="2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32-4F3C-B10B-D2FD2A9BC26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ouput_depth = 256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accum_depth = 128</c:v>
                </c:pt>
                <c:pt idx="1">
                  <c:v>accum_depth = 256</c:v>
                </c:pt>
                <c:pt idx="2">
                  <c:v>accum_depth = 512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47</c:v>
                </c:pt>
                <c:pt idx="1">
                  <c:v>97</c:v>
                </c:pt>
                <c:pt idx="2">
                  <c:v>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32-4F3C-B10B-D2FD2A9BC2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4925375"/>
        <c:axId val="1284926623"/>
      </c:barChart>
      <c:catAx>
        <c:axId val="1284925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4926623"/>
        <c:crosses val="autoZero"/>
        <c:auto val="1"/>
        <c:lblAlgn val="ctr"/>
        <c:lblOffset val="100"/>
        <c:noMultiLvlLbl val="0"/>
      </c:catAx>
      <c:valAx>
        <c:axId val="1284926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492537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2"/>
      </a:solidFill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smtClean="0"/>
              <a:t>Performace</a:t>
            </a:r>
            <a:r>
              <a:rPr lang="de-DE" baseline="0" dirty="0" smtClean="0"/>
              <a:t> gain (%)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output_depth = 64</c:v>
                </c:pt>
              </c:strCache>
            </c:strRef>
          </c:tx>
          <c:spPr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accum_depth = 128</c:v>
                </c:pt>
                <c:pt idx="1">
                  <c:v>accum_depth = 256</c:v>
                </c:pt>
                <c:pt idx="2">
                  <c:v>accum_depth = 512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23</c:v>
                </c:pt>
                <c:pt idx="2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FA-4ADF-843A-2D65231D68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output_depth = 128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accum_depth = 128</c:v>
                </c:pt>
                <c:pt idx="1">
                  <c:v>accum_depth = 256</c:v>
                </c:pt>
                <c:pt idx="2">
                  <c:v>accum_depth = 512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</c:v>
                </c:pt>
                <c:pt idx="1">
                  <c:v>22</c:v>
                </c:pt>
                <c:pt idx="2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FA-4ADF-843A-2D65231D687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output_depth = 256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accum_depth = 128</c:v>
                </c:pt>
                <c:pt idx="1">
                  <c:v>accum_depth = 256</c:v>
                </c:pt>
                <c:pt idx="2">
                  <c:v>accum_depth = 512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25</c:v>
                </c:pt>
                <c:pt idx="1">
                  <c:v>25</c:v>
                </c:pt>
                <c:pt idx="2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3FA-4ADF-843A-2D65231D68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4925375"/>
        <c:axId val="1284926623"/>
      </c:barChart>
      <c:catAx>
        <c:axId val="128492537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4926623"/>
        <c:crosses val="autoZero"/>
        <c:auto val="1"/>
        <c:lblAlgn val="ctr"/>
        <c:lblOffset val="100"/>
        <c:noMultiLvlLbl val="0"/>
      </c:catAx>
      <c:valAx>
        <c:axId val="1284926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492537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2"/>
      </a:solidFill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IFXSHAPE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pPr algn="ctr"/>
            <a:r>
              <a:rPr lang="en-US" sz="800" b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en-US" sz="800" b="1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Mrz 2019</a:t>
            </a:r>
          </a:p>
          <a:p>
            <a:pPr algn="l"/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IFXSHAPE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‹#›</a:t>
            </a:fld>
            <a:endParaRPr lang="en-US" sz="80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IFXSHAP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3305" y="1012850"/>
            <a:ext cx="6191969" cy="46439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IFXSHAPE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5868498"/>
            <a:ext cx="6191968" cy="36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Enter Notes</a:t>
            </a:r>
          </a:p>
        </p:txBody>
      </p:sp>
      <p:sp>
        <p:nvSpPr>
          <p:cNvPr id="28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32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Mrz 2019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Mrz 2019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Mrz 2019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64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Mrz 2019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28</a:t>
            </a:fld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67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Freihandform 14"/>
          <p:cNvSpPr/>
          <p:nvPr userDrawn="1"/>
        </p:nvSpPr>
        <p:spPr bwMode="auto">
          <a:xfrm>
            <a:off x="0" y="-7749"/>
            <a:ext cx="9151749" cy="5548393"/>
          </a:xfrm>
          <a:custGeom>
            <a:avLst/>
            <a:gdLst>
              <a:gd name="connsiteX0" fmla="*/ 0 w 9151749"/>
              <a:gd name="connsiteY0" fmla="*/ 5548393 h 5548393"/>
              <a:gd name="connsiteX1" fmla="*/ 0 w 9151749"/>
              <a:gd name="connsiteY1" fmla="*/ 0 h 5548393"/>
              <a:gd name="connsiteX2" fmla="*/ 9151749 w 9151749"/>
              <a:gd name="connsiteY2" fmla="*/ 0 h 5548393"/>
              <a:gd name="connsiteX3" fmla="*/ 9151749 w 9151749"/>
              <a:gd name="connsiteY3" fmla="*/ 5129939 h 5548393"/>
              <a:gd name="connsiteX4" fmla="*/ 0 w 9151749"/>
              <a:gd name="connsiteY4" fmla="*/ 5548393 h 554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1749" h="5548393">
                <a:moveTo>
                  <a:pt x="0" y="5548393"/>
                </a:moveTo>
                <a:lnTo>
                  <a:pt x="0" y="0"/>
                </a:lnTo>
                <a:lnTo>
                  <a:pt x="9151749" y="0"/>
                </a:lnTo>
                <a:lnTo>
                  <a:pt x="9151749" y="5129939"/>
                </a:lnTo>
                <a:lnTo>
                  <a:pt x="0" y="554839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0" y="-7749"/>
            <a:ext cx="9151749" cy="5524981"/>
            <a:chOff x="0" y="-7749"/>
            <a:chExt cx="9151749" cy="5524981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31679" y="4821110"/>
              <a:ext cx="147767" cy="69612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0" y="3430006"/>
              <a:ext cx="2123728" cy="1391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31680" y="3140968"/>
              <a:ext cx="7020069" cy="168014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9672" y="4749110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156176" y="-7749"/>
              <a:ext cx="2808312" cy="538096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916832"/>
            <a:ext cx="6335712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 smtClean="0"/>
              <a:t>Please type in title</a:t>
            </a:r>
            <a:endParaRPr lang="de-DE"/>
          </a:p>
        </p:txBody>
      </p:sp>
      <p:sp>
        <p:nvSpPr>
          <p:cNvPr id="16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- restricted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97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Fou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440767C2-0FDE-45E0-924C-6AA1F5283D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2"/>
            <a:ext cx="4248472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23166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3860800"/>
            <a:ext cx="4249042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DF66A2D6-E0B1-4EE0-966A-46B1C9E9C8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2"/>
            <a:ext cx="8641655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7" y="3860800"/>
            <a:ext cx="4249041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Two_Columns_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C56D8D27-9396-49C0-B2C9-484AA8A7CC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4"/>
            <a:ext cx="8640960" cy="1232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250825" y="5085185"/>
            <a:ext cx="8640960" cy="12965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D3830654-0FC2-41EE-B300-BC027234AF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6" y="1268413"/>
            <a:ext cx="2808288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3203576" y="1268413"/>
            <a:ext cx="2736850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6084888" y="1268413"/>
            <a:ext cx="280831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3F238EBB-C8D1-46C1-81C7-F1FDFB3168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952750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3348038" y="2781299"/>
            <a:ext cx="25923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084888" y="2781299"/>
            <a:ext cx="28082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2FAF86FD-3619-47FB-BFD6-161ACB61F0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2088232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484438" y="1268413"/>
            <a:ext cx="2016125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1268413"/>
            <a:ext cx="2016125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804025" y="1268413"/>
            <a:ext cx="2088232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2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8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BED4850B-2C56-43F6-96BD-75E07A8D82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buNone/>
              <a:defRPr/>
            </a:lvl4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088232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484438" y="2781299"/>
            <a:ext cx="2016125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2781299"/>
            <a:ext cx="2016125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5" name="IFXSHAPE"/>
          <p:cNvSpPr>
            <a:spLocks noGrp="1"/>
          </p:cNvSpPr>
          <p:nvPr>
            <p:ph sz="quarter" idx="17" hasCustomPrompt="1"/>
          </p:nvPr>
        </p:nvSpPr>
        <p:spPr>
          <a:xfrm>
            <a:off x="6804025" y="2781299"/>
            <a:ext cx="2088232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9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917E4B46-F8B9-4CD2-8E1C-A71DFB3799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ull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4A99B9FB-68C7-4361-ADCB-75360EFAB0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2656893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Freihandform 14"/>
          <p:cNvSpPr/>
          <p:nvPr userDrawn="1"/>
        </p:nvSpPr>
        <p:spPr bwMode="auto">
          <a:xfrm>
            <a:off x="0" y="-7749"/>
            <a:ext cx="9151749" cy="5548393"/>
          </a:xfrm>
          <a:custGeom>
            <a:avLst/>
            <a:gdLst>
              <a:gd name="connsiteX0" fmla="*/ 0 w 9151749"/>
              <a:gd name="connsiteY0" fmla="*/ 5548393 h 5548393"/>
              <a:gd name="connsiteX1" fmla="*/ 0 w 9151749"/>
              <a:gd name="connsiteY1" fmla="*/ 0 h 5548393"/>
              <a:gd name="connsiteX2" fmla="*/ 9151749 w 9151749"/>
              <a:gd name="connsiteY2" fmla="*/ 0 h 5548393"/>
              <a:gd name="connsiteX3" fmla="*/ 9151749 w 9151749"/>
              <a:gd name="connsiteY3" fmla="*/ 5129939 h 5548393"/>
              <a:gd name="connsiteX4" fmla="*/ 0 w 9151749"/>
              <a:gd name="connsiteY4" fmla="*/ 5548393 h 554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1749" h="5548393">
                <a:moveTo>
                  <a:pt x="0" y="5548393"/>
                </a:moveTo>
                <a:lnTo>
                  <a:pt x="0" y="0"/>
                </a:lnTo>
                <a:lnTo>
                  <a:pt x="9151749" y="0"/>
                </a:lnTo>
                <a:lnTo>
                  <a:pt x="9151749" y="5129939"/>
                </a:lnTo>
                <a:lnTo>
                  <a:pt x="0" y="554839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240538"/>
            <a:ext cx="6335712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 smtClean="0"/>
              <a:t>Please type in title</a:t>
            </a:r>
            <a:endParaRPr lang="de-DE"/>
          </a:p>
        </p:txBody>
      </p:sp>
      <p:sp>
        <p:nvSpPr>
          <p:cNvPr id="16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grpSp>
        <p:nvGrpSpPr>
          <p:cNvPr id="17" name="Gruppieren 36"/>
          <p:cNvGrpSpPr/>
          <p:nvPr userDrawn="1"/>
        </p:nvGrpSpPr>
        <p:grpSpPr>
          <a:xfrm>
            <a:off x="0" y="-7749"/>
            <a:ext cx="9151749" cy="5524981"/>
            <a:chOff x="0" y="-7749"/>
            <a:chExt cx="9151749" cy="5524981"/>
          </a:xfrm>
        </p:grpSpPr>
        <p:cxnSp>
          <p:nvCxnSpPr>
            <p:cNvPr id="18" name="Gerade Verbindung 17"/>
            <p:cNvCxnSpPr/>
            <p:nvPr/>
          </p:nvCxnSpPr>
          <p:spPr>
            <a:xfrm>
              <a:off x="2131679" y="4821110"/>
              <a:ext cx="147767" cy="69612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0" y="3430006"/>
              <a:ext cx="2123728" cy="1391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flipH="1">
              <a:off x="2131680" y="3140968"/>
              <a:ext cx="7020069" cy="168014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lipse 22"/>
            <p:cNvSpPr/>
            <p:nvPr/>
          </p:nvSpPr>
          <p:spPr bwMode="auto">
            <a:xfrm>
              <a:off x="2059672" y="4749110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Gerade Verbindung 23"/>
            <p:cNvCxnSpPr/>
            <p:nvPr/>
          </p:nvCxnSpPr>
          <p:spPr>
            <a:xfrm flipH="1">
              <a:off x="6156176" y="-7749"/>
              <a:ext cx="2808312" cy="538096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- restricted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inal_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1"/>
            <a:ext cx="9144000" cy="6858000"/>
          </a:xfrm>
          <a:prstGeom prst="rect">
            <a:avLst/>
          </a:prstGeom>
        </p:spPr>
      </p:pic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E7EDFDED-BB9C-4795-8FF6-1DD0E31F21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5" name="Freihandform 14"/>
          <p:cNvSpPr/>
          <p:nvPr userDrawn="1"/>
        </p:nvSpPr>
        <p:spPr bwMode="auto">
          <a:xfrm>
            <a:off x="-7026" y="-6178"/>
            <a:ext cx="9151025" cy="3874910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  <a:gd name="connsiteX0" fmla="*/ 1671 w 9156440"/>
              <a:gd name="connsiteY0" fmla="*/ 4053675 h 4053675"/>
              <a:gd name="connsiteX1" fmla="*/ 9156440 w 9156440"/>
              <a:gd name="connsiteY1" fmla="*/ 3663696 h 4053675"/>
              <a:gd name="connsiteX2" fmla="*/ 9156440 w 9156440"/>
              <a:gd name="connsiteY2" fmla="*/ 0 h 4053675"/>
              <a:gd name="connsiteX3" fmla="*/ 0 w 9156440"/>
              <a:gd name="connsiteY3" fmla="*/ 6178 h 4053675"/>
              <a:gd name="connsiteX4" fmla="*/ 1671 w 9156440"/>
              <a:gd name="connsiteY4" fmla="*/ 4053675 h 4053675"/>
              <a:gd name="connsiteX0" fmla="*/ 9355 w 9156440"/>
              <a:gd name="connsiteY0" fmla="*/ 4061729 h 4061729"/>
              <a:gd name="connsiteX1" fmla="*/ 9156440 w 9156440"/>
              <a:gd name="connsiteY1" fmla="*/ 3663696 h 4061729"/>
              <a:gd name="connsiteX2" fmla="*/ 9156440 w 9156440"/>
              <a:gd name="connsiteY2" fmla="*/ 0 h 4061729"/>
              <a:gd name="connsiteX3" fmla="*/ 0 w 9156440"/>
              <a:gd name="connsiteY3" fmla="*/ 6178 h 4061729"/>
              <a:gd name="connsiteX4" fmla="*/ 9355 w 9156440"/>
              <a:gd name="connsiteY4" fmla="*/ 4061729 h 4061729"/>
              <a:gd name="connsiteX0" fmla="*/ 173 w 9170342"/>
              <a:gd name="connsiteY0" fmla="*/ 4061729 h 4061729"/>
              <a:gd name="connsiteX1" fmla="*/ 9170342 w 9170342"/>
              <a:gd name="connsiteY1" fmla="*/ 3663696 h 4061729"/>
              <a:gd name="connsiteX2" fmla="*/ 9170342 w 9170342"/>
              <a:gd name="connsiteY2" fmla="*/ 0 h 4061729"/>
              <a:gd name="connsiteX3" fmla="*/ 13902 w 9170342"/>
              <a:gd name="connsiteY3" fmla="*/ 6178 h 4061729"/>
              <a:gd name="connsiteX4" fmla="*/ 173 w 9170342"/>
              <a:gd name="connsiteY4" fmla="*/ 4061729 h 4061729"/>
              <a:gd name="connsiteX0" fmla="*/ 173 w 9170342"/>
              <a:gd name="connsiteY0" fmla="*/ 4061729 h 4061729"/>
              <a:gd name="connsiteX1" fmla="*/ 9170342 w 9170342"/>
              <a:gd name="connsiteY1" fmla="*/ 3663696 h 4061729"/>
              <a:gd name="connsiteX2" fmla="*/ 9170342 w 9170342"/>
              <a:gd name="connsiteY2" fmla="*/ 0 h 4061729"/>
              <a:gd name="connsiteX3" fmla="*/ 13902 w 9170342"/>
              <a:gd name="connsiteY3" fmla="*/ 6178 h 4061729"/>
              <a:gd name="connsiteX4" fmla="*/ 173 w 9170342"/>
              <a:gd name="connsiteY4" fmla="*/ 4061729 h 4061729"/>
              <a:gd name="connsiteX0" fmla="*/ 289 w 9162763"/>
              <a:gd name="connsiteY0" fmla="*/ 4061729 h 4061729"/>
              <a:gd name="connsiteX1" fmla="*/ 9162763 w 9162763"/>
              <a:gd name="connsiteY1" fmla="*/ 3663696 h 4061729"/>
              <a:gd name="connsiteX2" fmla="*/ 9162763 w 9162763"/>
              <a:gd name="connsiteY2" fmla="*/ 0 h 4061729"/>
              <a:gd name="connsiteX3" fmla="*/ 6323 w 9162763"/>
              <a:gd name="connsiteY3" fmla="*/ 6178 h 4061729"/>
              <a:gd name="connsiteX4" fmla="*/ 289 w 9162763"/>
              <a:gd name="connsiteY4" fmla="*/ 4061729 h 4061729"/>
              <a:gd name="connsiteX0" fmla="*/ 3511 w 9165985"/>
              <a:gd name="connsiteY0" fmla="*/ 4061729 h 4061729"/>
              <a:gd name="connsiteX1" fmla="*/ 9165985 w 9165985"/>
              <a:gd name="connsiteY1" fmla="*/ 3663696 h 4061729"/>
              <a:gd name="connsiteX2" fmla="*/ 9165985 w 9165985"/>
              <a:gd name="connsiteY2" fmla="*/ 0 h 4061729"/>
              <a:gd name="connsiteX3" fmla="*/ 0 w 9165985"/>
              <a:gd name="connsiteY3" fmla="*/ 6178 h 4061729"/>
              <a:gd name="connsiteX4" fmla="*/ 3511 w 9165985"/>
              <a:gd name="connsiteY4" fmla="*/ 4061729 h 4061729"/>
              <a:gd name="connsiteX0" fmla="*/ 3511 w 9165985"/>
              <a:gd name="connsiteY0" fmla="*/ 4061729 h 4061729"/>
              <a:gd name="connsiteX1" fmla="*/ 9165985 w 9165985"/>
              <a:gd name="connsiteY1" fmla="*/ 3663696 h 4061729"/>
              <a:gd name="connsiteX2" fmla="*/ 9165985 w 9165985"/>
              <a:gd name="connsiteY2" fmla="*/ 0 h 4061729"/>
              <a:gd name="connsiteX3" fmla="*/ 0 w 9165985"/>
              <a:gd name="connsiteY3" fmla="*/ 6178 h 4061729"/>
              <a:gd name="connsiteX4" fmla="*/ 3511 w 9165985"/>
              <a:gd name="connsiteY4" fmla="*/ 4061729 h 4061729"/>
              <a:gd name="connsiteX0" fmla="*/ 7329 w 9169803"/>
              <a:gd name="connsiteY0" fmla="*/ 4061729 h 4061729"/>
              <a:gd name="connsiteX1" fmla="*/ 9169803 w 9169803"/>
              <a:gd name="connsiteY1" fmla="*/ 3663696 h 4061729"/>
              <a:gd name="connsiteX2" fmla="*/ 9169803 w 9169803"/>
              <a:gd name="connsiteY2" fmla="*/ 0 h 4061729"/>
              <a:gd name="connsiteX3" fmla="*/ 0 w 9169803"/>
              <a:gd name="connsiteY3" fmla="*/ 4181 h 4061729"/>
              <a:gd name="connsiteX4" fmla="*/ 7329 w 9169803"/>
              <a:gd name="connsiteY4" fmla="*/ 4061729 h 4061729"/>
              <a:gd name="connsiteX0" fmla="*/ 1220 w 9169803"/>
              <a:gd name="connsiteY0" fmla="*/ 4061729 h 4061729"/>
              <a:gd name="connsiteX1" fmla="*/ 9169803 w 9169803"/>
              <a:gd name="connsiteY1" fmla="*/ 3663696 h 4061729"/>
              <a:gd name="connsiteX2" fmla="*/ 9169803 w 9169803"/>
              <a:gd name="connsiteY2" fmla="*/ 0 h 4061729"/>
              <a:gd name="connsiteX3" fmla="*/ 0 w 9169803"/>
              <a:gd name="connsiteY3" fmla="*/ 4181 h 4061729"/>
              <a:gd name="connsiteX4" fmla="*/ 1220 w 9169803"/>
              <a:gd name="connsiteY4" fmla="*/ 4061729 h 4061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803" h="4061729">
                <a:moveTo>
                  <a:pt x="1220" y="4061729"/>
                </a:moveTo>
                <a:lnTo>
                  <a:pt x="9169803" y="3663696"/>
                </a:lnTo>
                <a:lnTo>
                  <a:pt x="9169803" y="0"/>
                </a:lnTo>
                <a:lnTo>
                  <a:pt x="0" y="4181"/>
                </a:lnTo>
                <a:cubicBezTo>
                  <a:pt x="2115" y="1357466"/>
                  <a:pt x="-895" y="2708444"/>
                  <a:pt x="1220" y="4061729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068" t="-5496" b="-71522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uppieren 16"/>
          <p:cNvGrpSpPr/>
          <p:nvPr userDrawn="1"/>
        </p:nvGrpSpPr>
        <p:grpSpPr>
          <a:xfrm>
            <a:off x="-7026" y="-6096"/>
            <a:ext cx="9151026" cy="3795136"/>
            <a:chOff x="-7026" y="-6096"/>
            <a:chExt cx="9151026" cy="3957440"/>
          </a:xfrm>
        </p:grpSpPr>
        <p:cxnSp>
          <p:nvCxnSpPr>
            <p:cNvPr id="27" name="Gerade Verbindung 20"/>
            <p:cNvCxnSpPr/>
            <p:nvPr/>
          </p:nvCxnSpPr>
          <p:spPr>
            <a:xfrm>
              <a:off x="2843808" y="2513104"/>
              <a:ext cx="648072" cy="143824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5"/>
            <p:cNvCxnSpPr/>
            <p:nvPr/>
          </p:nvCxnSpPr>
          <p:spPr>
            <a:xfrm>
              <a:off x="-7026" y="1923981"/>
              <a:ext cx="2850834" cy="589123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8"/>
            <p:cNvCxnSpPr/>
            <p:nvPr/>
          </p:nvCxnSpPr>
          <p:spPr>
            <a:xfrm flipH="1">
              <a:off x="2843808" y="0"/>
              <a:ext cx="1656184" cy="2513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29"/>
            <p:cNvCxnSpPr/>
            <p:nvPr/>
          </p:nvCxnSpPr>
          <p:spPr>
            <a:xfrm>
              <a:off x="6828632" y="-6096"/>
              <a:ext cx="2315368" cy="259099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/>
            <p:cNvSpPr/>
            <p:nvPr/>
          </p:nvSpPr>
          <p:spPr bwMode="auto">
            <a:xfrm>
              <a:off x="2783992" y="2434739"/>
              <a:ext cx="144016" cy="15015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4725144"/>
            <a:ext cx="8243298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 smtClean="0"/>
              <a:t>Please type in title</a:t>
            </a:r>
            <a:endParaRPr lang="de-DE"/>
          </a:p>
        </p:txBody>
      </p:sp>
      <p:sp>
        <p:nvSpPr>
          <p:cNvPr id="1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- restricted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17" name="Freihandform 19"/>
          <p:cNvSpPr/>
          <p:nvPr userDrawn="1"/>
        </p:nvSpPr>
        <p:spPr bwMode="auto">
          <a:xfrm>
            <a:off x="3948684" y="-15240"/>
            <a:ext cx="5202936" cy="3664987"/>
          </a:xfrm>
          <a:custGeom>
            <a:avLst/>
            <a:gdLst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96440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84083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202936 w 5202936"/>
              <a:gd name="connsiteY0" fmla="*/ 3649980 h 3832860"/>
              <a:gd name="connsiteX1" fmla="*/ 5202936 w 5202936"/>
              <a:gd name="connsiteY1" fmla="*/ 0 h 3832860"/>
              <a:gd name="connsiteX2" fmla="*/ 867156 w 5202936"/>
              <a:gd name="connsiteY2" fmla="*/ 0 h 3832860"/>
              <a:gd name="connsiteX3" fmla="*/ 0 w 5202936"/>
              <a:gd name="connsiteY3" fmla="*/ 1984083 h 3832860"/>
              <a:gd name="connsiteX4" fmla="*/ 1301496 w 5202936"/>
              <a:gd name="connsiteY4" fmla="*/ 3832860 h 3832860"/>
              <a:gd name="connsiteX5" fmla="*/ 5202936 w 5202936"/>
              <a:gd name="connsiteY5" fmla="*/ 3649980 h 383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2936" h="3832860">
                <a:moveTo>
                  <a:pt x="5202936" y="3649980"/>
                </a:moveTo>
                <a:lnTo>
                  <a:pt x="5202936" y="0"/>
                </a:lnTo>
                <a:lnTo>
                  <a:pt x="867156" y="0"/>
                </a:lnTo>
                <a:lnTo>
                  <a:pt x="0" y="1984083"/>
                </a:lnTo>
                <a:lnTo>
                  <a:pt x="1301496" y="3832860"/>
                </a:lnTo>
                <a:lnTo>
                  <a:pt x="5202936" y="364998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040" t="-32632" r="-33130" b="-14225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8" name="Freihandform 21"/>
          <p:cNvSpPr/>
          <p:nvPr userDrawn="1"/>
        </p:nvSpPr>
        <p:spPr bwMode="auto">
          <a:xfrm>
            <a:off x="-12440" y="-15240"/>
            <a:ext cx="4831575" cy="1894426"/>
          </a:xfrm>
          <a:custGeom>
            <a:avLst/>
            <a:gdLst>
              <a:gd name="connsiteX0" fmla="*/ 4846320 w 4846320"/>
              <a:gd name="connsiteY0" fmla="*/ 0 h 1981200"/>
              <a:gd name="connsiteX1" fmla="*/ 0 w 4846320"/>
              <a:gd name="connsiteY1" fmla="*/ 0 h 1981200"/>
              <a:gd name="connsiteX2" fmla="*/ 0 w 4846320"/>
              <a:gd name="connsiteY2" fmla="*/ 1615440 h 1981200"/>
              <a:gd name="connsiteX3" fmla="*/ 4000500 w 4846320"/>
              <a:gd name="connsiteY3" fmla="*/ 1981200 h 1981200"/>
              <a:gd name="connsiteX4" fmla="*/ 4846320 w 4846320"/>
              <a:gd name="connsiteY4" fmla="*/ 0 h 1981200"/>
              <a:gd name="connsiteX0" fmla="*/ 4864855 w 4864855"/>
              <a:gd name="connsiteY0" fmla="*/ 0 h 1981200"/>
              <a:gd name="connsiteX1" fmla="*/ 0 w 4864855"/>
              <a:gd name="connsiteY1" fmla="*/ 0 h 1981200"/>
              <a:gd name="connsiteX2" fmla="*/ 0 w 4864855"/>
              <a:gd name="connsiteY2" fmla="*/ 1615440 h 1981200"/>
              <a:gd name="connsiteX3" fmla="*/ 4000500 w 4864855"/>
              <a:gd name="connsiteY3" fmla="*/ 1981200 h 1981200"/>
              <a:gd name="connsiteX4" fmla="*/ 4864855 w 4864855"/>
              <a:gd name="connsiteY4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855" h="1981200">
                <a:moveTo>
                  <a:pt x="4864855" y="0"/>
                </a:moveTo>
                <a:lnTo>
                  <a:pt x="0" y="0"/>
                </a:lnTo>
                <a:lnTo>
                  <a:pt x="0" y="1615440"/>
                </a:lnTo>
                <a:lnTo>
                  <a:pt x="4000500" y="1981200"/>
                </a:lnTo>
                <a:lnTo>
                  <a:pt x="4864855" y="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716" t="-35378" b="-36598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9" name="Freihandform 22"/>
          <p:cNvSpPr/>
          <p:nvPr userDrawn="1"/>
        </p:nvSpPr>
        <p:spPr bwMode="auto">
          <a:xfrm>
            <a:off x="-12440" y="1529446"/>
            <a:ext cx="5267357" cy="2331602"/>
          </a:xfrm>
          <a:custGeom>
            <a:avLst/>
            <a:gdLst>
              <a:gd name="connsiteX0" fmla="*/ 5280660 w 5280660"/>
              <a:gd name="connsiteY0" fmla="*/ 2209800 h 2438400"/>
              <a:gd name="connsiteX1" fmla="*/ 3992880 w 5280660"/>
              <a:gd name="connsiteY1" fmla="*/ 365760 h 2438400"/>
              <a:gd name="connsiteX2" fmla="*/ 0 w 5280660"/>
              <a:gd name="connsiteY2" fmla="*/ 0 h 2438400"/>
              <a:gd name="connsiteX3" fmla="*/ 0 w 5280660"/>
              <a:gd name="connsiteY3" fmla="*/ 2438400 h 2438400"/>
              <a:gd name="connsiteX4" fmla="*/ 5280660 w 5280660"/>
              <a:gd name="connsiteY4" fmla="*/ 2209800 h 2438400"/>
              <a:gd name="connsiteX0" fmla="*/ 5293017 w 5293017"/>
              <a:gd name="connsiteY0" fmla="*/ 2215978 h 2438400"/>
              <a:gd name="connsiteX1" fmla="*/ 3992880 w 5293017"/>
              <a:gd name="connsiteY1" fmla="*/ 365760 h 2438400"/>
              <a:gd name="connsiteX2" fmla="*/ 0 w 5293017"/>
              <a:gd name="connsiteY2" fmla="*/ 0 h 2438400"/>
              <a:gd name="connsiteX3" fmla="*/ 0 w 5293017"/>
              <a:gd name="connsiteY3" fmla="*/ 2438400 h 2438400"/>
              <a:gd name="connsiteX4" fmla="*/ 5293017 w 5293017"/>
              <a:gd name="connsiteY4" fmla="*/ 2215978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3017" h="2438400">
                <a:moveTo>
                  <a:pt x="5293017" y="2215978"/>
                </a:moveTo>
                <a:lnTo>
                  <a:pt x="3992880" y="365760"/>
                </a:lnTo>
                <a:lnTo>
                  <a:pt x="0" y="0"/>
                </a:lnTo>
                <a:lnTo>
                  <a:pt x="0" y="2438400"/>
                </a:lnTo>
                <a:lnTo>
                  <a:pt x="5293017" y="2215978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331" b="-35109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uppieren 23"/>
          <p:cNvGrpSpPr/>
          <p:nvPr userDrawn="1"/>
        </p:nvGrpSpPr>
        <p:grpSpPr>
          <a:xfrm>
            <a:off x="-12440" y="-15240"/>
            <a:ext cx="5267357" cy="3663608"/>
            <a:chOff x="27112" y="-15240"/>
            <a:chExt cx="5267357" cy="3831418"/>
          </a:xfrm>
        </p:grpSpPr>
        <p:cxnSp>
          <p:nvCxnSpPr>
            <p:cNvPr id="21" name="Gerade Verbindung 24"/>
            <p:cNvCxnSpPr>
              <a:endCxn id="19" idx="0"/>
            </p:cNvCxnSpPr>
            <p:nvPr/>
          </p:nvCxnSpPr>
          <p:spPr>
            <a:xfrm>
              <a:off x="4000428" y="1968843"/>
              <a:ext cx="1294041" cy="184733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6"/>
            <p:cNvCxnSpPr>
              <a:stCxn id="18" idx="2"/>
              <a:endCxn id="19" idx="1"/>
            </p:cNvCxnSpPr>
            <p:nvPr/>
          </p:nvCxnSpPr>
          <p:spPr>
            <a:xfrm>
              <a:off x="27112" y="1600200"/>
              <a:ext cx="3973523" cy="36576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7"/>
            <p:cNvCxnSpPr>
              <a:stCxn id="17" idx="2"/>
              <a:endCxn id="19" idx="1"/>
            </p:cNvCxnSpPr>
            <p:nvPr/>
          </p:nvCxnSpPr>
          <p:spPr>
            <a:xfrm flipH="1">
              <a:off x="4000635" y="-15240"/>
              <a:ext cx="854757" cy="198120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30"/>
            <p:cNvSpPr/>
            <p:nvPr/>
          </p:nvSpPr>
          <p:spPr bwMode="auto">
            <a:xfrm>
              <a:off x="3934723" y="1893952"/>
              <a:ext cx="144016" cy="15059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4725144"/>
            <a:ext cx="8243298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 smtClean="0"/>
              <a:t>Please type in title</a:t>
            </a:r>
            <a:endParaRPr lang="de-DE"/>
          </a:p>
        </p:txBody>
      </p:sp>
      <p:sp>
        <p:nvSpPr>
          <p:cNvPr id="25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- restricted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364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1CE89941-2FA8-4A51-99C0-3157694EEF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62E679AF-8945-4D87-A412-7111E83703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3"/>
            <a:ext cx="864165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3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3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23389ABA-00DC-43F8-B2E4-D4C59619A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19" name="IFXSHAPE"/>
          <p:cNvSpPr>
            <a:spLocks noGrp="1"/>
          </p:cNvSpPr>
          <p:nvPr>
            <p:ph type="body" idx="17" hasCustomPrompt="1"/>
          </p:nvPr>
        </p:nvSpPr>
        <p:spPr>
          <a:xfrm>
            <a:off x="971500" y="1268412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20" name="IFXSHAPE"/>
          <p:cNvSpPr>
            <a:spLocks noGrp="1"/>
          </p:cNvSpPr>
          <p:nvPr>
            <p:ph type="body" sz="quarter" idx="18" hasCustomPrompt="1"/>
          </p:nvPr>
        </p:nvSpPr>
        <p:spPr>
          <a:xfrm>
            <a:off x="971501" y="1916493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1" name="IFXSHAPE"/>
          <p:cNvSpPr>
            <a:spLocks noGrp="1"/>
          </p:cNvSpPr>
          <p:nvPr>
            <p:ph type="body" sz="quarter" idx="19" hasCustomPrompt="1"/>
          </p:nvPr>
        </p:nvSpPr>
        <p:spPr>
          <a:xfrm>
            <a:off x="971501" y="2564574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2" name="IFXSHAPE"/>
          <p:cNvSpPr>
            <a:spLocks noGrp="1"/>
          </p:cNvSpPr>
          <p:nvPr>
            <p:ph type="body" sz="quarter" idx="20" hasCustomPrompt="1"/>
          </p:nvPr>
        </p:nvSpPr>
        <p:spPr>
          <a:xfrm>
            <a:off x="971501" y="3212655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3" name="IFXSHAPE"/>
          <p:cNvSpPr>
            <a:spLocks noGrp="1"/>
          </p:cNvSpPr>
          <p:nvPr>
            <p:ph type="body" sz="quarter" idx="21" hasCustomPrompt="1"/>
          </p:nvPr>
        </p:nvSpPr>
        <p:spPr>
          <a:xfrm>
            <a:off x="971501" y="3860736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4" name="IFXSHAPE"/>
          <p:cNvSpPr>
            <a:spLocks noGrp="1"/>
          </p:cNvSpPr>
          <p:nvPr>
            <p:ph type="body" sz="quarter" idx="22" hasCustomPrompt="1"/>
          </p:nvPr>
        </p:nvSpPr>
        <p:spPr>
          <a:xfrm>
            <a:off x="971501" y="4508817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8" name="IFXSHAPE"/>
          <p:cNvSpPr>
            <a:spLocks noGrp="1"/>
          </p:cNvSpPr>
          <p:nvPr>
            <p:ph type="body" sz="quarter" idx="23" hasCustomPrompt="1"/>
          </p:nvPr>
        </p:nvSpPr>
        <p:spPr>
          <a:xfrm>
            <a:off x="971501" y="5156898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9" name="IFXSHAPE"/>
          <p:cNvSpPr>
            <a:spLocks noGrp="1"/>
          </p:cNvSpPr>
          <p:nvPr>
            <p:ph type="body" sz="quarter" idx="24" hasCustomPrompt="1"/>
          </p:nvPr>
        </p:nvSpPr>
        <p:spPr>
          <a:xfrm>
            <a:off x="971501" y="5804979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30" name="IFXSHAPE"/>
          <p:cNvSpPr>
            <a:spLocks noGrp="1"/>
          </p:cNvSpPr>
          <p:nvPr>
            <p:ph type="body" idx="28" hasCustomPrompt="1"/>
          </p:nvPr>
        </p:nvSpPr>
        <p:spPr>
          <a:xfrm>
            <a:off x="250825" y="1268412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1" name="IFXSHAPE"/>
          <p:cNvSpPr>
            <a:spLocks noGrp="1"/>
          </p:cNvSpPr>
          <p:nvPr>
            <p:ph type="body" idx="29" hasCustomPrompt="1"/>
          </p:nvPr>
        </p:nvSpPr>
        <p:spPr>
          <a:xfrm>
            <a:off x="250825" y="1916593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2" name="IFXSHAPE"/>
          <p:cNvSpPr>
            <a:spLocks noGrp="1"/>
          </p:cNvSpPr>
          <p:nvPr>
            <p:ph type="body" idx="30" hasCustomPrompt="1"/>
          </p:nvPr>
        </p:nvSpPr>
        <p:spPr>
          <a:xfrm>
            <a:off x="250825" y="2564774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3" name="IFXSHAPE"/>
          <p:cNvSpPr>
            <a:spLocks noGrp="1"/>
          </p:cNvSpPr>
          <p:nvPr>
            <p:ph type="body" idx="31" hasCustomPrompt="1"/>
          </p:nvPr>
        </p:nvSpPr>
        <p:spPr>
          <a:xfrm>
            <a:off x="250825" y="321295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4" name="IFXSHAPE"/>
          <p:cNvSpPr>
            <a:spLocks noGrp="1"/>
          </p:cNvSpPr>
          <p:nvPr>
            <p:ph type="body" idx="32" hasCustomPrompt="1"/>
          </p:nvPr>
        </p:nvSpPr>
        <p:spPr>
          <a:xfrm>
            <a:off x="250825" y="3861136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5" name="IFXSHAPE"/>
          <p:cNvSpPr>
            <a:spLocks noGrp="1"/>
          </p:cNvSpPr>
          <p:nvPr>
            <p:ph type="body" idx="33" hasCustomPrompt="1"/>
          </p:nvPr>
        </p:nvSpPr>
        <p:spPr>
          <a:xfrm>
            <a:off x="250825" y="4509317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6" name="IFXSHAPE"/>
          <p:cNvSpPr>
            <a:spLocks noGrp="1"/>
          </p:cNvSpPr>
          <p:nvPr>
            <p:ph type="body" idx="34" hasCustomPrompt="1"/>
          </p:nvPr>
        </p:nvSpPr>
        <p:spPr>
          <a:xfrm>
            <a:off x="250825" y="515749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7" name="IFXSHAPE"/>
          <p:cNvSpPr>
            <a:spLocks noGrp="1"/>
          </p:cNvSpPr>
          <p:nvPr>
            <p:ph type="body" idx="35" hasCustomPrompt="1"/>
          </p:nvPr>
        </p:nvSpPr>
        <p:spPr>
          <a:xfrm>
            <a:off x="250825" y="580567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7" name="IFXSHAPE"/>
          <p:cNvSpPr>
            <a:spLocks noGrp="1"/>
          </p:cNvSpPr>
          <p:nvPr>
            <p:ph type="dt" sz="half" idx="3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w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7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5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1CF1C445-FE25-49CB-AA6C-1E95404609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424847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6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3DDF996C-B265-44C9-916E-C3738D0F6B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hteck 22"/>
          <p:cNvSpPr/>
          <p:nvPr userDrawn="1"/>
        </p:nvSpPr>
        <p:spPr bwMode="auto">
          <a:xfrm>
            <a:off x="-13234" y="0"/>
            <a:ext cx="9157233" cy="68734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85" t="-7005" r="-2685" b="-7005"/>
          <a:stretch/>
        </p:blipFill>
        <p:spPr>
          <a:xfrm>
            <a:off x="7894284" y="211455"/>
            <a:ext cx="1022400" cy="483795"/>
          </a:xfrm>
          <a:prstGeom prst="rect">
            <a:avLst/>
          </a:prstGeom>
        </p:spPr>
      </p:pic>
      <p:grpSp>
        <p:nvGrpSpPr>
          <p:cNvPr id="10" name="Gruppieren 33"/>
          <p:cNvGrpSpPr/>
          <p:nvPr userDrawn="1"/>
        </p:nvGrpSpPr>
        <p:grpSpPr>
          <a:xfrm>
            <a:off x="-26987" y="0"/>
            <a:ext cx="9170987" cy="5733256"/>
            <a:chOff x="-26987" y="0"/>
            <a:chExt cx="9170987" cy="5733256"/>
          </a:xfrm>
          <a:solidFill>
            <a:schemeClr val="tx2"/>
          </a:solidFill>
        </p:grpSpPr>
        <p:cxnSp>
          <p:nvCxnSpPr>
            <p:cNvPr id="11" name="Gerade Verbindung 5"/>
            <p:cNvCxnSpPr/>
            <p:nvPr/>
          </p:nvCxnSpPr>
          <p:spPr>
            <a:xfrm flipH="1">
              <a:off x="3587742" y="2708920"/>
              <a:ext cx="5556256" cy="212799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0"/>
            <p:cNvCxnSpPr/>
            <p:nvPr/>
          </p:nvCxnSpPr>
          <p:spPr>
            <a:xfrm flipH="1" flipV="1">
              <a:off x="3587741" y="4836910"/>
              <a:ext cx="264179" cy="896346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3"/>
            <p:cNvCxnSpPr/>
            <p:nvPr/>
          </p:nvCxnSpPr>
          <p:spPr>
            <a:xfrm flipH="1" flipV="1">
              <a:off x="-26987" y="3429646"/>
              <a:ext cx="3614729" cy="1407264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6"/>
            <p:cNvCxnSpPr/>
            <p:nvPr/>
          </p:nvCxnSpPr>
          <p:spPr>
            <a:xfrm flipH="1" flipV="1">
              <a:off x="5652120" y="0"/>
              <a:ext cx="3491880" cy="414908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6"/>
            <p:cNvSpPr/>
            <p:nvPr/>
          </p:nvSpPr>
          <p:spPr bwMode="auto">
            <a:xfrm>
              <a:off x="3515733" y="4764902"/>
              <a:ext cx="144016" cy="144016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2132856"/>
            <a:ext cx="6115046" cy="67114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GB" smtClean="0"/>
              <a:t>Click to enter Section</a:t>
            </a:r>
            <a:endParaRPr lang="en-GB" dirty="0"/>
          </a:p>
        </p:txBody>
      </p:sp>
      <p:sp>
        <p:nvSpPr>
          <p:cNvPr id="9" name="Freihandform 2"/>
          <p:cNvSpPr/>
          <p:nvPr userDrawn="1"/>
        </p:nvSpPr>
        <p:spPr bwMode="auto">
          <a:xfrm>
            <a:off x="-31825" y="5128693"/>
            <a:ext cx="9175823" cy="1750902"/>
          </a:xfrm>
          <a:custGeom>
            <a:avLst/>
            <a:gdLst>
              <a:gd name="connsiteX0" fmla="*/ 9113004 w 9113004"/>
              <a:gd name="connsiteY0" fmla="*/ 92990 h 1906291"/>
              <a:gd name="connsiteX1" fmla="*/ 9113004 w 9113004"/>
              <a:gd name="connsiteY1" fmla="*/ 1906291 h 1906291"/>
              <a:gd name="connsiteX2" fmla="*/ 0 w 9113004"/>
              <a:gd name="connsiteY2" fmla="*/ 1906291 h 1906291"/>
              <a:gd name="connsiteX3" fmla="*/ 0 w 9113004"/>
              <a:gd name="connsiteY3" fmla="*/ 674176 h 1906291"/>
              <a:gd name="connsiteX4" fmla="*/ 7849892 w 9113004"/>
              <a:gd name="connsiteY4" fmla="*/ 0 h 1906291"/>
              <a:gd name="connsiteX5" fmla="*/ 9113004 w 9113004"/>
              <a:gd name="connsiteY5" fmla="*/ 92990 h 1906291"/>
              <a:gd name="connsiteX0" fmla="*/ 9120917 w 9120917"/>
              <a:gd name="connsiteY0" fmla="*/ 92990 h 1906291"/>
              <a:gd name="connsiteX1" fmla="*/ 9120917 w 9120917"/>
              <a:gd name="connsiteY1" fmla="*/ 1906291 h 1906291"/>
              <a:gd name="connsiteX2" fmla="*/ 7913 w 9120917"/>
              <a:gd name="connsiteY2" fmla="*/ 1906291 h 1906291"/>
              <a:gd name="connsiteX3" fmla="*/ 0 w 9120917"/>
              <a:gd name="connsiteY3" fmla="*/ 525435 h 1906291"/>
              <a:gd name="connsiteX4" fmla="*/ 7857805 w 9120917"/>
              <a:gd name="connsiteY4" fmla="*/ 0 h 1906291"/>
              <a:gd name="connsiteX5" fmla="*/ 9120917 w 9120917"/>
              <a:gd name="connsiteY5" fmla="*/ 92990 h 190629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7841980 w 9120917"/>
              <a:gd name="connsiteY4" fmla="*/ 683774 h 1813301"/>
              <a:gd name="connsiteX5" fmla="*/ 9120917 w 9120917"/>
              <a:gd name="connsiteY5" fmla="*/ 0 h 181330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9120917 w 9120917"/>
              <a:gd name="connsiteY4" fmla="*/ 0 h 1813301"/>
              <a:gd name="connsiteX0" fmla="*/ 9131506 w 9131506"/>
              <a:gd name="connsiteY0" fmla="*/ 0 h 1819636"/>
              <a:gd name="connsiteX1" fmla="*/ 9131506 w 9131506"/>
              <a:gd name="connsiteY1" fmla="*/ 1813301 h 1819636"/>
              <a:gd name="connsiteX2" fmla="*/ 302 w 9131506"/>
              <a:gd name="connsiteY2" fmla="*/ 1819636 h 1819636"/>
              <a:gd name="connsiteX3" fmla="*/ 10589 w 9131506"/>
              <a:gd name="connsiteY3" fmla="*/ 432445 h 1819636"/>
              <a:gd name="connsiteX4" fmla="*/ 9131506 w 9131506"/>
              <a:gd name="connsiteY4" fmla="*/ 0 h 181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1506" h="1819636">
                <a:moveTo>
                  <a:pt x="9131506" y="0"/>
                </a:moveTo>
                <a:lnTo>
                  <a:pt x="9131506" y="1813301"/>
                </a:lnTo>
                <a:lnTo>
                  <a:pt x="302" y="1819636"/>
                </a:lnTo>
                <a:cubicBezTo>
                  <a:pt x="-2336" y="1359351"/>
                  <a:pt x="13227" y="892730"/>
                  <a:pt x="10589" y="432445"/>
                </a:cubicBezTo>
                <a:lnTo>
                  <a:pt x="9131506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b="1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FXSHAPE"/>
          <p:cNvSpPr>
            <a:spLocks noGrp="1"/>
          </p:cNvSpPr>
          <p:nvPr>
            <p:ph type="sldNum" sz="quarter" idx="4"/>
          </p:nvPr>
        </p:nvSpPr>
        <p:spPr>
          <a:xfrm>
            <a:off x="8315516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4E0FB572-F1E4-484A-A9B8-F3042AB10D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ftr" sz="quarter" idx="3"/>
          </p:nvPr>
        </p:nvSpPr>
        <p:spPr>
          <a:xfrm>
            <a:off x="4283964" y="6553200"/>
            <a:ext cx="576072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"/>
            <a:ext cx="9144000" cy="90830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3200"/>
            <a:ext cx="9144000" cy="304800"/>
          </a:xfrm>
          <a:prstGeom prst="rect">
            <a:avLst/>
          </a:prstGeom>
        </p:spPr>
      </p:pic>
      <p:sp>
        <p:nvSpPr>
          <p:cNvPr id="12" name="IFXSHAPE"/>
          <p:cNvSpPr>
            <a:spLocks noGrp="1"/>
          </p:cNvSpPr>
          <p:nvPr>
            <p:ph type="title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23" name="IFXSHAPE"/>
          <p:cNvSpPr>
            <a:spLocks noGrp="1"/>
          </p:cNvSpPr>
          <p:nvPr>
            <p:ph type="body" idx="1"/>
          </p:nvPr>
        </p:nvSpPr>
        <p:spPr>
          <a:xfrm>
            <a:off x="250824" y="1268413"/>
            <a:ext cx="8640763" cy="5113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5" name="IFXSHAPE"/>
          <p:cNvSpPr>
            <a:spLocks noGrp="1"/>
          </p:cNvSpPr>
          <p:nvPr>
            <p:ph type="dt" sz="half" idx="2"/>
          </p:nvPr>
        </p:nvSpPr>
        <p:spPr>
          <a:xfrm>
            <a:off x="250824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52" r:id="rId4"/>
    <p:sldLayoutId id="2147483729" r:id="rId5"/>
    <p:sldLayoutId id="2147483730" r:id="rId6"/>
    <p:sldLayoutId id="2147483741" r:id="rId7"/>
    <p:sldLayoutId id="2147483731" r:id="rId8"/>
    <p:sldLayoutId id="2147483747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54" r:id="rId18"/>
    <p:sldLayoutId id="2147483748" r:id="rId19"/>
    <p:sldLayoutId id="2147483753" r:id="rId2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20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</a:defRPr>
      </a:lvl2pPr>
      <a:lvl3pPr marL="864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itchFamily="34" charset="0"/>
        <a:buChar char="–"/>
        <a:defRPr sz="1800" baseline="0">
          <a:solidFill>
            <a:schemeClr val="tx1"/>
          </a:solidFill>
          <a:latin typeface="Arial" panose="020B0604020202020204" pitchFamily="34" charset="0"/>
        </a:defRPr>
      </a:lvl3pPr>
      <a:lvl4pPr marL="1080000" indent="-216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600" baseline="0">
          <a:solidFill>
            <a:schemeClr val="tx1"/>
          </a:solidFill>
          <a:latin typeface="Arial" panose="020B0604020202020204" pitchFamily="34" charset="0"/>
        </a:defRPr>
      </a:lvl4pPr>
      <a:lvl5pPr marL="1296000" indent="-216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400" baseline="0">
          <a:solidFill>
            <a:schemeClr val="tx1"/>
          </a:solidFill>
          <a:latin typeface="Arial" panose="020B0604020202020204" pitchFamily="34" charset="0"/>
        </a:defRPr>
      </a:lvl5pPr>
      <a:lvl6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M-software/CMSIS_5/blob/e94ddd691d36c208f2fd9276cc09b2c8371e13e7/CMSIS/NN/Include/arm_nnsupportfunctions.h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infocenter.arm.com/help/index.jsp?topic=/com.arm.doc.dui0491c/BABDBBJB.html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ervanasystems.github.io/distiller/algo_quantization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ervanasystems.github.io/distiller/algo_quantization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68312" y="1916832"/>
            <a:ext cx="8352160" cy="647700"/>
          </a:xfrm>
        </p:spPr>
        <p:txBody>
          <a:bodyPr/>
          <a:lstStyle/>
          <a:p>
            <a:r>
              <a:rPr lang="en-US" dirty="0" smtClean="0"/>
              <a:t>NN Kernels – Fully connected layer </a:t>
            </a: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468000" y="5765775"/>
            <a:ext cx="6336000" cy="615553"/>
          </a:xfrm>
        </p:spPr>
        <p:txBody>
          <a:bodyPr/>
          <a:lstStyle/>
          <a:p>
            <a:r>
              <a:rPr lang="en-US" dirty="0" smtClean="0"/>
              <a:t>Sergio Zerpa</a:t>
            </a:r>
          </a:p>
          <a:p>
            <a:r>
              <a:rPr lang="en-US" dirty="0" smtClean="0"/>
              <a:t>DES SDF FW</a:t>
            </a:r>
            <a:endParaRPr lang="de-D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- restricted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5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720"/>
            <a:ext cx="7632848" cy="720000"/>
          </a:xfrm>
        </p:spPr>
        <p:txBody>
          <a:bodyPr/>
          <a:lstStyle/>
          <a:p>
            <a:r>
              <a:rPr lang="en-US" b="1" dirty="0"/>
              <a:t>TFL Micro – Kernels - The Fully connected layer</a:t>
            </a:r>
            <a:br>
              <a:rPr lang="en-US" b="1" dirty="0"/>
            </a:br>
            <a:r>
              <a:rPr lang="en-US" dirty="0" smtClean="0"/>
              <a:t>(Quantized)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grpSp>
        <p:nvGrpSpPr>
          <p:cNvPr id="16" name="Group 15"/>
          <p:cNvGrpSpPr/>
          <p:nvPr/>
        </p:nvGrpSpPr>
        <p:grpSpPr>
          <a:xfrm>
            <a:off x="74124" y="1018783"/>
            <a:ext cx="9116545" cy="1392376"/>
            <a:chOff x="27455" y="1166818"/>
            <a:chExt cx="9116545" cy="1392376"/>
          </a:xfrm>
        </p:grpSpPr>
        <p:grpSp>
          <p:nvGrpSpPr>
            <p:cNvPr id="72" name="Group 71"/>
            <p:cNvGrpSpPr/>
            <p:nvPr/>
          </p:nvGrpSpPr>
          <p:grpSpPr>
            <a:xfrm>
              <a:off x="2665904" y="1176919"/>
              <a:ext cx="2453180" cy="1190693"/>
              <a:chOff x="2743808" y="1422427"/>
              <a:chExt cx="2453180" cy="1190693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4974483" y="1705928"/>
                <a:ext cx="222505" cy="771045"/>
                <a:chOff x="8718478" y="1347850"/>
                <a:chExt cx="222505" cy="771045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8718478" y="1556792"/>
                  <a:ext cx="0" cy="465128"/>
                </a:xfrm>
                <a:prstGeom prst="straightConnector1">
                  <a:avLst/>
                </a:prstGeom>
                <a:ln w="19050">
                  <a:solidFill>
                    <a:srgbClr val="969696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 bwMode="auto">
                <a:xfrm rot="16200000">
                  <a:off x="8470822" y="1648734"/>
                  <a:ext cx="771045" cy="1692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marR="0" defTabSz="914400" eaLnBrk="0" fontAlgn="auto" latinLnBrk="0" hangingPunct="0">
                    <a:spcBef>
                      <a:spcPts val="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Tx/>
                    <a:tabLst/>
                  </a:pPr>
                  <a:r>
                    <a:rPr lang="de-DE" sz="1100" b="1" kern="0" dirty="0">
                      <a:solidFill>
                        <a:schemeClr val="bg2">
                          <a:lumMod val="90000"/>
                        </a:schemeClr>
                      </a:solidFill>
                      <a:latin typeface="Arial" panose="020B0604020202020204" pitchFamily="34" charset="0"/>
                      <a:ea typeface="Verdana" pitchFamily="34" charset="0"/>
                      <a:cs typeface="Arial" panose="020B0604020202020204" pitchFamily="34" charset="0"/>
                    </a:rPr>
                    <a:t>b</a:t>
                  </a:r>
                  <a:r>
                    <a:rPr lang="de-DE" sz="1100" b="1" kern="0" dirty="0" smtClean="0">
                      <a:solidFill>
                        <a:schemeClr val="bg2">
                          <a:lumMod val="90000"/>
                        </a:schemeClr>
                      </a:solidFill>
                      <a:latin typeface="Arial" panose="020B0604020202020204" pitchFamily="34" charset="0"/>
                      <a:ea typeface="Verdana" pitchFamily="34" charset="0"/>
                      <a:cs typeface="Arial" panose="020B0604020202020204" pitchFamily="34" charset="0"/>
                    </a:rPr>
                    <a:t>atches</a:t>
                  </a:r>
                  <a:r>
                    <a:rPr lang="de-DE" sz="1100" kern="0" dirty="0" smtClean="0">
                      <a:solidFill>
                        <a:schemeClr val="bg2">
                          <a:lumMod val="90000"/>
                        </a:schemeClr>
                      </a:solidFill>
                      <a:latin typeface="Arial" panose="020B0604020202020204" pitchFamily="34" charset="0"/>
                      <a:ea typeface="Verdana" pitchFamily="34" charset="0"/>
                      <a:cs typeface="Arial" panose="020B0604020202020204" pitchFamily="34" charset="0"/>
                    </a:rPr>
                    <a:t> = 2</a:t>
                  </a:r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2977802" y="2383500"/>
                <a:ext cx="1996681" cy="229620"/>
                <a:chOff x="6628472" y="2380869"/>
                <a:chExt cx="1944216" cy="229620"/>
              </a:xfrm>
            </p:grpSpPr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6628472" y="2380869"/>
                  <a:ext cx="1944216" cy="0"/>
                </a:xfrm>
                <a:prstGeom prst="straightConnector1">
                  <a:avLst/>
                </a:prstGeom>
                <a:ln w="19050">
                  <a:solidFill>
                    <a:srgbClr val="969696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 bwMode="auto">
                <a:xfrm>
                  <a:off x="6915507" y="2441212"/>
                  <a:ext cx="1194076" cy="1692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marR="0" defTabSz="914400" eaLnBrk="0" fontAlgn="auto" latinLnBrk="0" hangingPunct="0">
                    <a:spcBef>
                      <a:spcPts val="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Tx/>
                    <a:tabLst/>
                  </a:pPr>
                  <a:r>
                    <a:rPr lang="de-DE" sz="1100" b="1" kern="0" dirty="0" smtClean="0">
                      <a:solidFill>
                        <a:schemeClr val="bg2">
                          <a:lumMod val="90000"/>
                        </a:schemeClr>
                      </a:solidFill>
                      <a:latin typeface="Arial" panose="020B0604020202020204" pitchFamily="34" charset="0"/>
                      <a:ea typeface="Verdana" pitchFamily="34" charset="0"/>
                      <a:cs typeface="Arial" panose="020B0604020202020204" pitchFamily="34" charset="0"/>
                    </a:rPr>
                    <a:t>accum_depth = 10</a:t>
                  </a:r>
                </a:p>
              </p:txBody>
            </p:sp>
          </p:grpSp>
          <p:sp>
            <p:nvSpPr>
              <p:cNvPr id="57" name="Rectangle 56"/>
              <p:cNvSpPr/>
              <p:nvPr/>
            </p:nvSpPr>
            <p:spPr>
              <a:xfrm>
                <a:off x="2743808" y="1422427"/>
                <a:ext cx="2244532" cy="984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94400"/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input_dims = {2, 2, 10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};</a:t>
                </a:r>
                <a:endParaRPr lang="de-DE" sz="1100" b="1" dirty="0" smtClean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defTabSz="194400"/>
                <a:r>
                  <a:rPr lang="de-DE" sz="1100" b="1" dirty="0" smtClean="0">
                    <a:solidFill>
                      <a:srgbClr val="005032"/>
                    </a:solidFill>
                    <a:latin typeface="Consolas" panose="020B0609020204030204" pitchFamily="49" charset="0"/>
                  </a:rPr>
                  <a:t>uint8_t</a:t>
                </a:r>
                <a:r>
                  <a:rPr lang="de-DE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input </a:t>
                </a:r>
                <a:r>
                  <a:rPr lang="de-DE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= </a:t>
                </a:r>
                <a:endParaRPr lang="de-DE" sz="1100" b="1" dirty="0" smtClean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defTabSz="194400"/>
                <a:r>
                  <a:rPr lang="de-DE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  <a:endParaRPr lang="de-DE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defTabSz="194400"/>
                <a:r>
                  <a:rPr lang="de-DE" sz="7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 </a:t>
                </a:r>
                <a:r>
                  <a:rPr lang="pl-PL" sz="7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1</a:t>
                </a:r>
                <a:r>
                  <a:rPr lang="de-DE" sz="7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29</a:t>
                </a:r>
                <a:r>
                  <a:rPr lang="pl-PL" sz="7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, </a:t>
                </a:r>
                <a:r>
                  <a:rPr lang="de-DE" sz="7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131, 133, 135, 137, 139, 141, 143, 109, 107,</a:t>
                </a:r>
                <a:endParaRPr lang="en-US" sz="7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defTabSz="194400"/>
                <a:r>
                  <a:rPr lang="de-DE" sz="7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 </a:t>
                </a:r>
                <a:r>
                  <a:rPr lang="pl-PL" sz="700" dirty="0" smtClean="0">
                    <a:solidFill>
                      <a:srgbClr val="7030A0"/>
                    </a:solidFill>
                  </a:rPr>
                  <a:t>1</a:t>
                </a:r>
                <a:r>
                  <a:rPr lang="de-DE" sz="700" dirty="0">
                    <a:solidFill>
                      <a:srgbClr val="7030A0"/>
                    </a:solidFill>
                  </a:rPr>
                  <a:t>29</a:t>
                </a:r>
                <a:r>
                  <a:rPr lang="pl-PL" sz="700" dirty="0">
                    <a:solidFill>
                      <a:srgbClr val="7030A0"/>
                    </a:solidFill>
                  </a:rPr>
                  <a:t>, </a:t>
                </a:r>
                <a:r>
                  <a:rPr lang="de-DE" sz="700" dirty="0">
                    <a:solidFill>
                      <a:srgbClr val="7030A0"/>
                    </a:solidFill>
                  </a:rPr>
                  <a:t>131, 133, 135, 137, 139, 141, </a:t>
                </a:r>
                <a:r>
                  <a:rPr lang="de-DE" sz="700" dirty="0" smtClean="0">
                    <a:solidFill>
                      <a:srgbClr val="7030A0"/>
                    </a:solidFill>
                  </a:rPr>
                  <a:t>111, 145, 107</a:t>
                </a:r>
              </a:p>
              <a:p>
                <a:pPr defTabSz="194400"/>
                <a:r>
                  <a:rPr lang="de-DE" sz="11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};</a:t>
                </a:r>
                <a:endParaRPr lang="de-DE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27455" y="1181987"/>
              <a:ext cx="2662645" cy="1377207"/>
              <a:chOff x="64875" y="1519523"/>
              <a:chExt cx="2662645" cy="1377207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325755" y="2633302"/>
                <a:ext cx="2304948" cy="263428"/>
                <a:chOff x="6628472" y="2380869"/>
                <a:chExt cx="1944216" cy="263428"/>
              </a:xfrm>
            </p:grpSpPr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6628472" y="2380869"/>
                  <a:ext cx="1944216" cy="0"/>
                </a:xfrm>
                <a:prstGeom prst="straightConnector1">
                  <a:avLst/>
                </a:prstGeom>
                <a:ln w="19050">
                  <a:solidFill>
                    <a:srgbClr val="969696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 bwMode="auto">
                <a:xfrm>
                  <a:off x="6927319" y="2475020"/>
                  <a:ext cx="1034378" cy="1692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marR="0" defTabSz="914400" eaLnBrk="0" fontAlgn="auto" latinLnBrk="0" hangingPunct="0">
                    <a:spcBef>
                      <a:spcPts val="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Tx/>
                    <a:tabLst/>
                  </a:pPr>
                  <a:r>
                    <a:rPr lang="de-DE" sz="1100" b="1" kern="0" dirty="0" smtClean="0">
                      <a:solidFill>
                        <a:schemeClr val="bg2">
                          <a:lumMod val="90000"/>
                        </a:schemeClr>
                      </a:solidFill>
                      <a:latin typeface="Arial" panose="020B0604020202020204" pitchFamily="34" charset="0"/>
                      <a:ea typeface="Verdana" pitchFamily="34" charset="0"/>
                      <a:cs typeface="Arial" panose="020B0604020202020204" pitchFamily="34" charset="0"/>
                    </a:rPr>
                    <a:t>accum_depth = 10</a:t>
                  </a:r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64875" y="1570724"/>
                <a:ext cx="260880" cy="1162178"/>
                <a:chOff x="422688" y="2906662"/>
                <a:chExt cx="260880" cy="1162178"/>
              </a:xfrm>
            </p:grpSpPr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683568" y="3267810"/>
                  <a:ext cx="0" cy="706985"/>
                </a:xfrm>
                <a:prstGeom prst="straightConnector1">
                  <a:avLst/>
                </a:prstGeom>
                <a:ln w="19050">
                  <a:solidFill>
                    <a:srgbClr val="969696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/>
                <p:cNvSpPr txBox="1"/>
                <p:nvPr/>
              </p:nvSpPr>
              <p:spPr bwMode="auto">
                <a:xfrm rot="16200000">
                  <a:off x="-73762" y="3403112"/>
                  <a:ext cx="1162178" cy="1692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marR="0" defTabSz="914400" eaLnBrk="0" fontAlgn="auto" latinLnBrk="0" hangingPunct="0">
                    <a:spcBef>
                      <a:spcPts val="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Tx/>
                    <a:tabLst/>
                  </a:pPr>
                  <a:r>
                    <a:rPr lang="de-DE" sz="1100" b="1" kern="0" dirty="0" smtClean="0">
                      <a:solidFill>
                        <a:schemeClr val="bg2">
                          <a:lumMod val="90000"/>
                        </a:schemeClr>
                      </a:solidFill>
                      <a:latin typeface="Arial" panose="020B0604020202020204" pitchFamily="34" charset="0"/>
                      <a:ea typeface="Verdana" pitchFamily="34" charset="0"/>
                      <a:cs typeface="Arial" panose="020B0604020202020204" pitchFamily="34" charset="0"/>
                    </a:rPr>
                    <a:t>Output_depth = 3</a:t>
                  </a: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>
              <a:xfrm>
                <a:off x="300099" y="1519523"/>
                <a:ext cx="2427421" cy="1138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94400"/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weights_dims = {2, 3, 10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};</a:t>
                </a:r>
                <a:endParaRPr lang="de-DE" sz="1100" b="1" dirty="0" smtClean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defTabSz="194400"/>
                <a:r>
                  <a:rPr lang="de-DE" sz="1100" b="1" dirty="0" smtClean="0">
                    <a:solidFill>
                      <a:srgbClr val="005032"/>
                    </a:solidFill>
                    <a:latin typeface="Consolas" panose="020B0609020204030204" pitchFamily="49" charset="0"/>
                  </a:rPr>
                  <a:t>uint8_t</a:t>
                </a:r>
                <a:r>
                  <a:rPr lang="de-DE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weights </a:t>
                </a:r>
                <a:r>
                  <a:rPr lang="de-DE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= </a:t>
                </a:r>
                <a:endParaRPr lang="de-DE" sz="1100" b="1" dirty="0" smtClean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defTabSz="194400"/>
                <a:r>
                  <a:rPr lang="de-DE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pPr defTabSz="194400"/>
                <a:r>
                  <a:rPr lang="pl-PL" sz="800" dirty="0" smtClean="0">
                    <a:solidFill>
                      <a:srgbClr val="FFC000"/>
                    </a:solidFill>
                  </a:rPr>
                  <a:t>1</a:t>
                </a:r>
                <a:r>
                  <a:rPr lang="de-DE" sz="800" dirty="0">
                    <a:solidFill>
                      <a:srgbClr val="FFC000"/>
                    </a:solidFill>
                  </a:rPr>
                  <a:t>29</a:t>
                </a:r>
                <a:r>
                  <a:rPr lang="pl-PL" sz="800" dirty="0">
                    <a:solidFill>
                      <a:srgbClr val="FFC000"/>
                    </a:solidFill>
                  </a:rPr>
                  <a:t>, </a:t>
                </a:r>
                <a:r>
                  <a:rPr lang="de-DE" sz="800" dirty="0">
                    <a:solidFill>
                      <a:srgbClr val="FFC000"/>
                    </a:solidFill>
                  </a:rPr>
                  <a:t>131, 133, 135, 137, 139, 141, 143, </a:t>
                </a:r>
                <a:r>
                  <a:rPr lang="de-DE" sz="800" dirty="0" smtClean="0">
                    <a:solidFill>
                      <a:srgbClr val="FFC000"/>
                    </a:solidFill>
                  </a:rPr>
                  <a:t>145,147, </a:t>
                </a:r>
                <a:r>
                  <a:rPr lang="pl-PL" sz="800" dirty="0">
                    <a:solidFill>
                      <a:srgbClr val="002060"/>
                    </a:solidFill>
                  </a:rPr>
                  <a:t>1</a:t>
                </a:r>
                <a:r>
                  <a:rPr lang="de-DE" sz="800" dirty="0">
                    <a:solidFill>
                      <a:srgbClr val="002060"/>
                    </a:solidFill>
                  </a:rPr>
                  <a:t>29</a:t>
                </a:r>
                <a:r>
                  <a:rPr lang="pl-PL" sz="800" dirty="0">
                    <a:solidFill>
                      <a:srgbClr val="002060"/>
                    </a:solidFill>
                  </a:rPr>
                  <a:t>, </a:t>
                </a:r>
                <a:r>
                  <a:rPr lang="de-DE" sz="800" dirty="0">
                    <a:solidFill>
                      <a:srgbClr val="002060"/>
                    </a:solidFill>
                  </a:rPr>
                  <a:t>131, 133, 135, 137, 139, 141, 143, </a:t>
                </a:r>
                <a:r>
                  <a:rPr lang="de-DE" sz="800" dirty="0" smtClean="0">
                    <a:solidFill>
                      <a:srgbClr val="002060"/>
                    </a:solidFill>
                  </a:rPr>
                  <a:t>145,147, </a:t>
                </a:r>
                <a:r>
                  <a:rPr lang="pl-PL" sz="800" dirty="0">
                    <a:solidFill>
                      <a:schemeClr val="accent1"/>
                    </a:solidFill>
                  </a:rPr>
                  <a:t>1</a:t>
                </a:r>
                <a:r>
                  <a:rPr lang="de-DE" sz="800" dirty="0">
                    <a:solidFill>
                      <a:schemeClr val="accent1"/>
                    </a:solidFill>
                  </a:rPr>
                  <a:t>29</a:t>
                </a:r>
                <a:r>
                  <a:rPr lang="pl-PL" sz="800" dirty="0">
                    <a:solidFill>
                      <a:schemeClr val="accent1"/>
                    </a:solidFill>
                  </a:rPr>
                  <a:t>, </a:t>
                </a:r>
                <a:r>
                  <a:rPr lang="de-DE" sz="800" dirty="0">
                    <a:solidFill>
                      <a:schemeClr val="accent1"/>
                    </a:solidFill>
                  </a:rPr>
                  <a:t>131, 133, 135, 137, 139, 141, 143, </a:t>
                </a:r>
                <a:r>
                  <a:rPr lang="de-DE" sz="800" dirty="0" smtClean="0">
                    <a:solidFill>
                      <a:schemeClr val="accent1"/>
                    </a:solidFill>
                  </a:rPr>
                  <a:t>145,147</a:t>
                </a:r>
              </a:p>
              <a:p>
                <a:pPr defTabSz="194400"/>
                <a:r>
                  <a:rPr lang="de-DE" sz="11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};</a:t>
                </a:r>
                <a:endParaRPr lang="de-DE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5127295" y="1184716"/>
              <a:ext cx="1719986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94400"/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bias_dims = {1, 3};</a:t>
              </a:r>
              <a:endParaRPr lang="de-DE" sz="1100" dirty="0"/>
            </a:p>
            <a:p>
              <a:pPr defTabSz="194400"/>
              <a:r>
                <a:rPr lang="de-DE" sz="1100" b="1" dirty="0" smtClean="0">
                  <a:solidFill>
                    <a:srgbClr val="005032"/>
                  </a:solidFill>
                  <a:latin typeface="Consolas" panose="020B0609020204030204" pitchFamily="49" charset="0"/>
                </a:rPr>
                <a:t>int32_t</a:t>
              </a:r>
              <a:r>
                <a:rPr lang="de-DE" sz="11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bias </a:t>
              </a:r>
              <a:r>
                <a:rPr lang="de-DE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</a:t>
              </a:r>
              <a:endParaRPr lang="de-DE" sz="1100" b="1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defTabSz="194400"/>
              <a:r>
                <a:rPr lang="de-DE" sz="11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  <a:endParaRPr lang="de-DE" sz="1100" b="1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defTabSz="194400"/>
              <a:r>
                <a:rPr lang="de-DE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de-DE" sz="11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4</a:t>
              </a:r>
              <a:r>
                <a:rPr lang="de-DE" sz="1100" b="1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, </a:t>
              </a:r>
              <a:r>
                <a:rPr lang="de-DE" sz="11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8</a:t>
              </a:r>
              <a:r>
                <a:rPr lang="de-DE" sz="1100" b="1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, 12</a:t>
              </a:r>
              <a:endParaRPr lang="de-DE" sz="1100" b="1" dirty="0">
                <a:solidFill>
                  <a:srgbClr val="00B050"/>
                </a:solidFill>
                <a:latin typeface="Consolas" panose="020B0609020204030204" pitchFamily="49" charset="0"/>
              </a:endParaRPr>
            </a:p>
            <a:p>
              <a:pPr defTabSz="194400"/>
              <a:r>
                <a:rPr lang="de-DE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de-DE" sz="11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833178" y="1166818"/>
              <a:ext cx="2310822" cy="1169110"/>
              <a:chOff x="6840929" y="1010564"/>
              <a:chExt cx="2310822" cy="116911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7020751" y="1923941"/>
                <a:ext cx="1208457" cy="255733"/>
                <a:chOff x="6628472" y="2380869"/>
                <a:chExt cx="2108080" cy="255733"/>
              </a:xfrm>
            </p:grpSpPr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6628472" y="2380869"/>
                  <a:ext cx="1944216" cy="0"/>
                </a:xfrm>
                <a:prstGeom prst="straightConnector1">
                  <a:avLst/>
                </a:prstGeom>
                <a:ln w="19050">
                  <a:solidFill>
                    <a:srgbClr val="969696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/>
                <p:cNvSpPr txBox="1"/>
                <p:nvPr/>
              </p:nvSpPr>
              <p:spPr bwMode="auto">
                <a:xfrm>
                  <a:off x="6927319" y="2482714"/>
                  <a:ext cx="1809233" cy="1538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marR="0" defTabSz="914400" eaLnBrk="0" fontAlgn="auto" latinLnBrk="0" hangingPunct="0">
                    <a:spcBef>
                      <a:spcPts val="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Tx/>
                    <a:tabLst/>
                  </a:pPr>
                  <a:r>
                    <a:rPr lang="de-DE" sz="1000" b="1" kern="0" dirty="0" smtClean="0">
                      <a:solidFill>
                        <a:schemeClr val="bg2">
                          <a:lumMod val="90000"/>
                        </a:schemeClr>
                      </a:solidFill>
                      <a:latin typeface="Arial" panose="020B0604020202020204" pitchFamily="34" charset="0"/>
                      <a:ea typeface="Verdana" pitchFamily="34" charset="0"/>
                      <a:cs typeface="Arial" panose="020B0604020202020204" pitchFamily="34" charset="0"/>
                    </a:rPr>
                    <a:t>output_depth = 3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8135273" y="1407341"/>
                <a:ext cx="260910" cy="737381"/>
                <a:chOff x="8748464" y="1464716"/>
                <a:chExt cx="260910" cy="737381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8748464" y="1556792"/>
                  <a:ext cx="0" cy="465128"/>
                </a:xfrm>
                <a:prstGeom prst="straightConnector1">
                  <a:avLst/>
                </a:prstGeom>
                <a:ln w="19050">
                  <a:solidFill>
                    <a:srgbClr val="969696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 bwMode="auto">
                <a:xfrm rot="16200000">
                  <a:off x="8559892" y="1752615"/>
                  <a:ext cx="737381" cy="1615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marR="0" defTabSz="914400" eaLnBrk="0" fontAlgn="auto" latinLnBrk="0" hangingPunct="0">
                    <a:spcBef>
                      <a:spcPts val="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Tx/>
                    <a:tabLst/>
                  </a:pPr>
                  <a:r>
                    <a:rPr lang="de-DE" sz="1050" b="1" kern="0" dirty="0">
                      <a:solidFill>
                        <a:schemeClr val="bg2">
                          <a:lumMod val="90000"/>
                        </a:schemeClr>
                      </a:solidFill>
                      <a:latin typeface="Arial" panose="020B0604020202020204" pitchFamily="34" charset="0"/>
                      <a:ea typeface="Verdana" pitchFamily="34" charset="0"/>
                      <a:cs typeface="Arial" panose="020B0604020202020204" pitchFamily="34" charset="0"/>
                    </a:rPr>
                    <a:t>b</a:t>
                  </a:r>
                  <a:r>
                    <a:rPr lang="de-DE" sz="1050" b="1" kern="0" dirty="0" smtClean="0">
                      <a:solidFill>
                        <a:schemeClr val="bg2">
                          <a:lumMod val="90000"/>
                        </a:schemeClr>
                      </a:solidFill>
                      <a:latin typeface="Arial" panose="020B0604020202020204" pitchFamily="34" charset="0"/>
                      <a:ea typeface="Verdana" pitchFamily="34" charset="0"/>
                      <a:cs typeface="Arial" panose="020B0604020202020204" pitchFamily="34" charset="0"/>
                    </a:rPr>
                    <a:t>atches</a:t>
                  </a:r>
                  <a:r>
                    <a:rPr lang="de-DE" sz="1050" kern="0" dirty="0" smtClean="0">
                      <a:solidFill>
                        <a:schemeClr val="bg2">
                          <a:lumMod val="90000"/>
                        </a:schemeClr>
                      </a:solidFill>
                      <a:latin typeface="Arial" panose="020B0604020202020204" pitchFamily="34" charset="0"/>
                      <a:ea typeface="Verdana" pitchFamily="34" charset="0"/>
                      <a:cs typeface="Arial" panose="020B0604020202020204" pitchFamily="34" charset="0"/>
                    </a:rPr>
                    <a:t> = 2</a:t>
                  </a:r>
                </a:p>
              </p:txBody>
            </p:sp>
          </p:grpSp>
          <p:sp>
            <p:nvSpPr>
              <p:cNvPr id="60" name="Rectangle 59"/>
              <p:cNvSpPr/>
              <p:nvPr/>
            </p:nvSpPr>
            <p:spPr>
              <a:xfrm>
                <a:off x="6840929" y="1010564"/>
                <a:ext cx="2310822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94400"/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output_dims = {2, 2, 3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};</a:t>
                </a:r>
                <a:endParaRPr lang="de-DE" sz="1100" b="1" dirty="0" smtClean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defTabSz="194400"/>
                <a:r>
                  <a:rPr lang="de-DE" sz="1100" b="1" dirty="0" smtClean="0">
                    <a:solidFill>
                      <a:srgbClr val="005032"/>
                    </a:solidFill>
                    <a:latin typeface="Consolas" panose="020B0609020204030204" pitchFamily="49" charset="0"/>
                  </a:rPr>
                  <a:t>uint8_t</a:t>
                </a:r>
                <a:r>
                  <a:rPr lang="de-DE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output </a:t>
                </a:r>
                <a:r>
                  <a:rPr lang="de-DE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= </a:t>
                </a:r>
                <a:endParaRPr lang="de-DE" sz="1100" b="1" dirty="0" smtClean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defTabSz="194400"/>
                <a:r>
                  <a:rPr lang="de-DE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pPr defTabSz="194400"/>
                <a:r>
                  <a:rPr lang="pl-PL" sz="1100" dirty="0"/>
                  <a:t> </a:t>
                </a:r>
                <a:r>
                  <a:rPr lang="en-US" sz="1100" dirty="0"/>
                  <a:t>	</a:t>
                </a:r>
                <a:r>
                  <a:rPr lang="de-DE" sz="11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151, 152, 153,</a:t>
                </a:r>
              </a:p>
              <a:p>
                <a:pPr defTabSz="194400"/>
                <a:r>
                  <a:rPr lang="en-US" sz="1100" dirty="0" smtClean="0"/>
                  <a:t> </a:t>
                </a:r>
                <a:r>
                  <a:rPr lang="en-US" sz="1100" dirty="0"/>
                  <a:t>	</a:t>
                </a:r>
                <a:r>
                  <a:rPr lang="de-DE" sz="1100" dirty="0" smtClean="0">
                    <a:solidFill>
                      <a:srgbClr val="7030A0"/>
                    </a:solidFill>
                  </a:rPr>
                  <a:t>185, 186, 187</a:t>
                </a:r>
                <a:r>
                  <a:rPr lang="de-DE" sz="1100" dirty="0" smtClean="0"/>
                  <a:t> </a:t>
                </a:r>
                <a:endParaRPr lang="de-DE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defTabSz="194400"/>
                <a:r>
                  <a:rPr lang="de-DE" sz="11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};</a:t>
                </a:r>
                <a:endParaRPr lang="de-DE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68" name="TextBox 67"/>
          <p:cNvSpPr txBox="1"/>
          <p:nvPr/>
        </p:nvSpPr>
        <p:spPr bwMode="auto">
          <a:xfrm>
            <a:off x="3225788" y="2506081"/>
            <a:ext cx="447645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b="1" kern="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Time complexity:   </a:t>
            </a:r>
            <a:r>
              <a:rPr lang="de-DE" sz="1200" kern="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O(</a:t>
            </a:r>
            <a:r>
              <a:rPr lang="de-DE" sz="1200" b="1" kern="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batches</a:t>
            </a:r>
            <a:r>
              <a:rPr lang="de-DE" sz="1200" kern="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*</a:t>
            </a:r>
            <a:r>
              <a:rPr lang="de-DE" sz="1200" b="1" kern="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output_depth</a:t>
            </a:r>
            <a:r>
              <a:rPr lang="de-DE" sz="1200" kern="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*</a:t>
            </a:r>
            <a:r>
              <a:rPr lang="de-DE" sz="1200" b="1" kern="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accum_depth</a:t>
            </a:r>
            <a:r>
              <a:rPr lang="de-DE" sz="1200" kern="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225788" y="2672567"/>
            <a:ext cx="5918212" cy="31624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94400"/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(b 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= 0; b &lt; </a:t>
            </a:r>
            <a:r>
              <a:rPr lang="en-US" sz="1050" b="1" dirty="0">
                <a:latin typeface="Consolas" panose="020B0609020204030204" pitchFamily="49" charset="0"/>
              </a:rPr>
              <a:t>batches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b) </a:t>
            </a:r>
          </a:p>
          <a:p>
            <a:pPr defTabSz="194400"/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(out_c 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= 0; out_c &lt; </a:t>
            </a:r>
            <a:r>
              <a:rPr lang="en-US" sz="1050" b="1" dirty="0">
                <a:solidFill>
                  <a:schemeClr val="accent1"/>
                </a:solidFill>
                <a:latin typeface="Consolas" panose="020B0609020204030204" pitchFamily="49" charset="0"/>
              </a:rPr>
              <a:t>output_depth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++out_c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defTabSz="194400"/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de-DE" sz="105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int32</a:t>
            </a:r>
            <a:r>
              <a:rPr lang="de-DE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acc </a:t>
            </a:r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defTabSz="194400"/>
            <a:r>
              <a:rPr lang="de-DE" sz="105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//</a:t>
            </a:r>
            <a:r>
              <a:rPr lang="de-DE" sz="1050" dirty="0">
                <a:solidFill>
                  <a:srgbClr val="3F7F5F"/>
                </a:solidFill>
                <a:latin typeface="Consolas" panose="020B0609020204030204" pitchFamily="49" charset="0"/>
              </a:rPr>
              <a:t>Accumulation </a:t>
            </a:r>
            <a:r>
              <a:rPr lang="de-DE" sz="105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loop</a:t>
            </a:r>
            <a:endParaRPr lang="de-D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(d </a:t>
            </a:r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= 0; d &lt; </a:t>
            </a:r>
            <a:r>
              <a:rPr lang="de-DE" sz="105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accum_depth</a:t>
            </a:r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; ++d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defTabSz="194400"/>
            <a:r>
              <a:rPr lang="de-DE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</a:p>
          <a:p>
            <a:pPr defTabSz="194400"/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de-DE" sz="105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int32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input_value = </a:t>
            </a:r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input_data[b * accum_depth + d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194400"/>
            <a:r>
              <a:rPr lang="de-DE" sz="105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			int32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weight_value </a:t>
            </a:r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weights_data[out_c </a:t>
            </a:r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* accum_depth + d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de-D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acc += (</a:t>
            </a:r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weight_value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weight_offset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) * (input_value + </a:t>
            </a:r>
            <a:r>
              <a:rPr lang="de-DE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input_offset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de-DE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acc += </a:t>
            </a:r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bias_data[out_c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194400"/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 acc = MultiplyByQuantizedMultiplier(acc,</a:t>
            </a:r>
            <a:r>
              <a:rPr lang="de-DE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output_multiplier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output_shift</a:t>
            </a:r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acc </a:t>
            </a:r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de-DE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output_offset</a:t>
            </a:r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acc = std::max(acc, output_activation_min);</a:t>
            </a:r>
          </a:p>
          <a:p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acc = std::min(acc, output_activation_max);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output_data[out_c 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+ output_depth * b] = </a:t>
            </a:r>
            <a:r>
              <a:rPr lang="en-US" sz="1050" b="1" dirty="0">
                <a:solidFill>
                  <a:srgbClr val="AB377A"/>
                </a:solidFill>
                <a:latin typeface="Consolas" panose="020B0609020204030204" pitchFamily="49" charset="0"/>
              </a:rPr>
              <a:t>static_cast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00B050"/>
                </a:solidFill>
                <a:latin typeface="Consolas" panose="020B0609020204030204" pitchFamily="49" charset="0"/>
              </a:rPr>
              <a:t>uint8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acc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29406" y="2674522"/>
            <a:ext cx="3270754" cy="184665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94400"/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Information calculated fron the data above:</a:t>
            </a:r>
          </a:p>
          <a:p>
            <a:pPr defTabSz="194400"/>
            <a:r>
              <a:rPr lang="de-DE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weight_offset =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-127</a:t>
            </a:r>
          </a:p>
          <a:p>
            <a:pPr defTabSz="194400"/>
            <a:r>
              <a:rPr lang="de-DE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input_offset  = 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-127</a:t>
            </a:r>
          </a:p>
          <a:p>
            <a:pPr defTabSz="194400"/>
            <a:r>
              <a:rPr lang="de-DE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output_offset = -(-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127)</a:t>
            </a:r>
          </a:p>
          <a:p>
            <a:pPr defTabSz="194400"/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The scaling factors (from input, weights and bias) are used to calculate:</a:t>
            </a:r>
          </a:p>
          <a:p>
            <a:pPr marL="171450" indent="-171450" defTabSz="194400">
              <a:buFontTx/>
              <a:buChar char="-"/>
            </a:pPr>
            <a:r>
              <a:rPr lang="de-DE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output_multiplier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a quantized-multiplier</a:t>
            </a:r>
          </a:p>
          <a:p>
            <a:pPr marL="171450" indent="-171450" defTabSz="194400">
              <a:buFontTx/>
              <a:buChar char="-"/>
            </a:pPr>
            <a:r>
              <a:rPr lang="de-DE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de-DE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utput_shift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a left shift</a:t>
            </a:r>
          </a:p>
          <a:p>
            <a:pPr defTabSz="194400"/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Which is equivalent to a </a:t>
            </a:r>
          </a:p>
          <a:p>
            <a:pPr defTabSz="194400"/>
            <a:r>
              <a:rPr lang="de-DE" sz="800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de-D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output_scale / (input_scale * weights_scale) = 0.25</a:t>
            </a:r>
          </a:p>
          <a:p>
            <a:pPr defTabSz="194400"/>
            <a:r>
              <a:rPr lang="de-D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or</a:t>
            </a:r>
          </a:p>
          <a:p>
            <a:pPr defTabSz="194400"/>
            <a:r>
              <a:rPr lang="de-D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 = (</a:t>
            </a:r>
            <a:r>
              <a:rPr lang="de-DE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output_multiplier</a:t>
            </a:r>
            <a:r>
              <a:rPr lang="de-D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)/(</a:t>
            </a:r>
            <a:r>
              <a:rPr lang="de-DE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2^output_shift</a:t>
            </a:r>
            <a:r>
              <a:rPr lang="de-D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-29406" y="4767403"/>
            <a:ext cx="3225788" cy="1762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8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For the first output element:</a:t>
            </a:r>
            <a:endParaRPr lang="en-US" sz="8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sz="800" kern="0" dirty="0" err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Acc</a:t>
            </a:r>
            <a:r>
              <a:rPr lang="en-US" sz="8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= (129 + (-127))*(</a:t>
            </a:r>
            <a:r>
              <a:rPr lang="en-US" sz="800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129 +(-127))</a:t>
            </a:r>
            <a:r>
              <a:rPr lang="en-US" sz="8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+ (131 + (-127))*(</a:t>
            </a:r>
            <a:r>
              <a:rPr lang="en-US" sz="800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131 +(-127))</a:t>
            </a:r>
            <a:r>
              <a:rPr lang="en-US" sz="8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+ (133 + (-127))*(</a:t>
            </a:r>
            <a:r>
              <a:rPr lang="en-US" sz="800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133 +(-127))</a:t>
            </a:r>
            <a:r>
              <a:rPr lang="en-US" sz="8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 + (135 + (-127))*(</a:t>
            </a:r>
            <a:r>
              <a:rPr lang="en-US" sz="800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135 +(-127)) </a:t>
            </a:r>
            <a:r>
              <a:rPr lang="en-US" sz="8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+ (137 + (-127))*(</a:t>
            </a:r>
            <a:r>
              <a:rPr lang="en-US" sz="800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137 +(-127))</a:t>
            </a:r>
            <a:r>
              <a:rPr lang="en-US" sz="8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 + (139 + (-127))*(</a:t>
            </a:r>
            <a:r>
              <a:rPr lang="en-US" sz="800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139 +(-127))</a:t>
            </a:r>
            <a:r>
              <a:rPr lang="en-US" sz="8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 + (141 + (-127))*(</a:t>
            </a:r>
            <a:r>
              <a:rPr lang="en-US" sz="800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141 +(-127))</a:t>
            </a:r>
            <a:r>
              <a:rPr lang="en-US" sz="8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+ (143 + (-127))*(</a:t>
            </a:r>
            <a:r>
              <a:rPr lang="en-US" sz="800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143 +(-127))</a:t>
            </a:r>
            <a:r>
              <a:rPr lang="en-US" sz="8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+ (145 + (-127))*(</a:t>
            </a:r>
            <a:r>
              <a:rPr lang="en-US" sz="800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109 +(-127))</a:t>
            </a:r>
            <a:r>
              <a:rPr lang="en-US" sz="8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+ (147 + (-127))*(</a:t>
            </a:r>
            <a:r>
              <a:rPr lang="en-US" sz="800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107 +(-127))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8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Acc </a:t>
            </a:r>
            <a:r>
              <a:rPr lang="en-US" sz="8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= (2)*(</a:t>
            </a:r>
            <a:r>
              <a:rPr lang="en-US" sz="800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2)</a:t>
            </a:r>
            <a:r>
              <a:rPr lang="en-US" sz="8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8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+ </a:t>
            </a:r>
            <a:r>
              <a:rPr lang="en-US" sz="8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(4)*(</a:t>
            </a:r>
            <a:r>
              <a:rPr lang="en-US" sz="800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4</a:t>
            </a:r>
            <a:r>
              <a:rPr lang="en-US" sz="800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)</a:t>
            </a:r>
            <a:r>
              <a:rPr lang="en-US" sz="8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8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+ </a:t>
            </a:r>
            <a:r>
              <a:rPr lang="en-US" sz="8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(6)*(</a:t>
            </a:r>
            <a:r>
              <a:rPr lang="en-US" sz="800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6)</a:t>
            </a:r>
            <a:r>
              <a:rPr lang="en-US" sz="8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 </a:t>
            </a:r>
            <a:r>
              <a:rPr lang="en-US" sz="8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+ </a:t>
            </a:r>
            <a:r>
              <a:rPr lang="en-US" sz="8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</a:t>
            </a:r>
            <a:r>
              <a:rPr lang="en-US" sz="8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8</a:t>
            </a:r>
            <a:r>
              <a:rPr lang="en-US" sz="8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)*(</a:t>
            </a:r>
            <a:r>
              <a:rPr lang="en-US" sz="800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8</a:t>
            </a:r>
            <a:r>
              <a:rPr lang="en-US" sz="800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) </a:t>
            </a:r>
            <a:r>
              <a:rPr lang="en-US" sz="8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+ (</a:t>
            </a:r>
            <a:r>
              <a:rPr lang="en-US" sz="8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10)*(</a:t>
            </a:r>
            <a:r>
              <a:rPr lang="en-US" sz="800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10)</a:t>
            </a:r>
            <a:r>
              <a:rPr lang="en-US" sz="8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 </a:t>
            </a:r>
            <a:r>
              <a:rPr lang="en-US" sz="8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+ </a:t>
            </a:r>
            <a:r>
              <a:rPr lang="en-US" sz="8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(12)*(</a:t>
            </a:r>
            <a:r>
              <a:rPr lang="en-US" sz="800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12)</a:t>
            </a:r>
            <a:r>
              <a:rPr lang="en-US" sz="8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 </a:t>
            </a:r>
            <a:r>
              <a:rPr lang="en-US" sz="8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+ (</a:t>
            </a:r>
            <a:r>
              <a:rPr lang="en-US" sz="8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14)*(</a:t>
            </a:r>
            <a:r>
              <a:rPr lang="en-US" sz="800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14)</a:t>
            </a:r>
            <a:r>
              <a:rPr lang="en-US" sz="8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8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+ (</a:t>
            </a:r>
            <a:r>
              <a:rPr lang="en-US" sz="8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16)*(</a:t>
            </a:r>
            <a:r>
              <a:rPr lang="en-US" sz="800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16)</a:t>
            </a:r>
            <a:r>
              <a:rPr lang="en-US" sz="8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8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+ </a:t>
            </a:r>
            <a:r>
              <a:rPr lang="en-US" sz="8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(18)*(</a:t>
            </a:r>
            <a:r>
              <a:rPr lang="en-US" sz="800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-18)</a:t>
            </a:r>
            <a:r>
              <a:rPr lang="en-US" sz="8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8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+ </a:t>
            </a:r>
            <a:r>
              <a:rPr lang="en-US" sz="8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(20)*(</a:t>
            </a:r>
            <a:r>
              <a:rPr lang="en-US" sz="800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-20) = 92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sz="800" kern="0" dirty="0" err="1" smtClean="0">
                <a:solidFill>
                  <a:srgbClr val="00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acc</a:t>
            </a:r>
            <a:r>
              <a:rPr lang="en-US" sz="800" kern="0" dirty="0" smtClean="0">
                <a:solidFill>
                  <a:srgbClr val="00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= </a:t>
            </a:r>
            <a:r>
              <a:rPr lang="en-US" sz="800" kern="0" dirty="0" err="1" smtClean="0">
                <a:solidFill>
                  <a:srgbClr val="00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acc</a:t>
            </a:r>
            <a:r>
              <a:rPr lang="en-US" sz="800" kern="0" dirty="0" smtClean="0">
                <a:solidFill>
                  <a:srgbClr val="00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+ bias = 92 + 4 = 96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sz="800" kern="0" dirty="0" err="1" smtClean="0">
                <a:solidFill>
                  <a:srgbClr val="00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acc</a:t>
            </a:r>
            <a:r>
              <a:rPr lang="en-US" sz="800" kern="0" dirty="0" smtClean="0">
                <a:solidFill>
                  <a:srgbClr val="00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= </a:t>
            </a:r>
            <a:r>
              <a:rPr lang="de-DE" sz="800" kern="0" dirty="0">
                <a:solidFill>
                  <a:srgbClr val="00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MultiplyByQuantizedMultiplier(acc, output_multiplier, </a:t>
            </a:r>
            <a:r>
              <a:rPr lang="de-DE" sz="800" kern="0" dirty="0" smtClean="0">
                <a:solidFill>
                  <a:srgbClr val="00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output_shift)</a:t>
            </a:r>
            <a:r>
              <a:rPr lang="en-US" sz="800" kern="0" dirty="0" smtClean="0">
                <a:solidFill>
                  <a:srgbClr val="00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800" kern="0" dirty="0">
                <a:solidFill>
                  <a:srgbClr val="00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800" kern="0" dirty="0" smtClean="0">
                <a:solidFill>
                  <a:srgbClr val="00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= 96 *0.25 = 24; 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sz="800" kern="0" dirty="0" err="1">
                <a:solidFill>
                  <a:srgbClr val="00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</a:t>
            </a:r>
            <a:r>
              <a:rPr lang="en-US" sz="800" kern="0" dirty="0" err="1" smtClean="0">
                <a:solidFill>
                  <a:srgbClr val="00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cc</a:t>
            </a:r>
            <a:r>
              <a:rPr lang="en-US" sz="800" kern="0" dirty="0" smtClean="0">
                <a:solidFill>
                  <a:srgbClr val="00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= </a:t>
            </a:r>
            <a:r>
              <a:rPr lang="en-US" sz="800" kern="0" dirty="0" err="1" smtClean="0">
                <a:solidFill>
                  <a:srgbClr val="00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acc</a:t>
            </a:r>
            <a:r>
              <a:rPr lang="en-US" sz="800" kern="0" dirty="0" smtClean="0">
                <a:solidFill>
                  <a:srgbClr val="00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+ </a:t>
            </a:r>
            <a:r>
              <a:rPr lang="en-US" sz="800" kern="0" dirty="0" err="1" smtClean="0">
                <a:solidFill>
                  <a:srgbClr val="00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output_offset</a:t>
            </a:r>
            <a:r>
              <a:rPr lang="en-US" sz="800" b="1" kern="0" dirty="0" smtClean="0">
                <a:solidFill>
                  <a:srgbClr val="00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= </a:t>
            </a:r>
            <a:r>
              <a:rPr lang="en-US" sz="800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151</a:t>
            </a:r>
            <a:endParaRPr lang="en-US" sz="800" kern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587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TFL Micro – NN Kernels optimizations</a:t>
            </a:r>
            <a:br>
              <a:rPr lang="en-US" b="1" dirty="0"/>
            </a:br>
            <a:r>
              <a:rPr lang="de-DE" dirty="0" smtClean="0"/>
              <a:t> </a:t>
            </a:r>
            <a:r>
              <a:rPr lang="de-DE" dirty="0" smtClean="0"/>
              <a:t>Option 1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grpSp>
        <p:nvGrpSpPr>
          <p:cNvPr id="6" name="Group 5"/>
          <p:cNvGrpSpPr/>
          <p:nvPr/>
        </p:nvGrpSpPr>
        <p:grpSpPr>
          <a:xfrm>
            <a:off x="3281603" y="1033137"/>
            <a:ext cx="5780127" cy="2526520"/>
            <a:chOff x="439044" y="1771233"/>
            <a:chExt cx="8620400" cy="4320480"/>
          </a:xfrm>
        </p:grpSpPr>
        <p:sp>
          <p:nvSpPr>
            <p:cNvPr id="7" name="Rectangle 6"/>
            <p:cNvSpPr/>
            <p:nvPr/>
          </p:nvSpPr>
          <p:spPr bwMode="auto">
            <a:xfrm>
              <a:off x="439044" y="3600115"/>
              <a:ext cx="938886" cy="6834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Peripheral X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377930" y="1771233"/>
              <a:ext cx="6554394" cy="4320480"/>
              <a:chOff x="1377930" y="1771233"/>
              <a:chExt cx="6554394" cy="432048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1559612" y="1771233"/>
                <a:ext cx="6372712" cy="4320480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t"/>
              <a:lstStyle/>
              <a:p>
                <a:pPr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Main Processor</a:t>
                </a:r>
                <a:endParaRPr lang="de-DE" sz="800" b="1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534247" y="2877898"/>
                <a:ext cx="1481119" cy="482764"/>
              </a:xfrm>
              <a:prstGeom prst="rect">
                <a:avLst/>
              </a:prstGeom>
              <a:solidFill>
                <a:srgbClr val="ED752B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Trained</a:t>
                </a:r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-</a:t>
                </a:r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model</a:t>
                </a:r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 loader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1763688" y="3501008"/>
                <a:ext cx="1053831" cy="50405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Peripheral X</a:t>
                </a:r>
              </a:p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Driver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3050784" y="3501009"/>
                <a:ext cx="964582" cy="5040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Input generator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4180149" y="4365105"/>
                <a:ext cx="1217275" cy="362266"/>
              </a:xfrm>
              <a:prstGeom prst="rect">
                <a:avLst/>
              </a:prstGeom>
              <a:solidFill>
                <a:srgbClr val="ED752B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Operations Resolver</a:t>
                </a:r>
                <a:endParaRPr lang="de-DE" sz="800" b="1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5562207" y="3501008"/>
                <a:ext cx="981823" cy="62178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Error reporter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4180149" y="2734551"/>
                <a:ext cx="1217275" cy="1532915"/>
              </a:xfrm>
              <a:prstGeom prst="rect">
                <a:avLst/>
              </a:prstGeom>
              <a:solidFill>
                <a:srgbClr val="ED752B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Micro</a:t>
                </a:r>
              </a:p>
              <a:p>
                <a:pPr algn="ctr"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Interpreter</a:t>
                </a:r>
                <a:endParaRPr lang="de-DE" sz="800" b="1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5562207" y="2877898"/>
                <a:ext cx="981823" cy="48276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Output handler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6665651" y="2867251"/>
                <a:ext cx="1074701" cy="49341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Peripheral Y</a:t>
                </a:r>
              </a:p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Driver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6669388" y="3565193"/>
                <a:ext cx="1074701" cy="49341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Peripheral Z</a:t>
                </a:r>
              </a:p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Driver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23" name="Straight Connector 22"/>
              <p:cNvCxnSpPr>
                <a:stCxn id="7" idx="3"/>
                <a:endCxn id="13" idx="1"/>
              </p:cNvCxnSpPr>
              <p:nvPr/>
            </p:nvCxnSpPr>
            <p:spPr>
              <a:xfrm flipV="1">
                <a:off x="1377930" y="3931473"/>
                <a:ext cx="181682" cy="10359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 bwMode="auto">
              <a:xfrm>
                <a:off x="3491880" y="4829205"/>
                <a:ext cx="1233695" cy="616019"/>
              </a:xfrm>
              <a:prstGeom prst="rect">
                <a:avLst/>
              </a:prstGeom>
              <a:solidFill>
                <a:srgbClr val="ED752B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>
                    <a:latin typeface="+mn-lt"/>
                    <a:ea typeface="Verdana" pitchFamily="34" charset="0"/>
                    <a:cs typeface="Verdana" pitchFamily="34" charset="0"/>
                  </a:rPr>
                  <a:t>Reference kernel</a:t>
                </a:r>
                <a:endParaRPr lang="de-DE" sz="800" dirty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4860036" y="4825011"/>
                <a:ext cx="1152124" cy="620214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*Platform kernel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3472448" y="5557982"/>
                <a:ext cx="1233695" cy="39094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Math </a:t>
                </a:r>
              </a:p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(standard lib)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4860036" y="5573789"/>
                <a:ext cx="1152124" cy="390943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NN-Math</a:t>
                </a:r>
              </a:p>
            </p:txBody>
          </p:sp>
        </p:grpSp>
        <p:sp>
          <p:nvSpPr>
            <p:cNvPr id="9" name="Rectangle 8"/>
            <p:cNvSpPr/>
            <p:nvPr/>
          </p:nvSpPr>
          <p:spPr bwMode="auto">
            <a:xfrm>
              <a:off x="8114005" y="2677226"/>
              <a:ext cx="938886" cy="6834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Peripheral Y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8120558" y="3593034"/>
              <a:ext cx="938886" cy="6834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Peripheral Z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1" name="Straight Connector 10"/>
            <p:cNvCxnSpPr>
              <a:stCxn id="9" idx="1"/>
            </p:cNvCxnSpPr>
            <p:nvPr/>
          </p:nvCxnSpPr>
          <p:spPr>
            <a:xfrm flipH="1">
              <a:off x="7932324" y="3018944"/>
              <a:ext cx="18168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0" idx="1"/>
              <a:endCxn id="13" idx="3"/>
            </p:cNvCxnSpPr>
            <p:nvPr/>
          </p:nvCxnSpPr>
          <p:spPr>
            <a:xfrm flipH="1" flipV="1">
              <a:off x="7932324" y="3931473"/>
              <a:ext cx="188234" cy="3279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77991" y="949876"/>
            <a:ext cx="1902091" cy="2767156"/>
            <a:chOff x="179931" y="1709753"/>
            <a:chExt cx="2697973" cy="382167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79931" y="1709753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Micro Interpreter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182691" y="2306115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Operations resolver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85478" y="3564621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Reference kernel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90560" y="4221872"/>
              <a:ext cx="1260140" cy="559259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Math </a:t>
              </a:r>
            </a:p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(standard lib)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5" name="Elbow Connector 34"/>
            <p:cNvCxnSpPr>
              <a:stCxn id="30" idx="2"/>
              <a:endCxn id="31" idx="0"/>
            </p:cNvCxnSpPr>
            <p:nvPr/>
          </p:nvCxnSpPr>
          <p:spPr>
            <a:xfrm rot="16200000" flipH="1">
              <a:off x="725369" y="2218722"/>
              <a:ext cx="172024" cy="2760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38" idx="2"/>
              <a:endCxn id="32" idx="0"/>
            </p:cNvCxnSpPr>
            <p:nvPr/>
          </p:nvCxnSpPr>
          <p:spPr>
            <a:xfrm rot="16200000" flipH="1">
              <a:off x="709538" y="3458611"/>
              <a:ext cx="212017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2" idx="2"/>
              <a:endCxn id="33" idx="0"/>
            </p:cNvCxnSpPr>
            <p:nvPr/>
          </p:nvCxnSpPr>
          <p:spPr>
            <a:xfrm>
              <a:off x="815548" y="3988958"/>
              <a:ext cx="5082" cy="232914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 bwMode="auto">
            <a:xfrm>
              <a:off x="185477" y="2928266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Kernel</a:t>
              </a:r>
            </a:p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(Interface)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9" name="Elbow Connector 38"/>
            <p:cNvCxnSpPr>
              <a:stCxn id="31" idx="2"/>
              <a:endCxn id="38" idx="0"/>
            </p:cNvCxnSpPr>
            <p:nvPr/>
          </p:nvCxnSpPr>
          <p:spPr>
            <a:xfrm rot="16200000" flipH="1">
              <a:off x="715247" y="2827965"/>
              <a:ext cx="197815" cy="2786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 bwMode="auto">
            <a:xfrm>
              <a:off x="191868" y="5121938"/>
              <a:ext cx="2674755" cy="40948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Microcontroller device</a:t>
              </a:r>
            </a:p>
          </p:txBody>
        </p:sp>
        <p:cxnSp>
          <p:nvCxnSpPr>
            <p:cNvPr id="41" name="Straight Connector 40"/>
            <p:cNvCxnSpPr>
              <a:stCxn id="33" idx="2"/>
            </p:cNvCxnSpPr>
            <p:nvPr/>
          </p:nvCxnSpPr>
          <p:spPr>
            <a:xfrm>
              <a:off x="820630" y="4781131"/>
              <a:ext cx="0" cy="34080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 bwMode="auto">
            <a:xfrm>
              <a:off x="1617764" y="3564621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Optimized kernel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3" name="Elbow Connector 42"/>
            <p:cNvCxnSpPr>
              <a:stCxn id="38" idx="3"/>
              <a:endCxn id="42" idx="0"/>
            </p:cNvCxnSpPr>
            <p:nvPr/>
          </p:nvCxnSpPr>
          <p:spPr>
            <a:xfrm>
              <a:off x="1445617" y="3140435"/>
              <a:ext cx="802217" cy="42418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 bwMode="auto">
            <a:xfrm>
              <a:off x="1606484" y="4221872"/>
              <a:ext cx="1260140" cy="559259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Optimized</a:t>
              </a:r>
            </a:p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Math-</a:t>
              </a:r>
              <a:r>
                <a:rPr lang="en-US" sz="800" dirty="0" err="1" smtClean="0">
                  <a:latin typeface="+mn-lt"/>
                  <a:ea typeface="Verdana" pitchFamily="34" charset="0"/>
                  <a:cs typeface="Verdana" pitchFamily="34" charset="0"/>
                </a:rPr>
                <a:t>nn</a:t>
              </a:r>
              <a:endParaRPr lang="en-US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5" name="Straight Connector 44"/>
            <p:cNvCxnSpPr>
              <a:stCxn id="44" idx="2"/>
            </p:cNvCxnSpPr>
            <p:nvPr/>
          </p:nvCxnSpPr>
          <p:spPr>
            <a:xfrm>
              <a:off x="2236554" y="4781131"/>
              <a:ext cx="0" cy="34080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2" idx="2"/>
              <a:endCxn id="44" idx="0"/>
            </p:cNvCxnSpPr>
            <p:nvPr/>
          </p:nvCxnSpPr>
          <p:spPr>
            <a:xfrm flipH="1">
              <a:off x="2236554" y="3988958"/>
              <a:ext cx="11280" cy="232914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169800" y="3730973"/>
            <a:ext cx="4990071" cy="790407"/>
            <a:chOff x="1580216" y="4841650"/>
            <a:chExt cx="7198669" cy="1320550"/>
          </a:xfrm>
        </p:grpSpPr>
        <p:sp>
          <p:nvSpPr>
            <p:cNvPr id="48" name="Oval 47"/>
            <p:cNvSpPr/>
            <p:nvPr/>
          </p:nvSpPr>
          <p:spPr bwMode="auto">
            <a:xfrm>
              <a:off x="1580216" y="5248383"/>
              <a:ext cx="1317257" cy="91381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de-DE" sz="800" b="1" dirty="0" smtClean="0">
                  <a:solidFill>
                    <a:schemeClr val="accent5"/>
                  </a:solidFill>
                  <a:latin typeface="+mn-lt"/>
                  <a:ea typeface="Verdana" pitchFamily="34" charset="0"/>
                  <a:cs typeface="Verdana" pitchFamily="34" charset="0"/>
                </a:rPr>
                <a:t>Load</a:t>
              </a:r>
            </a:p>
            <a:p>
              <a:pPr algn="ctr" eaLnBrk="0" hangingPunct="0"/>
              <a:r>
                <a:rPr lang="de-DE" sz="800" b="1" dirty="0" smtClean="0">
                  <a:solidFill>
                    <a:schemeClr val="accent5"/>
                  </a:solidFill>
                  <a:latin typeface="+mn-lt"/>
                  <a:ea typeface="Verdana" pitchFamily="34" charset="0"/>
                  <a:cs typeface="Verdana" pitchFamily="34" charset="0"/>
                </a:rPr>
                <a:t>Trained-model</a:t>
              </a: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3201759" y="5248383"/>
              <a:ext cx="1317257" cy="91381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de-DE" sz="800" b="1" dirty="0" smtClean="0">
                  <a:solidFill>
                    <a:schemeClr val="accent5"/>
                  </a:solidFill>
                  <a:latin typeface="+mn-lt"/>
                  <a:ea typeface="Verdana" pitchFamily="34" charset="0"/>
                  <a:cs typeface="Verdana" pitchFamily="34" charset="0"/>
                </a:rPr>
                <a:t>Init</a:t>
              </a: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4836834" y="5248383"/>
              <a:ext cx="1317257" cy="913817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de-DE" sz="1050" b="1" dirty="0" smtClean="0">
                  <a:solidFill>
                    <a:schemeClr val="accent1"/>
                  </a:solidFill>
                  <a:latin typeface="+mn-lt"/>
                  <a:ea typeface="Verdana" pitchFamily="34" charset="0"/>
                  <a:cs typeface="Verdana" pitchFamily="34" charset="0"/>
                </a:rPr>
                <a:t>Prepare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586135" y="4841650"/>
              <a:ext cx="2192750" cy="1320550"/>
              <a:chOff x="6586135" y="4841650"/>
              <a:chExt cx="2192750" cy="1320550"/>
            </a:xfrm>
          </p:grpSpPr>
          <p:sp>
            <p:nvSpPr>
              <p:cNvPr id="55" name="Oval 54"/>
              <p:cNvSpPr/>
              <p:nvPr/>
            </p:nvSpPr>
            <p:spPr bwMode="auto">
              <a:xfrm>
                <a:off x="6586135" y="5248383"/>
                <a:ext cx="1317257" cy="913817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accent5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de-DE" sz="800" b="1" dirty="0" smtClean="0">
                    <a:solidFill>
                      <a:schemeClr val="accent5"/>
                    </a:solidFill>
                    <a:latin typeface="+mn-lt"/>
                    <a:ea typeface="Verdana" pitchFamily="34" charset="0"/>
                    <a:cs typeface="Verdana" pitchFamily="34" charset="0"/>
                  </a:rPr>
                  <a:t>Eval</a:t>
                </a:r>
                <a:endParaRPr lang="de-DE" sz="800" b="1" dirty="0" smtClean="0">
                  <a:solidFill>
                    <a:schemeClr val="accent5"/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56" name="Curved Connector 55"/>
              <p:cNvCxnSpPr>
                <a:stCxn id="55" idx="0"/>
                <a:endCxn id="55" idx="6"/>
              </p:cNvCxnSpPr>
              <p:nvPr/>
            </p:nvCxnSpPr>
            <p:spPr>
              <a:xfrm rot="16200000" flipH="1">
                <a:off x="7345623" y="5147523"/>
                <a:ext cx="456909" cy="658628"/>
              </a:xfrm>
              <a:prstGeom prst="curvedConnector4">
                <a:avLst>
                  <a:gd name="adj1" fmla="val -50032"/>
                  <a:gd name="adj2" fmla="val 134709"/>
                </a:avLst>
              </a:prstGeom>
              <a:ln w="190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 bwMode="auto">
              <a:xfrm>
                <a:off x="7574077" y="4841650"/>
                <a:ext cx="1204808" cy="42422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algn="ctr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de-DE" sz="6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Invoke </a:t>
                </a:r>
              </a:p>
              <a:p>
                <a:pPr marR="0" algn="ctr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en-US" sz="6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(after setting new input</a:t>
                </a:r>
                <a:r>
                  <a:rPr lang="en-US" sz="6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)</a:t>
                </a:r>
                <a:r>
                  <a:rPr lang="de-DE" sz="8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!</a:t>
                </a:r>
                <a:endParaRPr lang="de-DE" sz="8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2897473" y="5705291"/>
              <a:ext cx="304286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519016" y="5705291"/>
              <a:ext cx="317818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154091" y="5705291"/>
              <a:ext cx="43204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Picture 57"/>
          <p:cNvPicPr/>
          <p:nvPr/>
        </p:nvPicPr>
        <p:blipFill>
          <a:blip r:embed="rId2"/>
          <a:stretch>
            <a:fillRect/>
          </a:stretch>
        </p:blipFill>
        <p:spPr>
          <a:xfrm>
            <a:off x="165321" y="3783081"/>
            <a:ext cx="3830282" cy="899853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 bwMode="auto">
          <a:xfrm>
            <a:off x="142360" y="4763987"/>
            <a:ext cx="8750120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Take </a:t>
            </a:r>
            <a:r>
              <a:rPr lang="de-DE" sz="12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advantage of the </a:t>
            </a:r>
            <a:r>
              <a:rPr lang="de-DE" sz="1200" b="1" kern="0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interpreter‘s</a:t>
            </a:r>
            <a:r>
              <a:rPr lang="de-DE" sz="1200" b="1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de-DE" sz="1200" b="1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Prepare </a:t>
            </a:r>
            <a:r>
              <a:rPr lang="de-DE" sz="1200" b="1" kern="0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phase </a:t>
            </a:r>
            <a:r>
              <a:rPr lang="de-DE" sz="12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to </a:t>
            </a:r>
            <a:r>
              <a:rPr lang="de-DE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pre-compute factors </a:t>
            </a:r>
            <a:r>
              <a:rPr lang="de-DE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that depend only on the model and not on the new input.</a:t>
            </a:r>
            <a:endParaRPr lang="de-DE" sz="12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800100" lvl="1" indent="-34290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2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Prepare</a:t>
            </a:r>
            <a:r>
              <a:rPr lang="de-DE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: </a:t>
            </a:r>
          </a:p>
          <a:p>
            <a:pPr marL="1257300" lvl="2" indent="-34290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Pre-calculate </a:t>
            </a:r>
            <a:r>
              <a:rPr lang="de-DE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factors that only depend on the weights and biases in the model</a:t>
            </a:r>
          </a:p>
          <a:p>
            <a:pPr marL="1257300" lvl="2" indent="-34290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Allocate memory to store those factors </a:t>
            </a:r>
            <a:r>
              <a:rPr lang="de-DE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(i.e. this </a:t>
            </a:r>
            <a:r>
              <a:rPr lang="de-DE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requires extra-memory </a:t>
            </a:r>
            <a:r>
              <a:rPr lang="de-DE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resources)</a:t>
            </a:r>
            <a:endParaRPr lang="de-DE" sz="12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800100" lvl="1" indent="-34290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2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Inference</a:t>
            </a:r>
            <a:r>
              <a:rPr lang="de-DE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:</a:t>
            </a:r>
          </a:p>
          <a:p>
            <a:pPr marL="1200150" lvl="2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Calculate </a:t>
            </a:r>
            <a:r>
              <a:rPr lang="de-DE" sz="12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factors that depend on new-input </a:t>
            </a:r>
          </a:p>
          <a:p>
            <a:pPr marL="1200150" lvl="2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Combine results with </a:t>
            </a:r>
            <a:r>
              <a:rPr lang="de-DE" sz="12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the pre-computed </a:t>
            </a:r>
            <a:r>
              <a:rPr lang="de-DE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factors</a:t>
            </a:r>
            <a:endParaRPr lang="de-DE" sz="12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5878271" y="1816830"/>
            <a:ext cx="651686" cy="485625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64" name="Curved Connector 63"/>
          <p:cNvCxnSpPr>
            <a:stCxn id="62" idx="5"/>
            <a:endCxn id="50" idx="6"/>
          </p:cNvCxnSpPr>
          <p:nvPr/>
        </p:nvCxnSpPr>
        <p:spPr>
          <a:xfrm rot="16200000" flipH="1">
            <a:off x="5879168" y="2786688"/>
            <a:ext cx="2016564" cy="905861"/>
          </a:xfrm>
          <a:prstGeom prst="curvedConnector4">
            <a:avLst>
              <a:gd name="adj1" fmla="val 18372"/>
              <a:gd name="adj2" fmla="val 12523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90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720"/>
            <a:ext cx="7632848" cy="720000"/>
          </a:xfrm>
        </p:spPr>
        <p:txBody>
          <a:bodyPr/>
          <a:lstStyle/>
          <a:p>
            <a:r>
              <a:rPr lang="en-US" b="1" dirty="0"/>
              <a:t>TFL Micro – NN Kernels optimizations</a:t>
            </a:r>
            <a:br>
              <a:rPr lang="en-US" b="1" dirty="0"/>
            </a:br>
            <a:r>
              <a:rPr lang="de-DE" dirty="0"/>
              <a:t> Option 1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7" name="TextBox 6"/>
          <p:cNvSpPr txBox="1"/>
          <p:nvPr/>
        </p:nvSpPr>
        <p:spPr bwMode="auto">
          <a:xfrm>
            <a:off x="37774" y="2622655"/>
            <a:ext cx="344897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An output element is calculated as follows:</a:t>
            </a:r>
          </a:p>
        </p:txBody>
      </p:sp>
      <p:sp>
        <p:nvSpPr>
          <p:cNvPr id="40" name="TextBox 39"/>
          <p:cNvSpPr txBox="1"/>
          <p:nvPr/>
        </p:nvSpPr>
        <p:spPr bwMode="auto">
          <a:xfrm>
            <a:off x="37774" y="4142673"/>
            <a:ext cx="479618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Which require the following calculations: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4604" y="1006101"/>
            <a:ext cx="8742293" cy="1446550"/>
            <a:chOff x="94604" y="1006101"/>
            <a:chExt cx="8742293" cy="1446550"/>
          </a:xfrm>
        </p:grpSpPr>
        <p:grpSp>
          <p:nvGrpSpPr>
            <p:cNvPr id="44" name="Group 43"/>
            <p:cNvGrpSpPr/>
            <p:nvPr/>
          </p:nvGrpSpPr>
          <p:grpSpPr>
            <a:xfrm>
              <a:off x="2486189" y="1006101"/>
              <a:ext cx="2209751" cy="1141454"/>
              <a:chOff x="2759937" y="1047201"/>
              <a:chExt cx="2394112" cy="1025005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4957184" y="1221154"/>
                <a:ext cx="196865" cy="701659"/>
                <a:chOff x="8701179" y="863076"/>
                <a:chExt cx="196865" cy="701659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8701179" y="1099607"/>
                  <a:ext cx="0" cy="465128"/>
                </a:xfrm>
                <a:prstGeom prst="straightConnector1">
                  <a:avLst/>
                </a:prstGeom>
                <a:ln w="19050">
                  <a:solidFill>
                    <a:srgbClr val="969696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 bwMode="auto">
                <a:xfrm rot="16200000">
                  <a:off x="8478145" y="1099575"/>
                  <a:ext cx="656397" cy="183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marR="0" defTabSz="914400" eaLnBrk="0" fontAlgn="auto" latinLnBrk="0" hangingPunct="0">
                    <a:spcBef>
                      <a:spcPts val="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Tx/>
                    <a:tabLst/>
                  </a:pPr>
                  <a:r>
                    <a:rPr lang="de-DE" sz="1100" kern="0" dirty="0">
                      <a:solidFill>
                        <a:schemeClr val="bg2">
                          <a:lumMod val="90000"/>
                        </a:schemeClr>
                      </a:solidFill>
                      <a:latin typeface="Arial" panose="020B0604020202020204" pitchFamily="34" charset="0"/>
                      <a:ea typeface="Verdana" pitchFamily="34" charset="0"/>
                      <a:cs typeface="Arial" panose="020B0604020202020204" pitchFamily="34" charset="0"/>
                    </a:rPr>
                    <a:t>b</a:t>
                  </a:r>
                  <a:r>
                    <a:rPr lang="de-DE" sz="1100" kern="0" dirty="0" smtClean="0">
                      <a:solidFill>
                        <a:schemeClr val="bg2">
                          <a:lumMod val="90000"/>
                        </a:schemeClr>
                      </a:solidFill>
                      <a:latin typeface="Arial" panose="020B0604020202020204" pitchFamily="34" charset="0"/>
                      <a:ea typeface="Verdana" pitchFamily="34" charset="0"/>
                      <a:cs typeface="Arial" panose="020B0604020202020204" pitchFamily="34" charset="0"/>
                    </a:rPr>
                    <a:t>atches = 2</a:t>
                  </a: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2957121" y="1895086"/>
                <a:ext cx="1996681" cy="177120"/>
                <a:chOff x="6608334" y="1892455"/>
                <a:chExt cx="1944216" cy="177120"/>
              </a:xfrm>
            </p:grpSpPr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6608334" y="1892455"/>
                  <a:ext cx="1944216" cy="0"/>
                </a:xfrm>
                <a:prstGeom prst="straightConnector1">
                  <a:avLst/>
                </a:prstGeom>
                <a:ln w="19050">
                  <a:solidFill>
                    <a:srgbClr val="969696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 bwMode="auto">
                <a:xfrm>
                  <a:off x="6787672" y="1917567"/>
                  <a:ext cx="1226054" cy="1520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marR="0" defTabSz="914400" eaLnBrk="0" fontAlgn="auto" latinLnBrk="0" hangingPunct="0">
                    <a:spcBef>
                      <a:spcPts val="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Tx/>
                    <a:tabLst/>
                  </a:pPr>
                  <a:r>
                    <a:rPr lang="de-DE" sz="1100" kern="0" dirty="0" smtClean="0">
                      <a:solidFill>
                        <a:schemeClr val="bg2">
                          <a:lumMod val="90000"/>
                        </a:schemeClr>
                      </a:solidFill>
                      <a:latin typeface="Arial" panose="020B0604020202020204" pitchFamily="34" charset="0"/>
                      <a:ea typeface="Verdana" pitchFamily="34" charset="0"/>
                      <a:cs typeface="Arial" panose="020B0604020202020204" pitchFamily="34" charset="0"/>
                    </a:rPr>
                    <a:t>accum_depth = 10</a:t>
                  </a:r>
                </a:p>
              </p:txBody>
            </p:sp>
          </p:grpSp>
          <p:sp>
            <p:nvSpPr>
              <p:cNvPr id="47" name="Rectangle 46"/>
              <p:cNvSpPr/>
              <p:nvPr/>
            </p:nvSpPr>
            <p:spPr>
              <a:xfrm>
                <a:off x="2759937" y="1047201"/>
                <a:ext cx="2244532" cy="967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94400"/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input_dims = {2, 2, 10</a:t>
                </a:r>
                <a:r>
                  <a:rPr lang="en-US" sz="11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};</a:t>
                </a:r>
                <a:endParaRPr lang="de-DE" sz="1100" dirty="0" smtClean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defTabSz="194400"/>
                <a:r>
                  <a:rPr lang="de-DE" sz="1100" dirty="0" smtClean="0">
                    <a:solidFill>
                      <a:srgbClr val="005032"/>
                    </a:solidFill>
                    <a:latin typeface="Consolas" panose="020B0609020204030204" pitchFamily="49" charset="0"/>
                  </a:rPr>
                  <a:t>int8_t</a:t>
                </a:r>
                <a:r>
                  <a:rPr lang="de-DE" sz="11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input </a:t>
                </a:r>
                <a:r>
                  <a:rPr lang="de-DE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= </a:t>
                </a:r>
                <a:endParaRPr lang="de-DE" sz="1100" dirty="0" smtClean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defTabSz="194400"/>
                <a:r>
                  <a:rPr lang="de-DE" sz="11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  <a:endParaRPr lang="de-DE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defTabSz="194400"/>
                <a:r>
                  <a:rPr lang="de-DE" sz="10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</a:t>
                </a:r>
                <a:r>
                  <a:rPr lang="en-US" sz="10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1, 3, 5, 7, 9, 11</a:t>
                </a:r>
                <a:r>
                  <a:rPr lang="de-DE" sz="10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, 13, 15, -19, -21</a:t>
                </a:r>
                <a:endParaRPr lang="en-US" sz="1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defTabSz="194400"/>
                <a:r>
                  <a:rPr lang="en-US" sz="1000" dirty="0" smtClean="0">
                    <a:solidFill>
                      <a:srgbClr val="7030A0"/>
                    </a:solidFill>
                  </a:rPr>
                  <a:t>   1, 3, 5, 7, 9, 11</a:t>
                </a:r>
                <a:r>
                  <a:rPr lang="de-DE" sz="1000" dirty="0" smtClean="0">
                    <a:solidFill>
                      <a:srgbClr val="7030A0"/>
                    </a:solidFill>
                  </a:rPr>
                  <a:t>, 13, -17, 17, -</a:t>
                </a:r>
                <a:r>
                  <a:rPr lang="de-DE" sz="1000" dirty="0">
                    <a:solidFill>
                      <a:srgbClr val="7030A0"/>
                    </a:solidFill>
                  </a:rPr>
                  <a:t>21</a:t>
                </a:r>
                <a:endParaRPr lang="de-DE" sz="1000" dirty="0" smtClean="0">
                  <a:solidFill>
                    <a:srgbClr val="7030A0"/>
                  </a:solidFill>
                  <a:latin typeface="Consolas" panose="020B0609020204030204" pitchFamily="49" charset="0"/>
                </a:endParaRPr>
              </a:p>
              <a:p>
                <a:pPr defTabSz="194400"/>
                <a:r>
                  <a:rPr lang="de-DE" sz="11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};</a:t>
                </a:r>
                <a:endParaRPr lang="de-DE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94604" y="1006101"/>
              <a:ext cx="2268757" cy="1446550"/>
              <a:chOff x="128774" y="987660"/>
              <a:chExt cx="2601578" cy="1502613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425404" y="2202486"/>
                <a:ext cx="2304948" cy="218735"/>
                <a:chOff x="6712526" y="1950053"/>
                <a:chExt cx="1944216" cy="218735"/>
              </a:xfrm>
            </p:grpSpPr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6712526" y="1950053"/>
                  <a:ext cx="1944216" cy="0"/>
                </a:xfrm>
                <a:prstGeom prst="straightConnector1">
                  <a:avLst/>
                </a:prstGeom>
                <a:ln w="19050">
                  <a:solidFill>
                    <a:srgbClr val="969696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 bwMode="auto">
                <a:xfrm>
                  <a:off x="6961066" y="1984122"/>
                  <a:ext cx="1293101" cy="1846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marR="0" defTabSz="914400" eaLnBrk="0" fontAlgn="auto" latinLnBrk="0" hangingPunct="0">
                    <a:spcBef>
                      <a:spcPts val="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Tx/>
                    <a:tabLst/>
                  </a:pPr>
                  <a:r>
                    <a:rPr lang="de-DE" sz="1200" b="1" kern="0" dirty="0" smtClean="0">
                      <a:solidFill>
                        <a:schemeClr val="bg2">
                          <a:lumMod val="90000"/>
                        </a:schemeClr>
                      </a:solidFill>
                      <a:latin typeface="Arial" panose="020B0604020202020204" pitchFamily="34" charset="0"/>
                      <a:ea typeface="Verdana" pitchFamily="34" charset="0"/>
                      <a:cs typeface="Arial" panose="020B0604020202020204" pitchFamily="34" charset="0"/>
                    </a:rPr>
                    <a:t>accum_depth = 10</a:t>
                  </a:r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128774" y="1328095"/>
                <a:ext cx="296630" cy="1162178"/>
                <a:chOff x="486587" y="2664033"/>
                <a:chExt cx="296630" cy="1162178"/>
              </a:xfrm>
            </p:grpSpPr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783217" y="2863823"/>
                  <a:ext cx="0" cy="706985"/>
                </a:xfrm>
                <a:prstGeom prst="straightConnector1">
                  <a:avLst/>
                </a:prstGeom>
                <a:ln w="19050">
                  <a:solidFill>
                    <a:srgbClr val="969696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/>
                <p:cNvSpPr txBox="1"/>
                <p:nvPr/>
              </p:nvSpPr>
              <p:spPr bwMode="auto">
                <a:xfrm rot="16200000">
                  <a:off x="2553" y="3148067"/>
                  <a:ext cx="1162178" cy="194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marR="0" defTabSz="914400" eaLnBrk="0" fontAlgn="auto" latinLnBrk="0" hangingPunct="0">
                    <a:spcBef>
                      <a:spcPts val="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Tx/>
                    <a:tabLst/>
                  </a:pPr>
                  <a:r>
                    <a:rPr lang="de-DE" sz="1100" kern="0" dirty="0" smtClean="0">
                      <a:solidFill>
                        <a:schemeClr val="bg2">
                          <a:lumMod val="90000"/>
                        </a:schemeClr>
                      </a:solidFill>
                      <a:latin typeface="Arial" panose="020B0604020202020204" pitchFamily="34" charset="0"/>
                      <a:ea typeface="Verdana" pitchFamily="34" charset="0"/>
                      <a:cs typeface="Arial" panose="020B0604020202020204" pitchFamily="34" charset="0"/>
                    </a:rPr>
                    <a:t>Output_depth = 3</a:t>
                  </a:r>
                </a:p>
              </p:txBody>
            </p:sp>
          </p:grpSp>
          <p:sp>
            <p:nvSpPr>
              <p:cNvPr id="55" name="Rectangle 54"/>
              <p:cNvSpPr/>
              <p:nvPr/>
            </p:nvSpPr>
            <p:spPr>
              <a:xfrm>
                <a:off x="300099" y="987660"/>
                <a:ext cx="2427421" cy="15026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94400"/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weights_dims = {2, </a:t>
                </a:r>
                <a:r>
                  <a:rPr lang="en-US" sz="11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3,10};</a:t>
                </a:r>
                <a:endParaRPr lang="de-DE" sz="1100" dirty="0" smtClean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defTabSz="194400"/>
                <a:r>
                  <a:rPr lang="de-DE" sz="1100" dirty="0" smtClean="0">
                    <a:solidFill>
                      <a:srgbClr val="005032"/>
                    </a:solidFill>
                    <a:latin typeface="Consolas" panose="020B0609020204030204" pitchFamily="49" charset="0"/>
                  </a:rPr>
                  <a:t>int8_t</a:t>
                </a:r>
                <a:r>
                  <a:rPr lang="de-DE" sz="11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weights </a:t>
                </a:r>
                <a:r>
                  <a:rPr lang="de-DE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= </a:t>
                </a:r>
                <a:endParaRPr lang="de-DE" sz="1100" dirty="0" smtClean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defTabSz="194400"/>
                <a:r>
                  <a:rPr lang="de-DE" sz="11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pPr defTabSz="194400"/>
                <a:r>
                  <a:rPr lang="en-US" sz="1100" dirty="0" smtClean="0">
                    <a:solidFill>
                      <a:srgbClr val="FFC000"/>
                    </a:solidFill>
                  </a:rPr>
                  <a:t> 1</a:t>
                </a:r>
                <a:r>
                  <a:rPr lang="de-DE" sz="1100" dirty="0" smtClean="0">
                    <a:solidFill>
                      <a:srgbClr val="FFC000"/>
                    </a:solidFill>
                  </a:rPr>
                  <a:t>, 3, 5, 7, 9, 11, 13, 15, 17, 19,</a:t>
                </a:r>
              </a:p>
              <a:p>
                <a:pPr defTabSz="194400"/>
                <a:r>
                  <a:rPr lang="de-DE" sz="800" dirty="0" smtClean="0">
                    <a:solidFill>
                      <a:srgbClr val="23476E"/>
                    </a:solidFill>
                  </a:rPr>
                  <a:t> </a:t>
                </a:r>
                <a:r>
                  <a:rPr lang="en-US" sz="1100" dirty="0">
                    <a:solidFill>
                      <a:srgbClr val="23476E"/>
                    </a:solidFill>
                  </a:rPr>
                  <a:t>1</a:t>
                </a:r>
                <a:r>
                  <a:rPr lang="de-DE" sz="1100" dirty="0">
                    <a:solidFill>
                      <a:srgbClr val="23476E"/>
                    </a:solidFill>
                  </a:rPr>
                  <a:t>, 3, 5, 7, 9, 11, 13, 15, 17, </a:t>
                </a:r>
                <a:r>
                  <a:rPr lang="de-DE" sz="1100" dirty="0" smtClean="0">
                    <a:solidFill>
                      <a:srgbClr val="23476E"/>
                    </a:solidFill>
                  </a:rPr>
                  <a:t>19,</a:t>
                </a:r>
              </a:p>
              <a:p>
                <a:pPr defTabSz="194400"/>
                <a:r>
                  <a:rPr lang="en-US" sz="1100" dirty="0" smtClean="0">
                    <a:solidFill>
                      <a:srgbClr val="FF0000"/>
                    </a:solidFill>
                  </a:rPr>
                  <a:t> 1</a:t>
                </a:r>
                <a:r>
                  <a:rPr lang="de-DE" sz="1100" dirty="0">
                    <a:solidFill>
                      <a:srgbClr val="FF0000"/>
                    </a:solidFill>
                  </a:rPr>
                  <a:t>, 3, 5, 7, 9, 11, 13, 15, 17, 19</a:t>
                </a:r>
              </a:p>
              <a:p>
                <a:pPr defTabSz="194400"/>
                <a:endParaRPr lang="de-DE" sz="1100" dirty="0">
                  <a:solidFill>
                    <a:srgbClr val="FFC000"/>
                  </a:solidFill>
                </a:endParaRPr>
              </a:p>
              <a:p>
                <a:pPr defTabSz="194400"/>
                <a:r>
                  <a:rPr lang="de-DE" sz="11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};</a:t>
                </a:r>
                <a:endParaRPr lang="de-DE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4878367" y="1006101"/>
              <a:ext cx="1719986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94400"/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bias_dims = {1, 3};</a:t>
              </a:r>
              <a:endParaRPr lang="de-DE" sz="1100" dirty="0"/>
            </a:p>
            <a:p>
              <a:pPr defTabSz="194400"/>
              <a:r>
                <a:rPr lang="de-DE" sz="1100" smtClean="0">
                  <a:solidFill>
                    <a:srgbClr val="005032"/>
                  </a:solidFill>
                  <a:latin typeface="Consolas" panose="020B0609020204030204" pitchFamily="49" charset="0"/>
                </a:rPr>
                <a:t>int32_t</a:t>
              </a:r>
              <a:r>
                <a:rPr lang="de-DE" sz="11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DE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bias </a:t>
              </a:r>
              <a:r>
                <a:rPr lang="de-DE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</a:t>
              </a:r>
              <a:endParaRPr lang="de-DE" sz="1100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defTabSz="194400"/>
              <a:r>
                <a:rPr lang="de-DE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  <a:endParaRPr lang="de-DE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defTabSz="194400"/>
              <a:r>
                <a:rPr lang="de-DE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de-DE" sz="11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4</a:t>
              </a:r>
              <a:r>
                <a:rPr lang="de-DE" sz="11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, </a:t>
              </a:r>
              <a:r>
                <a:rPr lang="de-DE" sz="11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8</a:t>
              </a:r>
              <a:r>
                <a:rPr lang="de-DE" sz="11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, 12</a:t>
              </a:r>
              <a:endParaRPr lang="de-DE" sz="1100" dirty="0">
                <a:solidFill>
                  <a:srgbClr val="00B050"/>
                </a:solidFill>
                <a:latin typeface="Consolas" panose="020B0609020204030204" pitchFamily="49" charset="0"/>
              </a:endParaRPr>
            </a:p>
            <a:p>
              <a:pPr defTabSz="194400"/>
              <a:r>
                <a:rPr lang="de-DE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de-DE" sz="1100" dirty="0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6677523" y="1006101"/>
              <a:ext cx="2159374" cy="1107996"/>
              <a:chOff x="6739772" y="964335"/>
              <a:chExt cx="2310822" cy="1107996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6869209" y="1847832"/>
                <a:ext cx="1641976" cy="192360"/>
                <a:chOff x="6537250" y="1882416"/>
                <a:chExt cx="1641976" cy="192360"/>
              </a:xfrm>
            </p:grpSpPr>
            <p:cxnSp>
              <p:nvCxnSpPr>
                <p:cNvPr id="78" name="Straight Arrow Connector 77"/>
                <p:cNvCxnSpPr/>
                <p:nvPr/>
              </p:nvCxnSpPr>
              <p:spPr>
                <a:xfrm flipV="1">
                  <a:off x="6537250" y="1882416"/>
                  <a:ext cx="945112" cy="10409"/>
                </a:xfrm>
                <a:prstGeom prst="straightConnector1">
                  <a:avLst/>
                </a:prstGeom>
                <a:ln w="19050">
                  <a:solidFill>
                    <a:srgbClr val="969696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Box 78"/>
                <p:cNvSpPr txBox="1"/>
                <p:nvPr/>
              </p:nvSpPr>
              <p:spPr bwMode="auto">
                <a:xfrm>
                  <a:off x="6648004" y="1905499"/>
                  <a:ext cx="1531222" cy="1692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marR="0" defTabSz="914400" eaLnBrk="0" fontAlgn="auto" latinLnBrk="0" hangingPunct="0">
                    <a:spcBef>
                      <a:spcPts val="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Tx/>
                    <a:tabLst/>
                  </a:pPr>
                  <a:r>
                    <a:rPr lang="de-DE" sz="1100" b="1" kern="0" dirty="0" smtClean="0">
                      <a:solidFill>
                        <a:schemeClr val="bg2">
                          <a:lumMod val="90000"/>
                        </a:schemeClr>
                      </a:solidFill>
                      <a:latin typeface="Arial" panose="020B0604020202020204" pitchFamily="34" charset="0"/>
                      <a:ea typeface="Verdana" pitchFamily="34" charset="0"/>
                      <a:cs typeface="Arial" panose="020B0604020202020204" pitchFamily="34" charset="0"/>
                    </a:rPr>
                    <a:t>output_depth = 3</a:t>
                  </a: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7835701" y="1405787"/>
                <a:ext cx="769449" cy="465128"/>
                <a:chOff x="7713485" y="1106781"/>
                <a:chExt cx="769449" cy="465128"/>
              </a:xfrm>
            </p:grpSpPr>
            <p:cxnSp>
              <p:nvCxnSpPr>
                <p:cNvPr id="76" name="Straight Arrow Connector 75"/>
                <p:cNvCxnSpPr/>
                <p:nvPr/>
              </p:nvCxnSpPr>
              <p:spPr>
                <a:xfrm>
                  <a:off x="7713485" y="1106781"/>
                  <a:ext cx="0" cy="465128"/>
                </a:xfrm>
                <a:prstGeom prst="straightConnector1">
                  <a:avLst/>
                </a:prstGeom>
                <a:ln w="19050">
                  <a:solidFill>
                    <a:srgbClr val="969696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Box 76"/>
                <p:cNvSpPr txBox="1"/>
                <p:nvPr/>
              </p:nvSpPr>
              <p:spPr bwMode="auto">
                <a:xfrm>
                  <a:off x="7763267" y="1254707"/>
                  <a:ext cx="719667" cy="1692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marR="0" defTabSz="914400" eaLnBrk="0" fontAlgn="auto" latinLnBrk="0" hangingPunct="0">
                    <a:spcBef>
                      <a:spcPts val="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Tx/>
                    <a:tabLst/>
                  </a:pPr>
                  <a:r>
                    <a:rPr lang="de-DE" sz="1100" b="1" kern="0" dirty="0">
                      <a:solidFill>
                        <a:schemeClr val="bg2">
                          <a:lumMod val="90000"/>
                        </a:schemeClr>
                      </a:solidFill>
                      <a:latin typeface="Arial" panose="020B0604020202020204" pitchFamily="34" charset="0"/>
                      <a:ea typeface="Verdana" pitchFamily="34" charset="0"/>
                      <a:cs typeface="Arial" panose="020B0604020202020204" pitchFamily="34" charset="0"/>
                    </a:rPr>
                    <a:t>b</a:t>
                  </a:r>
                  <a:r>
                    <a:rPr lang="de-DE" sz="1100" b="1" kern="0" dirty="0" smtClean="0">
                      <a:solidFill>
                        <a:schemeClr val="bg2">
                          <a:lumMod val="90000"/>
                        </a:schemeClr>
                      </a:solidFill>
                      <a:latin typeface="Arial" panose="020B0604020202020204" pitchFamily="34" charset="0"/>
                      <a:ea typeface="Verdana" pitchFamily="34" charset="0"/>
                      <a:cs typeface="Arial" panose="020B0604020202020204" pitchFamily="34" charset="0"/>
                    </a:rPr>
                    <a:t>atches</a:t>
                  </a:r>
                  <a:r>
                    <a:rPr lang="de-DE" sz="1100" kern="0" dirty="0" smtClean="0">
                      <a:solidFill>
                        <a:schemeClr val="bg2">
                          <a:lumMod val="90000"/>
                        </a:schemeClr>
                      </a:solidFill>
                      <a:latin typeface="Arial" panose="020B0604020202020204" pitchFamily="34" charset="0"/>
                      <a:ea typeface="Verdana" pitchFamily="34" charset="0"/>
                      <a:cs typeface="Arial" panose="020B0604020202020204" pitchFamily="34" charset="0"/>
                    </a:rPr>
                    <a:t> = 2</a:t>
                  </a: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6739772" y="964335"/>
                <a:ext cx="2310822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94400"/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output_dims = {2, 2, 3</a:t>
                </a:r>
                <a:r>
                  <a:rPr lang="en-US" sz="11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};</a:t>
                </a:r>
                <a:endParaRPr lang="de-DE" sz="1100" dirty="0" smtClean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defTabSz="194400"/>
                <a:r>
                  <a:rPr lang="de-DE" sz="1100" dirty="0" smtClean="0">
                    <a:solidFill>
                      <a:srgbClr val="005032"/>
                    </a:solidFill>
                    <a:latin typeface="Consolas" panose="020B0609020204030204" pitchFamily="49" charset="0"/>
                  </a:rPr>
                  <a:t>int8_t</a:t>
                </a:r>
                <a:r>
                  <a:rPr lang="de-DE" sz="11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output </a:t>
                </a:r>
                <a:r>
                  <a:rPr lang="de-DE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= </a:t>
                </a:r>
                <a:endParaRPr lang="de-DE" sz="1100" dirty="0" smtClean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defTabSz="194400"/>
                <a:r>
                  <a:rPr lang="de-DE" sz="11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pPr defTabSz="194400"/>
                <a:r>
                  <a:rPr lang="pl-PL" sz="1100" dirty="0"/>
                  <a:t> </a:t>
                </a:r>
                <a:r>
                  <a:rPr lang="en-US" sz="1100" dirty="0"/>
                  <a:t>	</a:t>
                </a:r>
                <a:r>
                  <a:rPr lang="de-DE" sz="11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23, 24, 25,</a:t>
                </a:r>
              </a:p>
              <a:p>
                <a:pPr defTabSz="194400"/>
                <a:r>
                  <a:rPr lang="en-US" sz="1100" dirty="0" smtClean="0"/>
                  <a:t> </a:t>
                </a:r>
                <a:r>
                  <a:rPr lang="en-US" sz="1100" dirty="0"/>
                  <a:t>	</a:t>
                </a:r>
                <a:r>
                  <a:rPr lang="de-DE" sz="1100" dirty="0" smtClean="0">
                    <a:solidFill>
                      <a:srgbClr val="7030A0"/>
                    </a:solidFill>
                  </a:rPr>
                  <a:t>57, 58, 59</a:t>
                </a:r>
                <a:endParaRPr lang="de-DE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defTabSz="194400"/>
                <a:r>
                  <a:rPr lang="de-DE" sz="11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};</a:t>
                </a:r>
                <a:endParaRPr lang="de-DE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 bwMode="auto">
              <a:xfrm>
                <a:off x="323528" y="2942552"/>
                <a:ext cx="8496048" cy="53392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1000" b="1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𝒐𝒖𝒕𝒑𝒖𝒕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000" b="1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de-DE" sz="1000" b="1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e>
                      </m:d>
                      <m:r>
                        <a:rPr lang="de-DE" sz="1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de-DE" sz="10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de-DE" sz="10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𝒐𝒖𝒕𝒑𝒖𝒕</m:t>
                          </m:r>
                          <m:r>
                            <a:rPr lang="de-DE" sz="10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_</m:t>
                          </m:r>
                          <m:r>
                            <a:rPr lang="de-DE" sz="10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𝒎𝒖𝒍𝒕𝒊𝒑𝒍𝒊𝒆𝒓</m:t>
                          </m:r>
                        </m:num>
                        <m:den>
                          <m:sSup>
                            <m:sSupPr>
                              <m:ctrlPr>
                                <a:rPr lang="de-DE" sz="1000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de-DE" sz="1000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de-DE" sz="1000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𝒐𝒖𝒕𝒑𝒖𝒕</m:t>
                              </m:r>
                              <m:r>
                                <a:rPr lang="de-DE" sz="1000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_</m:t>
                              </m:r>
                              <m:r>
                                <a:rPr lang="de-DE" sz="1000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𝒔𝒉𝒊𝒇𝒕</m:t>
                              </m:r>
                            </m:sup>
                          </m:sSup>
                        </m:den>
                      </m:f>
                      <m:r>
                        <a:rPr lang="de-DE" sz="1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d>
                        <m:dPr>
                          <m:ctrlPr>
                            <a:rPr lang="de-DE" sz="10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de-DE" sz="1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sz="1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sz="10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de-DE" sz="10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de-DE" sz="10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𝑎𝑐𝑐𝑢𝑚</m:t>
                              </m:r>
                              <m:r>
                                <a:rPr lang="de-DE" sz="10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_</m:t>
                              </m:r>
                              <m:r>
                                <a:rPr lang="de-DE" sz="10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𝑑𝑒𝑝𝑡h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de-DE" sz="100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𝑤𝑒𝑖𝑔h𝑡𝑠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de-DE" sz="1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r>
                                    <a:rPr lang="de-DE" sz="1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𝑤𝑒𝑖𝑔h𝑡</m:t>
                                  </m:r>
                                  <m:sSub>
                                    <m:sSubPr>
                                      <m:ctrlP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𝑜𝑓𝑓𝑠𝑒𝑡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de-DE" sz="100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0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𝑖𝑛𝑝𝑢𝑡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de-DE" sz="1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100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000" b="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𝑖𝑛𝑝𝑢𝑡</m:t>
                                      </m:r>
                                    </m:e>
                                    <m:sub>
                                      <m: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𝑜𝑓𝑓𝑠𝑒𝑡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de-DE" sz="10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𝑏𝑖𝑎𝑠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0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0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de-DE" sz="1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de-DE" sz="1000" b="1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sz="1000" b="1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𝒐𝒖𝒕𝒑𝒖𝒕</m:t>
                          </m:r>
                        </m:e>
                        <m:sub>
                          <m:r>
                            <a:rPr lang="de-DE" sz="1000" b="1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𝒐𝒇𝒇𝒔𝒆𝒕</m:t>
                          </m:r>
                        </m:sub>
                      </m:sSub>
                    </m:oMath>
                  </m:oMathPara>
                </a14:m>
                <a:endParaRPr lang="de-DE" sz="1000" b="1" kern="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2942552"/>
                <a:ext cx="8496048" cy="5339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 bwMode="auto">
              <a:xfrm>
                <a:off x="503030" y="3635419"/>
                <a:ext cx="9461337" cy="3747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800" b="1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𝒐𝒖𝒕𝒑𝒖𝒕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800" b="1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de-DE" sz="800" b="1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e>
                      </m:d>
                      <m:r>
                        <a:rPr lang="de-DE" sz="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de-DE" sz="8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de-DE" sz="8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𝒐𝒖𝒕𝒑𝒖𝒕</m:t>
                          </m:r>
                          <m:r>
                            <a:rPr lang="de-DE" sz="8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_</m:t>
                          </m:r>
                          <m:r>
                            <a:rPr lang="de-DE" sz="8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𝒎𝒖𝒍𝒕𝒊𝒑𝒍𝒊𝒆𝒓</m:t>
                          </m:r>
                        </m:num>
                        <m:den>
                          <m:sSup>
                            <m:sSupPr>
                              <m:ctrlPr>
                                <a:rPr lang="de-DE" sz="800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de-DE" sz="800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de-DE" sz="800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𝒐𝒖𝒕𝒑𝒖𝒕</m:t>
                              </m:r>
                              <m:r>
                                <a:rPr lang="de-DE" sz="800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_</m:t>
                              </m:r>
                              <m:r>
                                <a:rPr lang="de-DE" sz="800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𝒔𝒉𝒊𝒇𝒕</m:t>
                              </m:r>
                            </m:sup>
                          </m:sSup>
                        </m:den>
                      </m:f>
                      <m:r>
                        <a:rPr lang="de-DE" sz="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d>
                        <m:dPr>
                          <m:ctrlPr>
                            <a:rPr lang="de-DE" sz="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de-DE" sz="8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8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sz="8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sz="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de-DE" sz="80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𝑤𝑒𝑖𝑔h𝑡𝑠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8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8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  <m:d>
                                <m:dPr>
                                  <m:ctrlPr>
                                    <a:rPr lang="de-DE" sz="80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𝑖𝑛𝑝𝑢𝑡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8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8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de-DE" sz="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de-DE" sz="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𝑤𝑒𝑖𝑔h𝑡</m:t>
                          </m:r>
                          <m:sSub>
                            <m:sSubPr>
                              <m:ctrlPr>
                                <a:rPr lang="de-DE" sz="8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8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8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𝑜𝑓𝑓𝑠𝑒𝑡</m:t>
                              </m:r>
                            </m:sub>
                          </m:sSub>
                          <m:r>
                            <a:rPr lang="de-DE" sz="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nary>
                            <m:naryPr>
                              <m:chr m:val="∑"/>
                              <m:ctrlPr>
                                <a:rPr lang="de-DE" sz="8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8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sz="8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sz="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de-DE" sz="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80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𝑖𝑛𝑝𝑢𝑡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8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8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de-DE" sz="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8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8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𝑖𝑛𝑝𝑢𝑡</m:t>
                              </m:r>
                            </m:e>
                            <m:sub>
                              <m:r>
                                <a:rPr lang="de-DE" sz="8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𝑜𝑓𝑓𝑠𝑒𝑡</m:t>
                              </m:r>
                            </m:sub>
                          </m:sSub>
                          <m:r>
                            <a:rPr lang="de-DE" sz="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nary>
                            <m:naryPr>
                              <m:chr m:val="∑"/>
                              <m:ctrlPr>
                                <a:rPr lang="de-DE" sz="8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8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sz="8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sz="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de-DE" sz="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𝑤𝑒𝑖𝑔h𝑡𝑠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8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8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de-DE" sz="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de-DE" sz="8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8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sz="8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sz="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de-DE" sz="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𝑤𝑒𝑖𝑔h𝑡</m:t>
                                  </m:r>
                                  <m:sSub>
                                    <m:sSubPr>
                                      <m:ctrlPr>
                                        <a:rPr lang="de-DE" sz="8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8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de-DE" sz="8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𝑜𝑓𝑓𝑠𝑒𝑡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de-DE" sz="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8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8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𝑖𝑛𝑝𝑢𝑡</m:t>
                                      </m:r>
                                    </m:e>
                                    <m:sub>
                                      <m:r>
                                        <a:rPr lang="de-DE" sz="8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𝑜𝑓𝑓𝑠𝑒𝑡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8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de-DE" sz="8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𝑏𝑖𝑎𝑠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de-DE" sz="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de-DE" sz="800" b="1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sz="800" b="1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𝒐𝒖𝒕𝒑𝒖𝒕</m:t>
                          </m:r>
                        </m:e>
                        <m:sub>
                          <m:r>
                            <a:rPr lang="de-DE" sz="800" b="1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𝒐𝒇𝒇𝒔𝒆𝒕</m:t>
                          </m:r>
                        </m:sub>
                      </m:sSub>
                    </m:oMath>
                  </m:oMathPara>
                </a14:m>
                <a:endParaRPr lang="de-DE" sz="800" b="1" kern="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030" y="3635419"/>
                <a:ext cx="9461337" cy="374718"/>
              </a:xfrm>
              <a:prstGeom prst="rect">
                <a:avLst/>
              </a:prstGeom>
              <a:blipFill>
                <a:blip r:embed="rId3"/>
                <a:stretch>
                  <a:fillRect l="-515" t="-109677" b="-153226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 bwMode="auto">
              <a:xfrm>
                <a:off x="35495" y="4747251"/>
                <a:ext cx="9073009" cy="4167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900" b="1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 </m:t>
                      </m:r>
                      <m:r>
                        <a:rPr lang="de-DE" sz="900" b="1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𝒐𝒖𝒕𝒑𝒖𝒕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900" b="1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de-DE" sz="900" b="1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e>
                      </m:d>
                      <m:r>
                        <a:rPr lang="de-DE" sz="9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de-DE" sz="9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de-DE" sz="9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𝒐𝒖𝒕𝒑𝒖𝒕</m:t>
                          </m:r>
                          <m:r>
                            <a:rPr lang="de-DE" sz="9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_</m:t>
                          </m:r>
                          <m:r>
                            <a:rPr lang="de-DE" sz="9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𝒎𝒖𝒍𝒕𝒊𝒑𝒍𝒊𝒆𝒓</m:t>
                          </m:r>
                        </m:num>
                        <m:den>
                          <m:sSup>
                            <m:sSupPr>
                              <m:ctrlPr>
                                <a:rPr lang="de-DE" sz="900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de-DE" sz="900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de-DE" sz="900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𝒐𝒖𝒕𝒑𝒖𝒕</m:t>
                              </m:r>
                              <m:r>
                                <a:rPr lang="de-DE" sz="900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_</m:t>
                              </m:r>
                              <m:r>
                                <a:rPr lang="de-DE" sz="900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𝒔𝒉𝒊𝒇𝒕</m:t>
                              </m:r>
                            </m:sup>
                          </m:sSup>
                        </m:den>
                      </m:f>
                      <m:r>
                        <a:rPr lang="de-DE" sz="9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d>
                        <m:dPr>
                          <m:ctrlPr>
                            <a:rPr lang="de-DE" sz="9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de-DE" sz="9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9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sz="9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sz="9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de-DE" sz="90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9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𝑤𝑒𝑖𝑔h𝑡𝑠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9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9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  <m:d>
                                <m:dPr>
                                  <m:ctrlPr>
                                    <a:rPr lang="de-DE" sz="90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9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𝑖𝑛𝑝𝑢𝑡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9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9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de-DE" sz="9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de-DE" sz="9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𝑤𝑒𝑖𝑔h𝑡</m:t>
                          </m:r>
                          <m:sSub>
                            <m:sSubPr>
                              <m:ctrlPr>
                                <a:rPr lang="de-DE" sz="9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9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9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𝑜𝑓𝑓𝑠𝑒𝑡</m:t>
                              </m:r>
                            </m:sub>
                          </m:sSub>
                          <m:r>
                            <a:rPr lang="de-DE" sz="9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nary>
                            <m:naryPr>
                              <m:chr m:val="∑"/>
                              <m:ctrlPr>
                                <a:rPr lang="de-DE" sz="9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9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sz="9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sz="9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de-DE" sz="9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90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𝑖𝑛𝑝𝑢𝑡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9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9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de-DE" sz="9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9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9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𝑖𝑛𝑝𝑢𝑡</m:t>
                              </m:r>
                            </m:e>
                            <m:sub>
                              <m:r>
                                <a:rPr lang="de-DE" sz="9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𝑜𝑓𝑓𝑠𝑒𝑡</m:t>
                              </m:r>
                            </m:sub>
                          </m:sSub>
                          <m:r>
                            <a:rPr lang="de-DE" sz="9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de-DE" sz="9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de-DE" sz="9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de-DE" sz="9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r>
                                <a:rPr lang="de-DE" sz="9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𝑤𝑒𝑖𝑔h𝑡</m:t>
                              </m:r>
                              <m:sSub>
                                <m:sSubPr>
                                  <m:ctrlPr>
                                    <a:rPr lang="de-DE" sz="9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9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sz="9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𝑜𝑓𝑓𝑠𝑒𝑡</m:t>
                                  </m:r>
                                </m:sub>
                              </m:sSub>
                              <m:r>
                                <a:rPr lang="de-DE" sz="9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de-DE" sz="9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9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9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9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de-DE" sz="9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9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𝑤𝑒𝑖𝑔h𝑡𝑠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de-DE" sz="900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900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de-DE" sz="9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de-DE" sz="9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𝑏𝑖𝑎𝑠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9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de-DE" sz="9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de-DE" sz="9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de-DE" sz="900" b="1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sz="900" b="1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𝒐𝒖𝒕𝒑𝒖𝒕</m:t>
                          </m:r>
                        </m:e>
                        <m:sub>
                          <m:r>
                            <a:rPr lang="de-DE" sz="900" b="1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𝒐𝒇𝒇𝒔𝒆𝒕</m:t>
                          </m:r>
                        </m:sub>
                      </m:sSub>
                    </m:oMath>
                  </m:oMathPara>
                </a14:m>
                <a:endParaRPr lang="de-DE" sz="900" b="1" kern="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5" y="4747251"/>
                <a:ext cx="9073009" cy="416717"/>
              </a:xfrm>
              <a:prstGeom prst="rect">
                <a:avLst/>
              </a:prstGeom>
              <a:blipFill>
                <a:blip r:embed="rId4"/>
                <a:stretch>
                  <a:fillRect t="-111429" b="-160000"/>
                </a:stretch>
              </a:blip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Left Brace 66"/>
          <p:cNvSpPr/>
          <p:nvPr/>
        </p:nvSpPr>
        <p:spPr>
          <a:xfrm rot="5400000">
            <a:off x="6910159" y="4281712"/>
            <a:ext cx="86339" cy="709951"/>
          </a:xfrm>
          <a:prstGeom prst="leftBrace">
            <a:avLst/>
          </a:prstGeom>
          <a:ln w="31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Box 67"/>
          <p:cNvSpPr txBox="1"/>
          <p:nvPr/>
        </p:nvSpPr>
        <p:spPr bwMode="auto">
          <a:xfrm>
            <a:off x="6333279" y="4372236"/>
            <a:ext cx="128412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00" i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Sum-of-weights</a:t>
            </a:r>
          </a:p>
        </p:txBody>
      </p:sp>
      <p:sp>
        <p:nvSpPr>
          <p:cNvPr id="69" name="Left Brace 68"/>
          <p:cNvSpPr/>
          <p:nvPr/>
        </p:nvSpPr>
        <p:spPr>
          <a:xfrm rot="5400000">
            <a:off x="4356792" y="4349106"/>
            <a:ext cx="86339" cy="709951"/>
          </a:xfrm>
          <a:prstGeom prst="leftBrace">
            <a:avLst/>
          </a:prstGeom>
          <a:ln w="31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TextBox 69"/>
          <p:cNvSpPr txBox="1"/>
          <p:nvPr/>
        </p:nvSpPr>
        <p:spPr bwMode="auto">
          <a:xfrm>
            <a:off x="3779912" y="4439630"/>
            <a:ext cx="128412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00" i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Sum-of-inputs</a:t>
            </a:r>
          </a:p>
        </p:txBody>
      </p:sp>
      <p:sp>
        <p:nvSpPr>
          <p:cNvPr id="71" name="Left Brace 70"/>
          <p:cNvSpPr/>
          <p:nvPr/>
        </p:nvSpPr>
        <p:spPr>
          <a:xfrm rot="16200000">
            <a:off x="6300944" y="3650813"/>
            <a:ext cx="237254" cy="3073610"/>
          </a:xfrm>
          <a:prstGeom prst="lef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5920022" y="5306245"/>
            <a:ext cx="2553328" cy="1085748"/>
            <a:chOff x="4860036" y="5350767"/>
            <a:chExt cx="2553328" cy="1085748"/>
          </a:xfrm>
        </p:grpSpPr>
        <p:sp>
          <p:nvSpPr>
            <p:cNvPr id="72" name="TextBox 71"/>
            <p:cNvSpPr txBox="1"/>
            <p:nvPr/>
          </p:nvSpPr>
          <p:spPr bwMode="auto">
            <a:xfrm>
              <a:off x="4891646" y="5350767"/>
              <a:ext cx="2521718" cy="692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</a:pPr>
              <a:r>
                <a:rPr lang="en-US" sz="1000" b="1" i="1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Sum</a:t>
              </a:r>
              <a:r>
                <a:rPr lang="de-DE" sz="1000" b="1" i="1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-of-weights-factor (including bias)</a:t>
              </a:r>
              <a:endParaRPr lang="de-DE" sz="1000" b="1" i="1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de-DE" sz="1000" i="1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*Remain the same per inference invokation and can be pre-calculated during ‚</a:t>
              </a:r>
              <a:r>
                <a:rPr lang="de-DE" sz="1000" b="1" i="1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Prepare</a:t>
              </a:r>
              <a:r>
                <a:rPr lang="de-DE" sz="1000" i="1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‘</a:t>
              </a:r>
            </a:p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de-DE" sz="1000" i="1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*Additional temporal memory is needed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860036" y="6033360"/>
              <a:ext cx="2553328" cy="403155"/>
              <a:chOff x="0" y="5553102"/>
              <a:chExt cx="2553328" cy="403155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0" y="5553102"/>
                <a:ext cx="2553328" cy="403155"/>
                <a:chOff x="0" y="5553102"/>
                <a:chExt cx="2553328" cy="403155"/>
              </a:xfrm>
            </p:grpSpPr>
            <p:sp>
              <p:nvSpPr>
                <p:cNvPr id="74" name="TextBox 73"/>
                <p:cNvSpPr txBox="1"/>
                <p:nvPr/>
              </p:nvSpPr>
              <p:spPr bwMode="auto">
                <a:xfrm>
                  <a:off x="1066323" y="5833146"/>
                  <a:ext cx="890319" cy="1231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marR="0" defTabSz="914400" eaLnBrk="0" fontAlgn="auto" latinLnBrk="0" hangingPunct="0">
                    <a:spcBef>
                      <a:spcPts val="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Tx/>
                    <a:tabLst/>
                  </a:pPr>
                  <a:r>
                    <a:rPr lang="de-DE" sz="800" b="1" kern="0" dirty="0" smtClean="0">
                      <a:solidFill>
                        <a:schemeClr val="bg2">
                          <a:lumMod val="90000"/>
                        </a:schemeClr>
                      </a:solidFill>
                      <a:latin typeface="Arial" panose="020B0604020202020204" pitchFamily="34" charset="0"/>
                      <a:ea typeface="Verdana" pitchFamily="34" charset="0"/>
                      <a:cs typeface="Arial" panose="020B0604020202020204" pitchFamily="34" charset="0"/>
                    </a:rPr>
                    <a:t>output_depth = 3</a:t>
                  </a: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0" y="5553102"/>
                  <a:ext cx="2553328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defTabSz="194400"/>
                  <a:r>
                    <a:rPr lang="de-DE" sz="1000" dirty="0" smtClean="0">
                      <a:solidFill>
                        <a:srgbClr val="005032"/>
                      </a:solidFill>
                      <a:latin typeface="Consolas" panose="020B0609020204030204" pitchFamily="49" charset="0"/>
                    </a:rPr>
                    <a:t>int32_t</a:t>
                  </a:r>
                  <a:r>
                    <a:rPr lang="de-DE" sz="1000" dirty="0" smtClean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tmp </a:t>
                  </a:r>
                  <a:r>
                    <a:rPr lang="de-DE" sz="100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= </a:t>
                  </a:r>
                  <a:r>
                    <a:rPr lang="de-DE" sz="1000" dirty="0" smtClean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{</a:t>
                  </a:r>
                  <a:r>
                    <a:rPr lang="de-DE" sz="1000" dirty="0" smtClean="0"/>
                    <a:t>x1, x2, x3 </a:t>
                  </a:r>
                  <a:r>
                    <a:rPr lang="de-DE" sz="1000" dirty="0" smtClean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};</a:t>
                  </a:r>
                  <a:endParaRPr lang="de-DE" sz="1000" dirty="0">
                    <a:solidFill>
                      <a:srgbClr val="000000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1066323" y="5799323"/>
                <a:ext cx="665735" cy="0"/>
              </a:xfrm>
              <a:prstGeom prst="straightConnector1">
                <a:avLst/>
              </a:prstGeom>
              <a:ln w="19050">
                <a:solidFill>
                  <a:srgbClr val="96969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4" name="Left Brace 83"/>
          <p:cNvSpPr/>
          <p:nvPr/>
        </p:nvSpPr>
        <p:spPr>
          <a:xfrm rot="16200000">
            <a:off x="3966399" y="4445421"/>
            <a:ext cx="237254" cy="1474320"/>
          </a:xfrm>
          <a:prstGeom prst="lef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Box 85"/>
          <p:cNvSpPr txBox="1"/>
          <p:nvPr/>
        </p:nvSpPr>
        <p:spPr bwMode="auto">
          <a:xfrm>
            <a:off x="3433501" y="5347876"/>
            <a:ext cx="1800198" cy="1192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000" b="1" i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Sum</a:t>
            </a:r>
            <a:r>
              <a:rPr lang="de-DE" sz="1000" b="1" i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-of-inputs-factor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00" i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*Zero, if weights_offset is zero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sz="1000" i="1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*</a:t>
            </a:r>
            <a:r>
              <a:rPr lang="en-US" sz="1000" i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or it c</a:t>
            </a:r>
            <a:r>
              <a:rPr lang="de-DE" sz="1000" i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ould </a:t>
            </a:r>
            <a:r>
              <a:rPr lang="de-DE" sz="1000" i="1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be calculated once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000" i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outside the accumulation-loop, and then be used in the calculation of the next output elements in the same row.</a:t>
            </a:r>
            <a:endParaRPr lang="de-DE" sz="1000" i="1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88" name="Left Brace 87"/>
          <p:cNvSpPr/>
          <p:nvPr/>
        </p:nvSpPr>
        <p:spPr>
          <a:xfrm rot="16200000">
            <a:off x="2461856" y="4509802"/>
            <a:ext cx="237254" cy="1345557"/>
          </a:xfrm>
          <a:prstGeom prst="lef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TextBox 88"/>
          <p:cNvSpPr txBox="1"/>
          <p:nvPr/>
        </p:nvSpPr>
        <p:spPr bwMode="auto">
          <a:xfrm>
            <a:off x="1773181" y="5443718"/>
            <a:ext cx="1426016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  <a:defRPr sz="1100" i="1" ker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de-DE" sz="1000" b="1" i="0" dirty="0" smtClean="0"/>
              <a:t>New-input-factor</a:t>
            </a:r>
          </a:p>
          <a:p>
            <a:r>
              <a:rPr lang="de-DE" sz="1000" dirty="0" smtClean="0"/>
              <a:t>calculated when applying inference to the input.</a:t>
            </a:r>
          </a:p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6813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720"/>
            <a:ext cx="7416824" cy="720000"/>
          </a:xfrm>
        </p:spPr>
        <p:txBody>
          <a:bodyPr/>
          <a:lstStyle/>
          <a:p>
            <a:r>
              <a:rPr lang="en-US" b="1" dirty="0"/>
              <a:t>TFL Micro – NN Kernels optimizations</a:t>
            </a:r>
            <a:br>
              <a:rPr lang="en-US" b="1" dirty="0"/>
            </a:br>
            <a:r>
              <a:rPr lang="de-DE" dirty="0"/>
              <a:t> Option 1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grpSp>
        <p:nvGrpSpPr>
          <p:cNvPr id="32" name="Group 31"/>
          <p:cNvGrpSpPr/>
          <p:nvPr/>
        </p:nvGrpSpPr>
        <p:grpSpPr>
          <a:xfrm>
            <a:off x="2567302" y="1977389"/>
            <a:ext cx="2271351" cy="1264707"/>
            <a:chOff x="2548064" y="1065534"/>
            <a:chExt cx="2094566" cy="1264707"/>
          </a:xfrm>
        </p:grpSpPr>
        <p:grpSp>
          <p:nvGrpSpPr>
            <p:cNvPr id="7" name="Group 6"/>
            <p:cNvGrpSpPr/>
            <p:nvPr/>
          </p:nvGrpSpPr>
          <p:grpSpPr>
            <a:xfrm>
              <a:off x="4460925" y="1343229"/>
              <a:ext cx="181705" cy="820647"/>
              <a:chOff x="8701179" y="827809"/>
              <a:chExt cx="196865" cy="736926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8701179" y="1099607"/>
                <a:ext cx="0" cy="465128"/>
              </a:xfrm>
              <a:prstGeom prst="straightConnector1">
                <a:avLst/>
              </a:prstGeom>
              <a:ln w="19050">
                <a:solidFill>
                  <a:srgbClr val="96969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 bwMode="auto">
              <a:xfrm rot="16200000">
                <a:off x="8442878" y="1099575"/>
                <a:ext cx="726932" cy="18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de-DE" sz="1100" kern="0" dirty="0">
                    <a:solidFill>
                      <a:schemeClr val="bg2">
                        <a:lumMod val="9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b</a:t>
                </a:r>
                <a:r>
                  <a:rPr lang="de-DE" sz="1100" kern="0" dirty="0" smtClean="0">
                    <a:solidFill>
                      <a:schemeClr val="bg2">
                        <a:lumMod val="9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atches = 32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614879" y="2132999"/>
              <a:ext cx="1842925" cy="197242"/>
              <a:chOff x="6608334" y="1892455"/>
              <a:chExt cx="1944216" cy="177120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6608334" y="1892455"/>
                <a:ext cx="1944216" cy="0"/>
              </a:xfrm>
              <a:prstGeom prst="straightConnector1">
                <a:avLst/>
              </a:prstGeom>
              <a:ln w="19050">
                <a:solidFill>
                  <a:srgbClr val="96969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 bwMode="auto">
              <a:xfrm>
                <a:off x="6787672" y="1917567"/>
                <a:ext cx="1308917" cy="152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de-DE" sz="1100" kern="0" dirty="0" smtClean="0">
                    <a:solidFill>
                      <a:schemeClr val="bg2">
                        <a:lumMod val="9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accum_depth = 128</a:t>
                </a: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548064" y="1065534"/>
              <a:ext cx="207169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94400"/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input_dims </a:t>
              </a:r>
              <a:r>
                <a:rPr lang="en-US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= {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2, </a:t>
              </a:r>
              <a:r>
                <a:rPr lang="en-US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32, 128};</a:t>
              </a:r>
              <a:endParaRPr lang="de-DE" sz="11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pPr defTabSz="194400"/>
              <a:r>
                <a:rPr lang="de-DE" sz="1100" dirty="0" smtClean="0">
                  <a:solidFill>
                    <a:srgbClr val="005032"/>
                  </a:solidFill>
                  <a:latin typeface="Consolas" panose="020B0609020204030204" pitchFamily="49" charset="0"/>
                </a:rPr>
                <a:t>int8_t</a:t>
              </a:r>
              <a:r>
                <a:rPr lang="de-DE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DE" sz="11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input</a:t>
              </a:r>
              <a:r>
                <a:rPr lang="de-DE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DE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</a:t>
              </a:r>
              <a:endParaRPr lang="de-DE" sz="1100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defTabSz="194400"/>
              <a:r>
                <a:rPr lang="de-DE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  <a:endParaRPr lang="de-DE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defTabSz="194400"/>
              <a:r>
                <a:rPr lang="de-DE" sz="10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	</a:t>
              </a:r>
              <a:r>
                <a:rPr lang="en-US" sz="1000" dirty="0" smtClean="0"/>
                <a:t>…</a:t>
              </a:r>
            </a:p>
            <a:p>
              <a:pPr defTabSz="194400"/>
              <a:r>
                <a:rPr lang="en-US" sz="1000" dirty="0" smtClean="0"/>
                <a:t>	…</a:t>
              </a:r>
              <a:endParaRPr lang="en-US" sz="1000" dirty="0"/>
            </a:p>
            <a:p>
              <a:pPr defTabSz="194400"/>
              <a:r>
                <a:rPr lang="de-DE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de-DE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0335" y="1977389"/>
            <a:ext cx="2326120" cy="1383515"/>
            <a:chOff x="244011" y="1046346"/>
            <a:chExt cx="2326120" cy="1383515"/>
          </a:xfrm>
        </p:grpSpPr>
        <p:sp>
          <p:nvSpPr>
            <p:cNvPr id="17" name="Rectangle 16"/>
            <p:cNvSpPr/>
            <p:nvPr/>
          </p:nvSpPr>
          <p:spPr>
            <a:xfrm>
              <a:off x="244011" y="1046346"/>
              <a:ext cx="2286116" cy="11849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94400"/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weights_dims = {2, </a:t>
              </a:r>
              <a:r>
                <a:rPr lang="en-US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64,128};</a:t>
              </a:r>
              <a:endParaRPr lang="de-DE" sz="11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pPr defTabSz="194400"/>
              <a:r>
                <a:rPr lang="de-DE" sz="1100" dirty="0" smtClean="0">
                  <a:solidFill>
                    <a:srgbClr val="005032"/>
                  </a:solidFill>
                  <a:latin typeface="Consolas" panose="020B0609020204030204" pitchFamily="49" charset="0"/>
                </a:rPr>
                <a:t>int8_t</a:t>
              </a:r>
              <a:r>
                <a:rPr lang="de-DE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DE" sz="11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weights</a:t>
              </a:r>
              <a:r>
                <a:rPr lang="de-DE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DE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</a:t>
              </a:r>
              <a:endParaRPr lang="de-DE" sz="1100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defTabSz="194400"/>
              <a:r>
                <a:rPr lang="de-DE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defTabSz="194400"/>
              <a:r>
                <a:rPr lang="en-US" sz="1100" dirty="0" smtClean="0">
                  <a:solidFill>
                    <a:srgbClr val="FFC000"/>
                  </a:solidFill>
                </a:rPr>
                <a:t>	</a:t>
              </a:r>
              <a:r>
                <a:rPr lang="en-US" sz="1100" dirty="0" smtClean="0"/>
                <a:t>…</a:t>
              </a:r>
            </a:p>
            <a:p>
              <a:pPr defTabSz="194400"/>
              <a:r>
                <a:rPr lang="en-US" sz="800" dirty="0" smtClean="0"/>
                <a:t>	….</a:t>
              </a:r>
            </a:p>
            <a:p>
              <a:pPr defTabSz="194400"/>
              <a:r>
                <a:rPr lang="en-US" sz="800" dirty="0" smtClean="0"/>
                <a:t>	….</a:t>
              </a:r>
              <a:endParaRPr lang="de-DE" sz="1100" dirty="0"/>
            </a:p>
            <a:p>
              <a:pPr defTabSz="194400"/>
              <a:r>
                <a:rPr lang="de-DE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de-DE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53286" y="2215842"/>
              <a:ext cx="2010075" cy="214019"/>
              <a:chOff x="6712526" y="1950053"/>
              <a:chExt cx="1944216" cy="22231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6712526" y="1950053"/>
                <a:ext cx="1944216" cy="0"/>
              </a:xfrm>
              <a:prstGeom prst="straightConnector1">
                <a:avLst/>
              </a:prstGeom>
              <a:ln w="19050">
                <a:solidFill>
                  <a:srgbClr val="96969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 bwMode="auto">
              <a:xfrm>
                <a:off x="6961066" y="1980544"/>
                <a:ext cx="1307056" cy="1918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de-DE" sz="1200" kern="0" dirty="0" smtClean="0">
                    <a:solidFill>
                      <a:schemeClr val="bg2">
                        <a:lumMod val="9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accum_depth = 128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363360" y="1244923"/>
              <a:ext cx="206771" cy="1168589"/>
              <a:chOff x="3151573" y="2638182"/>
              <a:chExt cx="237104" cy="121388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3151573" y="2955788"/>
                <a:ext cx="0" cy="706985"/>
              </a:xfrm>
              <a:prstGeom prst="straightConnector1">
                <a:avLst/>
              </a:prstGeom>
              <a:ln w="19050">
                <a:solidFill>
                  <a:srgbClr val="96969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 bwMode="auto">
              <a:xfrm rot="16200000">
                <a:off x="2684682" y="3148067"/>
                <a:ext cx="1213880" cy="194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de-DE" sz="1100" kern="0" dirty="0" smtClean="0">
                    <a:solidFill>
                      <a:schemeClr val="bg2">
                        <a:lumMod val="9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Output_depth = 64</a:t>
                </a: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5001229" y="1977389"/>
            <a:ext cx="1719986" cy="1173396"/>
            <a:chOff x="4981990" y="1044241"/>
            <a:chExt cx="1719986" cy="1173396"/>
          </a:xfrm>
        </p:grpSpPr>
        <p:sp>
          <p:nvSpPr>
            <p:cNvPr id="22" name="Rectangle 21"/>
            <p:cNvSpPr/>
            <p:nvPr/>
          </p:nvSpPr>
          <p:spPr>
            <a:xfrm>
              <a:off x="4981990" y="1044241"/>
              <a:ext cx="1719986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94400"/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bias_dims = {1, </a:t>
              </a:r>
              <a:r>
                <a:rPr lang="en-US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64};</a:t>
              </a:r>
              <a:endParaRPr lang="de-DE" sz="1100" dirty="0"/>
            </a:p>
            <a:p>
              <a:pPr defTabSz="194400"/>
              <a:r>
                <a:rPr lang="de-DE" sz="1100" dirty="0" smtClean="0">
                  <a:solidFill>
                    <a:srgbClr val="005032"/>
                  </a:solidFill>
                  <a:latin typeface="Consolas" panose="020B0609020204030204" pitchFamily="49" charset="0"/>
                </a:rPr>
                <a:t>int32_t</a:t>
              </a:r>
              <a:r>
                <a:rPr lang="de-DE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DE" sz="11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bias</a:t>
              </a:r>
              <a:r>
                <a:rPr lang="de-DE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DE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</a:t>
              </a:r>
              <a:endParaRPr lang="de-DE" sz="1100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defTabSz="194400"/>
              <a:r>
                <a:rPr lang="de-DE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  <a:endParaRPr lang="de-DE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defTabSz="194400"/>
              <a:r>
                <a:rPr lang="de-DE" sz="1100" dirty="0" smtClean="0">
                  <a:latin typeface="Consolas" panose="020B0609020204030204" pitchFamily="49" charset="0"/>
                </a:rPr>
                <a:t>	</a:t>
              </a:r>
              <a:r>
                <a:rPr lang="de-DE" sz="1100" dirty="0" smtClean="0">
                  <a:latin typeface="+mj-lt"/>
                </a:rPr>
                <a:t>...</a:t>
              </a:r>
              <a:endParaRPr lang="de-DE" sz="1100" dirty="0">
                <a:latin typeface="+mj-lt"/>
              </a:endParaRPr>
            </a:p>
            <a:p>
              <a:pPr defTabSz="194400"/>
              <a:r>
                <a:rPr lang="de-DE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de-DE" sz="1100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079460" y="1982960"/>
              <a:ext cx="1560066" cy="234677"/>
              <a:chOff x="5079460" y="1982960"/>
              <a:chExt cx="1560066" cy="234677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>
                <a:off x="5079460" y="1982960"/>
                <a:ext cx="1534363" cy="0"/>
              </a:xfrm>
              <a:prstGeom prst="straightConnector1">
                <a:avLst/>
              </a:prstGeom>
              <a:ln w="19050">
                <a:solidFill>
                  <a:srgbClr val="96969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 bwMode="auto">
              <a:xfrm>
                <a:off x="5208658" y="2048360"/>
                <a:ext cx="1430868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de-DE" sz="1100" kern="0" dirty="0">
                    <a:solidFill>
                      <a:schemeClr val="bg2">
                        <a:lumMod val="9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output_depth = 64</a:t>
                </a: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6736430" y="1977389"/>
            <a:ext cx="2254327" cy="1381013"/>
            <a:chOff x="6717191" y="1025002"/>
            <a:chExt cx="2254327" cy="1381013"/>
          </a:xfrm>
        </p:grpSpPr>
        <p:sp>
          <p:nvSpPr>
            <p:cNvPr id="26" name="Rectangle 25"/>
            <p:cNvSpPr/>
            <p:nvPr/>
          </p:nvSpPr>
          <p:spPr>
            <a:xfrm>
              <a:off x="6717191" y="1025002"/>
              <a:ext cx="2254327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94400"/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output_dims = {2, </a:t>
              </a:r>
              <a:r>
                <a:rPr lang="en-US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32, 64};</a:t>
              </a:r>
              <a:endParaRPr lang="de-DE" sz="11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pPr defTabSz="194400"/>
              <a:r>
                <a:rPr lang="de-DE" sz="1100" dirty="0" smtClean="0">
                  <a:solidFill>
                    <a:srgbClr val="005032"/>
                  </a:solidFill>
                  <a:latin typeface="Consolas" panose="020B0609020204030204" pitchFamily="49" charset="0"/>
                </a:rPr>
                <a:t>int8_t</a:t>
              </a:r>
              <a:r>
                <a:rPr lang="de-DE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DE" sz="11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output</a:t>
              </a:r>
              <a:r>
                <a:rPr lang="de-DE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DE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</a:t>
              </a:r>
              <a:endParaRPr lang="de-DE" sz="1100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defTabSz="194400"/>
              <a:r>
                <a:rPr lang="de-DE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defTabSz="194400"/>
              <a:r>
                <a:rPr lang="pl-PL" sz="1100" dirty="0"/>
                <a:t> </a:t>
              </a:r>
              <a:r>
                <a:rPr lang="en-US" sz="1100" dirty="0"/>
                <a:t>	</a:t>
              </a:r>
              <a:r>
                <a:rPr lang="de-DE" sz="1100" dirty="0" smtClean="0"/>
                <a:t>...</a:t>
              </a:r>
            </a:p>
            <a:p>
              <a:pPr defTabSz="194400"/>
              <a:r>
                <a:rPr lang="en-US" sz="1100" dirty="0" smtClean="0"/>
                <a:t> </a:t>
              </a:r>
              <a:r>
                <a:rPr lang="en-US" sz="1100" dirty="0"/>
                <a:t>	</a:t>
              </a:r>
              <a:r>
                <a:rPr lang="de-DE" sz="1100" dirty="0" smtClean="0"/>
                <a:t>...</a:t>
              </a:r>
              <a:endParaRPr lang="de-DE" sz="1100" dirty="0">
                <a:latin typeface="Consolas" panose="020B0609020204030204" pitchFamily="49" charset="0"/>
              </a:endParaRPr>
            </a:p>
            <a:p>
              <a:pPr defTabSz="194400"/>
              <a:r>
                <a:rPr lang="de-DE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de-DE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8483950" y="1713156"/>
              <a:ext cx="0" cy="517970"/>
            </a:xfrm>
            <a:prstGeom prst="straightConnector1">
              <a:avLst/>
            </a:prstGeom>
            <a:ln w="19050">
              <a:solidFill>
                <a:srgbClr val="96969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 bwMode="auto">
            <a:xfrm rot="16200000">
              <a:off x="8184450" y="1730599"/>
              <a:ext cx="80951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de-DE" sz="1100" kern="0" dirty="0">
                  <a:solidFill>
                    <a:schemeClr val="bg2">
                      <a:lumMod val="90000"/>
                    </a:schemeClr>
                  </a:solidFill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b</a:t>
              </a:r>
              <a:r>
                <a:rPr lang="de-DE" sz="1100" kern="0" dirty="0" smtClean="0">
                  <a:solidFill>
                    <a:schemeClr val="bg2">
                      <a:lumMod val="90000"/>
                    </a:schemeClr>
                  </a:solidFill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atches = 32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6832405" y="2198841"/>
              <a:ext cx="1662026" cy="0"/>
            </a:xfrm>
            <a:prstGeom prst="straightConnector1">
              <a:avLst/>
            </a:prstGeom>
            <a:ln w="19050">
              <a:solidFill>
                <a:srgbClr val="96969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 bwMode="auto">
            <a:xfrm>
              <a:off x="7016748" y="2236738"/>
              <a:ext cx="1345443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de-DE" sz="1100" kern="0" dirty="0">
                  <a:solidFill>
                    <a:schemeClr val="bg2">
                      <a:lumMod val="90000"/>
                    </a:schemeClr>
                  </a:solidFill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output_depth </a:t>
              </a:r>
              <a:r>
                <a:rPr lang="de-DE" sz="1100" kern="0" dirty="0" smtClean="0">
                  <a:solidFill>
                    <a:schemeClr val="bg2">
                      <a:lumMod val="90000"/>
                    </a:schemeClr>
                  </a:solidFill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= 64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144745" y="3411843"/>
            <a:ext cx="4793009" cy="618996"/>
            <a:chOff x="1580216" y="5128030"/>
            <a:chExt cx="6914388" cy="1034170"/>
          </a:xfrm>
        </p:grpSpPr>
        <p:sp>
          <p:nvSpPr>
            <p:cNvPr id="59" name="Oval 58"/>
            <p:cNvSpPr/>
            <p:nvPr/>
          </p:nvSpPr>
          <p:spPr bwMode="auto">
            <a:xfrm>
              <a:off x="1580216" y="5248383"/>
              <a:ext cx="1317257" cy="91381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de-DE" sz="800" b="1" dirty="0" smtClean="0">
                  <a:solidFill>
                    <a:schemeClr val="accent5"/>
                  </a:solidFill>
                  <a:latin typeface="+mn-lt"/>
                  <a:ea typeface="Verdana" pitchFamily="34" charset="0"/>
                  <a:cs typeface="Verdana" pitchFamily="34" charset="0"/>
                </a:rPr>
                <a:t>Load</a:t>
              </a:r>
            </a:p>
            <a:p>
              <a:pPr algn="ctr" eaLnBrk="0" hangingPunct="0"/>
              <a:r>
                <a:rPr lang="de-DE" sz="800" b="1" dirty="0" smtClean="0">
                  <a:solidFill>
                    <a:schemeClr val="accent5"/>
                  </a:solidFill>
                  <a:latin typeface="+mn-lt"/>
                  <a:ea typeface="Verdana" pitchFamily="34" charset="0"/>
                  <a:cs typeface="Verdana" pitchFamily="34" charset="0"/>
                </a:rPr>
                <a:t>Trained-model</a:t>
              </a: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201759" y="5248383"/>
              <a:ext cx="1317257" cy="91381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de-DE" sz="800" b="1" dirty="0" smtClean="0">
                  <a:solidFill>
                    <a:schemeClr val="accent5"/>
                  </a:solidFill>
                  <a:latin typeface="+mn-lt"/>
                  <a:ea typeface="Verdana" pitchFamily="34" charset="0"/>
                  <a:cs typeface="Verdana" pitchFamily="34" charset="0"/>
                </a:rPr>
                <a:t>Init</a:t>
              </a: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4836834" y="5248383"/>
              <a:ext cx="1317257" cy="913817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de-DE" sz="1050" b="1" dirty="0" smtClean="0">
                  <a:solidFill>
                    <a:schemeClr val="accent1"/>
                  </a:solidFill>
                  <a:latin typeface="+mn-lt"/>
                  <a:ea typeface="Verdana" pitchFamily="34" charset="0"/>
                  <a:cs typeface="Verdana" pitchFamily="34" charset="0"/>
                </a:rPr>
                <a:t>Prepare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6586135" y="5128030"/>
              <a:ext cx="1908469" cy="1034170"/>
              <a:chOff x="6586135" y="5128030"/>
              <a:chExt cx="1908469" cy="1034170"/>
            </a:xfrm>
          </p:grpSpPr>
          <p:sp>
            <p:nvSpPr>
              <p:cNvPr id="66" name="Oval 65"/>
              <p:cNvSpPr/>
              <p:nvPr/>
            </p:nvSpPr>
            <p:spPr bwMode="auto">
              <a:xfrm>
                <a:off x="6586135" y="5248383"/>
                <a:ext cx="1317257" cy="913817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accent5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de-DE" sz="800" b="1" dirty="0" smtClean="0">
                    <a:solidFill>
                      <a:schemeClr val="accent5"/>
                    </a:solidFill>
                    <a:latin typeface="+mn-lt"/>
                    <a:ea typeface="Verdana" pitchFamily="34" charset="0"/>
                    <a:cs typeface="Verdana" pitchFamily="34" charset="0"/>
                  </a:rPr>
                  <a:t>Inference</a:t>
                </a:r>
              </a:p>
            </p:txBody>
          </p:sp>
          <p:cxnSp>
            <p:nvCxnSpPr>
              <p:cNvPr id="67" name="Curved Connector 66"/>
              <p:cNvCxnSpPr>
                <a:stCxn id="66" idx="0"/>
                <a:endCxn id="66" idx="6"/>
              </p:cNvCxnSpPr>
              <p:nvPr/>
            </p:nvCxnSpPr>
            <p:spPr>
              <a:xfrm rot="16200000" flipH="1">
                <a:off x="7345623" y="5147523"/>
                <a:ext cx="456909" cy="658628"/>
              </a:xfrm>
              <a:prstGeom prst="curvedConnector4">
                <a:avLst>
                  <a:gd name="adj1" fmla="val -50032"/>
                  <a:gd name="adj2" fmla="val 134709"/>
                </a:avLst>
              </a:prstGeom>
              <a:ln w="190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 bwMode="auto">
              <a:xfrm>
                <a:off x="7784669" y="5128030"/>
                <a:ext cx="709935" cy="20568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de-DE" sz="8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New-input!</a:t>
                </a:r>
              </a:p>
            </p:txBody>
          </p:sp>
        </p:grpSp>
        <p:cxnSp>
          <p:nvCxnSpPr>
            <p:cNvPr id="63" name="Straight Arrow Connector 62"/>
            <p:cNvCxnSpPr/>
            <p:nvPr/>
          </p:nvCxnSpPr>
          <p:spPr>
            <a:xfrm>
              <a:off x="2897473" y="5705291"/>
              <a:ext cx="304286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4519016" y="5705291"/>
              <a:ext cx="317818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6154091" y="5705291"/>
              <a:ext cx="43204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/>
          <p:cNvSpPr/>
          <p:nvPr/>
        </p:nvSpPr>
        <p:spPr>
          <a:xfrm>
            <a:off x="134382" y="994416"/>
            <a:ext cx="8821384" cy="884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50" dirty="0" smtClean="0">
                <a:solidFill>
                  <a:srgbClr val="000000"/>
                </a:solidFill>
                <a:latin typeface="+mn-lt"/>
              </a:rPr>
              <a:t>Running the fully connected layer using a non-optimized version (default version) and an opimized-version (using option 1 from above):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50" b="1" dirty="0">
                <a:solidFill>
                  <a:srgbClr val="000000"/>
                </a:solidFill>
                <a:latin typeface="+mn-lt"/>
              </a:rPr>
              <a:t>Non-optimized: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make 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TARGET=ifx_riscv32_mcu -j8 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test_kernel_fully_connected_performance_test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+mn-lt"/>
              </a:rPr>
              <a:t>Optimized: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make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TAGS=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portable_optimized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TARGET=ifx_riscv32_mcu -j8 test_kernel_fully_connected_performance_test </a:t>
            </a:r>
            <a:endParaRPr lang="de-DE" sz="1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76" name="Chart 75"/>
          <p:cNvGraphicFramePr/>
          <p:nvPr>
            <p:extLst>
              <p:ext uri="{D42A27DB-BD31-4B8C-83A1-F6EECF244321}">
                <p14:modId xmlns:p14="http://schemas.microsoft.com/office/powerpoint/2010/main" val="1928212978"/>
              </p:ext>
            </p:extLst>
          </p:nvPr>
        </p:nvGraphicFramePr>
        <p:xfrm>
          <a:off x="65012" y="4108097"/>
          <a:ext cx="4104530" cy="2119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0" name="TextBox 79"/>
          <p:cNvSpPr txBox="1"/>
          <p:nvPr/>
        </p:nvSpPr>
        <p:spPr bwMode="auto">
          <a:xfrm>
            <a:off x="4391583" y="4705569"/>
            <a:ext cx="2028474" cy="107721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i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The optimizations </a:t>
            </a:r>
            <a:r>
              <a:rPr lang="de-DE" sz="1400" b="1" i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improve performance by 50% </a:t>
            </a:r>
            <a:r>
              <a:rPr lang="de-DE" sz="1400" i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but it </a:t>
            </a:r>
            <a:r>
              <a:rPr lang="de-DE" sz="1400" b="1" i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requires extra memory </a:t>
            </a:r>
            <a:r>
              <a:rPr lang="de-DE" sz="1400" i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for pre-computations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6701997" y="4437868"/>
            <a:ext cx="2268253" cy="1711949"/>
            <a:chOff x="6761309" y="3857496"/>
            <a:chExt cx="2268253" cy="1711949"/>
          </a:xfrm>
        </p:grpSpPr>
        <p:sp>
          <p:nvSpPr>
            <p:cNvPr id="81" name="TextBox 80"/>
            <p:cNvSpPr txBox="1"/>
            <p:nvPr/>
          </p:nvSpPr>
          <p:spPr bwMode="auto">
            <a:xfrm>
              <a:off x="6761309" y="3857496"/>
              <a:ext cx="223939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de-DE" sz="1400" b="1" i="1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Extra-memory (256 bytes) </a:t>
              </a: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6997066" y="4139200"/>
              <a:ext cx="2032496" cy="1430245"/>
              <a:chOff x="4981990" y="1044241"/>
              <a:chExt cx="1719986" cy="1173396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4981990" y="1044241"/>
                <a:ext cx="1719986" cy="9090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94400"/>
                <a:r>
                  <a:rPr lang="en-US" sz="11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dims 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= {1, </a:t>
                </a:r>
                <a:r>
                  <a:rPr lang="en-US" sz="11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64};</a:t>
                </a:r>
                <a:endParaRPr lang="de-DE" sz="1100" dirty="0"/>
              </a:p>
              <a:p>
                <a:pPr defTabSz="194400"/>
                <a:r>
                  <a:rPr lang="de-DE" sz="1100" dirty="0" smtClean="0">
                    <a:solidFill>
                      <a:srgbClr val="005032"/>
                    </a:solidFill>
                    <a:latin typeface="Consolas" panose="020B0609020204030204" pitchFamily="49" charset="0"/>
                  </a:rPr>
                  <a:t>int32_t</a:t>
                </a:r>
                <a:r>
                  <a:rPr lang="de-DE" sz="11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de-DE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sum_of_weights_factor</a:t>
                </a:r>
                <a:r>
                  <a:rPr lang="de-DE" sz="11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de-DE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= </a:t>
                </a:r>
                <a:endParaRPr lang="de-DE" sz="1100" dirty="0" smtClean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defTabSz="194400"/>
                <a:r>
                  <a:rPr lang="de-DE" sz="11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  <a:endParaRPr lang="de-DE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defTabSz="194400"/>
                <a:r>
                  <a:rPr lang="de-DE" sz="1100" dirty="0" smtClean="0">
                    <a:latin typeface="Consolas" panose="020B0609020204030204" pitchFamily="49" charset="0"/>
                  </a:rPr>
                  <a:t>	</a:t>
                </a:r>
                <a:r>
                  <a:rPr lang="de-DE" sz="1100" dirty="0" smtClean="0">
                    <a:latin typeface="+mj-lt"/>
                  </a:rPr>
                  <a:t>...</a:t>
                </a:r>
                <a:endParaRPr lang="de-DE" sz="1100" dirty="0">
                  <a:latin typeface="+mj-lt"/>
                </a:endParaRPr>
              </a:p>
              <a:p>
                <a:pPr defTabSz="194400"/>
                <a:r>
                  <a:rPr lang="de-DE" sz="11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};</a:t>
                </a:r>
                <a:endParaRPr lang="de-DE" sz="1100" dirty="0"/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5079460" y="1982960"/>
                <a:ext cx="1560066" cy="234677"/>
                <a:chOff x="5079460" y="1982960"/>
                <a:chExt cx="1560066" cy="234677"/>
              </a:xfrm>
            </p:grpSpPr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5079460" y="1982960"/>
                  <a:ext cx="1534363" cy="0"/>
                </a:xfrm>
                <a:prstGeom prst="straightConnector1">
                  <a:avLst/>
                </a:prstGeom>
                <a:ln w="19050">
                  <a:solidFill>
                    <a:srgbClr val="969696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TextBox 85"/>
                <p:cNvSpPr txBox="1"/>
                <p:nvPr/>
              </p:nvSpPr>
              <p:spPr bwMode="auto">
                <a:xfrm>
                  <a:off x="5208658" y="2048360"/>
                  <a:ext cx="1430868" cy="1692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marR="0" defTabSz="914400" eaLnBrk="0" fontAlgn="auto" latinLnBrk="0" hangingPunct="0">
                    <a:spcBef>
                      <a:spcPts val="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Tx/>
                    <a:tabLst/>
                  </a:pPr>
                  <a:r>
                    <a:rPr lang="de-DE" sz="1100" kern="0" dirty="0">
                      <a:solidFill>
                        <a:schemeClr val="bg2">
                          <a:lumMod val="90000"/>
                        </a:schemeClr>
                      </a:solidFill>
                      <a:latin typeface="Arial" panose="020B0604020202020204" pitchFamily="34" charset="0"/>
                      <a:ea typeface="Verdana" pitchFamily="34" charset="0"/>
                      <a:cs typeface="Arial" panose="020B0604020202020204" pitchFamily="34" charset="0"/>
                    </a:rPr>
                    <a:t>output_depth = 64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905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TFL Micro – NN Kernels optimizations</a:t>
            </a:r>
            <a:br>
              <a:rPr lang="en-US" b="1" dirty="0"/>
            </a:br>
            <a:r>
              <a:rPr lang="de-DE" dirty="0"/>
              <a:t> Option 1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66662802"/>
              </p:ext>
            </p:extLst>
          </p:nvPr>
        </p:nvGraphicFramePr>
        <p:xfrm>
          <a:off x="3995936" y="2141600"/>
          <a:ext cx="4990673" cy="3118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976846155"/>
              </p:ext>
            </p:extLst>
          </p:nvPr>
        </p:nvGraphicFramePr>
        <p:xfrm>
          <a:off x="338803" y="1391818"/>
          <a:ext cx="3561910" cy="2449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446150983"/>
              </p:ext>
            </p:extLst>
          </p:nvPr>
        </p:nvGraphicFramePr>
        <p:xfrm>
          <a:off x="338803" y="4019793"/>
          <a:ext cx="3561910" cy="2449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Rectangle 8"/>
          <p:cNvSpPr/>
          <p:nvPr/>
        </p:nvSpPr>
        <p:spPr>
          <a:xfrm>
            <a:off x="107504" y="1015640"/>
            <a:ext cx="8697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</a:rPr>
              <a:t>Results when performing 1000 invokations for different data dimensions:</a:t>
            </a:r>
            <a:endParaRPr lang="de-DE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17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TFL Micro – NN Kernels optimizations</a:t>
            </a:r>
            <a:br>
              <a:rPr lang="en-US" b="1" dirty="0"/>
            </a:br>
            <a:r>
              <a:rPr lang="de-DE" dirty="0"/>
              <a:t> Option </a:t>
            </a:r>
            <a:r>
              <a:rPr lang="de-DE" dirty="0" smtClean="0"/>
              <a:t>1 + loop-unrolling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6" name="TextBox 5"/>
          <p:cNvSpPr txBox="1"/>
          <p:nvPr/>
        </p:nvSpPr>
        <p:spPr bwMode="auto">
          <a:xfrm>
            <a:off x="87463" y="920264"/>
            <a:ext cx="792088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en-US" sz="12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Adding loop-unrolling manually: 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By calculating two output nodes at a time, as we traverse the weights and input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82" y="2929609"/>
            <a:ext cx="3764132" cy="36317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94400"/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input_ptr 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input_data</a:t>
            </a:r>
            <a:endParaRPr lang="de-DE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output_ptr 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output_data</a:t>
            </a:r>
            <a:endParaRPr lang="de-DE" sz="1000" dirty="0"/>
          </a:p>
          <a:p>
            <a:pPr defTabSz="194400"/>
            <a:endParaRPr lang="en-US" sz="10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(b = 0; b &lt; </a:t>
            </a:r>
            <a:r>
              <a:rPr lang="en-US" sz="1000" b="1" dirty="0" smtClean="0">
                <a:latin typeface="Consolas" panose="020B0609020204030204" pitchFamily="49" charset="0"/>
              </a:rPr>
              <a:t>batches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++b) </a:t>
            </a:r>
          </a:p>
          <a:p>
            <a:pPr defTabSz="194400"/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194400"/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weights_ptr 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weights_data</a:t>
            </a:r>
            <a:endParaRPr lang="de-DE" sz="1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bias_ptr 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bias_data</a:t>
            </a:r>
          </a:p>
          <a:p>
            <a:pPr defTabSz="194400"/>
            <a:endParaRPr lang="en-US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(out_c 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= 0; out_c &lt; </a:t>
            </a:r>
            <a:r>
              <a:rPr lang="en-US" sz="1000" b="1" dirty="0">
                <a:solidFill>
                  <a:schemeClr val="accent1"/>
                </a:solidFill>
                <a:latin typeface="Consolas" panose="020B0609020204030204" pitchFamily="49" charset="0"/>
              </a:rPr>
              <a:t>output_depth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out_c +=2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defTabSz="194400"/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1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</a:t>
            </a:r>
            <a:r>
              <a:rPr lang="de-DE" sz="8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//Accumulation loop inside calculation of output nodes</a:t>
            </a:r>
          </a:p>
          <a:p>
            <a:pPr defTabSz="194400"/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de-DE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calculateTwoOutputNodes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(...);</a:t>
            </a:r>
          </a:p>
          <a:p>
            <a:pPr defTabSz="194400"/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weights_ptr 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+= 2 * 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accum_depth</a:t>
            </a:r>
          </a:p>
          <a:p>
            <a:pPr defTabSz="194400"/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bias_ptr 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</a:p>
          <a:p>
            <a:pPr defTabSz="194400"/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output_ptr 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</a:p>
          <a:p>
            <a:pPr defTabSz="194400"/>
            <a:r>
              <a:rPr lang="de-DE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194400"/>
            <a:r>
              <a:rPr lang="de-DE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de-DE" sz="1000" b="1" dirty="0" smtClean="0"/>
              <a:t> 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(output_depth % 2)</a:t>
            </a:r>
          </a:p>
          <a:p>
            <a:pPr defTabSz="194400"/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194400"/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de-DE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calculateOneOutputNode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(...);</a:t>
            </a:r>
          </a:p>
          <a:p>
            <a:pPr defTabSz="194400"/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output_ptr++;</a:t>
            </a:r>
          </a:p>
          <a:p>
            <a:pPr defTabSz="194400"/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input_ptr += accum_depth;</a:t>
            </a:r>
            <a:endParaRPr lang="de-DE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32181" y="2453585"/>
            <a:ext cx="4930418" cy="41549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de-DE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calculateTwoOutputNodes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(...)</a:t>
            </a:r>
            <a:endParaRPr lang="de-DE" sz="900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de-DE" sz="1000" b="1" dirty="0" smtClean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de-DE" sz="9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de-DE" sz="900" dirty="0">
                <a:solidFill>
                  <a:srgbClr val="3F7F5F"/>
                </a:solidFill>
                <a:latin typeface="Consolas" panose="020B0609020204030204" pitchFamily="49" charset="0"/>
              </a:rPr>
              <a:t>Multiply and accumulate</a:t>
            </a:r>
          </a:p>
          <a:p>
            <a:pPr lvl="1"/>
            <a:r>
              <a:rPr lang="de-DE" sz="900" dirty="0" smtClean="0">
                <a:solidFill>
                  <a:srgbClr val="005032"/>
                </a:solidFill>
                <a:latin typeface="Consolas" panose="020B0609020204030204" pitchFamily="49" charset="0"/>
              </a:rPr>
              <a:t>int32_t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accum[2];</a:t>
            </a:r>
          </a:p>
          <a:p>
            <a:pPr lvl="1"/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MultiplyAccumulateTwo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weights, input, accum, weights_offset, input_offset, accum_depth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de-DE" sz="900" dirty="0">
                <a:solidFill>
                  <a:srgbClr val="3F7F5F"/>
                </a:solidFill>
                <a:latin typeface="Consolas" panose="020B0609020204030204" pitchFamily="49" charset="0"/>
              </a:rPr>
              <a:t>// Add bias</a:t>
            </a:r>
          </a:p>
          <a:p>
            <a:pPr lvl="1"/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accum[0] += bias[0];</a:t>
            </a:r>
          </a:p>
          <a:p>
            <a:pPr lvl="1"/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accum[1] += bias[1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endParaRPr lang="de-DE" sz="900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1"/>
            <a:r>
              <a:rPr lang="de-DE" sz="9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de-DE" sz="900" dirty="0">
                <a:solidFill>
                  <a:srgbClr val="3F7F5F"/>
                </a:solidFill>
                <a:latin typeface="Consolas" panose="020B0609020204030204" pitchFamily="49" charset="0"/>
              </a:rPr>
              <a:t>Quantize down</a:t>
            </a:r>
          </a:p>
          <a:p>
            <a:pPr lvl="1"/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accum[0] = 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MultiplyByQuantizedMultiplier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600" dirty="0">
                <a:solidFill>
                  <a:srgbClr val="000000"/>
                </a:solidFill>
                <a:latin typeface="Consolas" panose="020B0609020204030204" pitchFamily="49" charset="0"/>
              </a:rPr>
              <a:t>accum[0], output_multiplier, output_shift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accum[1] = 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MultiplyByQuantizedMultiplier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600" dirty="0">
                <a:solidFill>
                  <a:srgbClr val="000000"/>
                </a:solidFill>
                <a:latin typeface="Consolas" panose="020B0609020204030204" pitchFamily="49" charset="0"/>
              </a:rPr>
              <a:t>accum[1], output_multiplier, output_shift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de-DE" sz="900" dirty="0" smtClean="0">
              <a:latin typeface="Consolas" panose="020B0609020204030204" pitchFamily="49" charset="0"/>
            </a:endParaRPr>
          </a:p>
          <a:p>
            <a:pPr lvl="1"/>
            <a:r>
              <a:rPr lang="de-DE" sz="9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de-DE" sz="900" dirty="0">
                <a:solidFill>
                  <a:srgbClr val="3F7F5F"/>
                </a:solidFill>
                <a:latin typeface="Consolas" panose="020B0609020204030204" pitchFamily="49" charset="0"/>
              </a:rPr>
              <a:t>Add offset</a:t>
            </a:r>
          </a:p>
          <a:p>
            <a:pPr lvl="1"/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accum[0] += 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output_offset;</a:t>
            </a:r>
            <a:endParaRPr lang="de-D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accum[1] += output_offset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de-DE" sz="900" dirty="0" smtClean="0">
              <a:latin typeface="Consolas" panose="020B0609020204030204" pitchFamily="49" charset="0"/>
            </a:endParaRPr>
          </a:p>
          <a:p>
            <a:pPr lvl="1"/>
            <a:r>
              <a:rPr lang="de-DE" sz="9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de-DE" sz="900" dirty="0">
                <a:solidFill>
                  <a:srgbClr val="3F7F5F"/>
                </a:solidFill>
                <a:latin typeface="Consolas" panose="020B0609020204030204" pitchFamily="49" charset="0"/>
              </a:rPr>
              <a:t>Clamp the result</a:t>
            </a:r>
          </a:p>
          <a:p>
            <a:pPr lvl="1"/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accum[0] = min(max(accum[0], activation_min), activation_max);</a:t>
            </a:r>
          </a:p>
          <a:p>
            <a:pPr lvl="1"/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accum[1] = min(max(accum[1], activation_min), activation_max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de-DE" sz="900" dirty="0" smtClean="0">
              <a:latin typeface="Consolas" panose="020B0609020204030204" pitchFamily="49" charset="0"/>
            </a:endParaRPr>
          </a:p>
          <a:p>
            <a:pPr lvl="1"/>
            <a:r>
              <a:rPr lang="de-DE" sz="9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de-DE" sz="900" dirty="0">
                <a:solidFill>
                  <a:srgbClr val="3F7F5F"/>
                </a:solidFill>
                <a:latin typeface="Consolas" panose="020B0609020204030204" pitchFamily="49" charset="0"/>
              </a:rPr>
              <a:t>Set ouput</a:t>
            </a:r>
          </a:p>
          <a:p>
            <a:pPr lvl="1"/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output[0] = </a:t>
            </a:r>
            <a:r>
              <a:rPr lang="de-DE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static_cast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900" b="1" dirty="0">
                <a:solidFill>
                  <a:srgbClr val="005032"/>
                </a:solidFill>
                <a:latin typeface="Consolas" panose="020B0609020204030204" pitchFamily="49" charset="0"/>
              </a:rPr>
              <a:t>int8_t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&gt;(accum[0]);</a:t>
            </a:r>
          </a:p>
          <a:p>
            <a:pPr lvl="1"/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output[1] = </a:t>
            </a:r>
            <a:r>
              <a:rPr lang="de-DE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static_cast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900" b="1" dirty="0">
                <a:solidFill>
                  <a:srgbClr val="005032"/>
                </a:solidFill>
                <a:latin typeface="Consolas" panose="020B0609020204030204" pitchFamily="49" charset="0"/>
              </a:rPr>
              <a:t>int8_t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&gt;(accum[1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de-DE" sz="900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de-DE" sz="1000" b="1" dirty="0" smtClean="0">
                <a:latin typeface="Consolas" panose="020B0609020204030204" pitchFamily="49" charset="0"/>
              </a:rPr>
              <a:t>}</a:t>
            </a:r>
            <a:endParaRPr lang="de-DE" sz="900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477124" y="1396473"/>
            <a:ext cx="2209751" cy="1141454"/>
            <a:chOff x="2759937" y="1047201"/>
            <a:chExt cx="2394112" cy="1025005"/>
          </a:xfrm>
        </p:grpSpPr>
        <p:grpSp>
          <p:nvGrpSpPr>
            <p:cNvPr id="12" name="Group 11"/>
            <p:cNvGrpSpPr/>
            <p:nvPr/>
          </p:nvGrpSpPr>
          <p:grpSpPr>
            <a:xfrm>
              <a:off x="4957184" y="1221154"/>
              <a:ext cx="196865" cy="701659"/>
              <a:chOff x="8701179" y="863076"/>
              <a:chExt cx="196865" cy="701659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8701179" y="1099607"/>
                <a:ext cx="0" cy="465128"/>
              </a:xfrm>
              <a:prstGeom prst="straightConnector1">
                <a:avLst/>
              </a:prstGeom>
              <a:ln w="19050">
                <a:solidFill>
                  <a:srgbClr val="96969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 bwMode="auto">
              <a:xfrm rot="16200000">
                <a:off x="8478145" y="1099575"/>
                <a:ext cx="656397" cy="18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de-DE" sz="1100" kern="0" dirty="0">
                    <a:solidFill>
                      <a:schemeClr val="bg2">
                        <a:lumMod val="9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b</a:t>
                </a:r>
                <a:r>
                  <a:rPr lang="de-DE" sz="1100" kern="0" dirty="0" smtClean="0">
                    <a:solidFill>
                      <a:schemeClr val="bg2">
                        <a:lumMod val="9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atches = 2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957121" y="1895086"/>
              <a:ext cx="1996681" cy="177120"/>
              <a:chOff x="6608334" y="1892455"/>
              <a:chExt cx="1944216" cy="177120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>
                <a:off x="6608334" y="1892455"/>
                <a:ext cx="1944216" cy="0"/>
              </a:xfrm>
              <a:prstGeom prst="straightConnector1">
                <a:avLst/>
              </a:prstGeom>
              <a:ln w="19050">
                <a:solidFill>
                  <a:srgbClr val="96969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 bwMode="auto">
              <a:xfrm>
                <a:off x="6787672" y="1917567"/>
                <a:ext cx="1226054" cy="152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de-DE" sz="1100" kern="0" dirty="0" smtClean="0">
                    <a:solidFill>
                      <a:schemeClr val="bg2">
                        <a:lumMod val="9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accum_depth = 10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759937" y="1047201"/>
              <a:ext cx="2244532" cy="967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94400"/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input_dims = {2, 2, 10</a:t>
              </a:r>
              <a:r>
                <a:rPr lang="en-US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de-DE" sz="11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pPr defTabSz="194400"/>
              <a:r>
                <a:rPr lang="de-DE" sz="1100" dirty="0" smtClean="0">
                  <a:solidFill>
                    <a:srgbClr val="005032"/>
                  </a:solidFill>
                  <a:latin typeface="Consolas" panose="020B0609020204030204" pitchFamily="49" charset="0"/>
                </a:rPr>
                <a:t>int8_t</a:t>
              </a:r>
              <a:r>
                <a:rPr lang="de-DE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input </a:t>
              </a:r>
              <a:r>
                <a:rPr lang="de-DE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</a:t>
              </a:r>
              <a:endParaRPr lang="de-DE" sz="1100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defTabSz="194400"/>
              <a:r>
                <a:rPr lang="de-DE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  <a:endParaRPr lang="de-DE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defTabSz="194400"/>
              <a:r>
                <a:rPr lang="de-DE" sz="10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  </a:t>
              </a:r>
              <a:r>
                <a:rPr lang="en-US" sz="10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1, 3, 5, 7, 9, 11</a:t>
              </a:r>
              <a:r>
                <a:rPr lang="de-DE" sz="10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, 13, 15, -19, -21</a:t>
              </a:r>
              <a:endPara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defTabSz="194400"/>
              <a:r>
                <a:rPr lang="en-US" sz="1000" dirty="0" smtClean="0">
                  <a:solidFill>
                    <a:srgbClr val="7030A0"/>
                  </a:solidFill>
                </a:rPr>
                <a:t>   1, 3, 5, 7, 9, 11</a:t>
              </a:r>
              <a:r>
                <a:rPr lang="de-DE" sz="1000" dirty="0" smtClean="0">
                  <a:solidFill>
                    <a:srgbClr val="7030A0"/>
                  </a:solidFill>
                </a:rPr>
                <a:t>, 13, -17, 17, -</a:t>
              </a:r>
              <a:r>
                <a:rPr lang="de-DE" sz="1000" dirty="0">
                  <a:solidFill>
                    <a:srgbClr val="7030A0"/>
                  </a:solidFill>
                </a:rPr>
                <a:t>21</a:t>
              </a:r>
              <a:endParaRPr lang="de-DE" sz="1000" dirty="0" smtClean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pPr defTabSz="194400"/>
              <a:r>
                <a:rPr lang="de-DE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de-DE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5539" y="1410846"/>
            <a:ext cx="2268757" cy="1446550"/>
            <a:chOff x="128774" y="987660"/>
            <a:chExt cx="2601578" cy="1502613"/>
          </a:xfrm>
        </p:grpSpPr>
        <p:grpSp>
          <p:nvGrpSpPr>
            <p:cNvPr id="20" name="Group 19"/>
            <p:cNvGrpSpPr/>
            <p:nvPr/>
          </p:nvGrpSpPr>
          <p:grpSpPr>
            <a:xfrm>
              <a:off x="425404" y="2202486"/>
              <a:ext cx="2304948" cy="218735"/>
              <a:chOff x="6712526" y="1950053"/>
              <a:chExt cx="1944216" cy="218735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6712526" y="1950053"/>
                <a:ext cx="1944216" cy="0"/>
              </a:xfrm>
              <a:prstGeom prst="straightConnector1">
                <a:avLst/>
              </a:prstGeom>
              <a:ln w="19050">
                <a:solidFill>
                  <a:srgbClr val="96969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 bwMode="auto">
              <a:xfrm>
                <a:off x="6961066" y="1984122"/>
                <a:ext cx="1293101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de-DE" sz="1200" b="1" kern="0" dirty="0" smtClean="0">
                    <a:solidFill>
                      <a:schemeClr val="bg2">
                        <a:lumMod val="9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accum_depth = 10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28774" y="1328095"/>
              <a:ext cx="296630" cy="1162178"/>
              <a:chOff x="486587" y="2664033"/>
              <a:chExt cx="296630" cy="1162178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83217" y="2863823"/>
                <a:ext cx="0" cy="706985"/>
              </a:xfrm>
              <a:prstGeom prst="straightConnector1">
                <a:avLst/>
              </a:prstGeom>
              <a:ln w="19050">
                <a:solidFill>
                  <a:srgbClr val="96969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 bwMode="auto">
              <a:xfrm rot="16200000">
                <a:off x="2553" y="3148067"/>
                <a:ext cx="1162178" cy="194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de-DE" sz="1100" kern="0" dirty="0" smtClean="0">
                    <a:solidFill>
                      <a:schemeClr val="bg2">
                        <a:lumMod val="9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Output_depth = 3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00099" y="987660"/>
              <a:ext cx="2427421" cy="15026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94400"/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weights_dims = {2, </a:t>
              </a:r>
              <a:r>
                <a:rPr lang="en-US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3,10};</a:t>
              </a:r>
              <a:endParaRPr lang="de-DE" sz="11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pPr defTabSz="194400"/>
              <a:r>
                <a:rPr lang="de-DE" sz="1100" dirty="0" smtClean="0">
                  <a:solidFill>
                    <a:srgbClr val="005032"/>
                  </a:solidFill>
                  <a:latin typeface="Consolas" panose="020B0609020204030204" pitchFamily="49" charset="0"/>
                </a:rPr>
                <a:t>int8_t</a:t>
              </a:r>
              <a:r>
                <a:rPr lang="de-DE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weights </a:t>
              </a:r>
              <a:r>
                <a:rPr lang="de-DE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</a:t>
              </a:r>
              <a:endParaRPr lang="de-DE" sz="1100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defTabSz="194400"/>
              <a:r>
                <a:rPr lang="de-DE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defTabSz="194400"/>
              <a:r>
                <a:rPr lang="en-US" sz="1100" dirty="0" smtClean="0">
                  <a:solidFill>
                    <a:srgbClr val="FFC000"/>
                  </a:solidFill>
                </a:rPr>
                <a:t> 1</a:t>
              </a:r>
              <a:r>
                <a:rPr lang="de-DE" sz="1100" dirty="0" smtClean="0">
                  <a:solidFill>
                    <a:srgbClr val="FFC000"/>
                  </a:solidFill>
                </a:rPr>
                <a:t>, 3, 5, 7, 9, 11, 13, 15, 17, 19,</a:t>
              </a:r>
            </a:p>
            <a:p>
              <a:pPr defTabSz="194400"/>
              <a:r>
                <a:rPr lang="de-DE" sz="800" dirty="0" smtClean="0">
                  <a:solidFill>
                    <a:srgbClr val="23476E"/>
                  </a:solidFill>
                </a:rPr>
                <a:t> </a:t>
              </a:r>
              <a:r>
                <a:rPr lang="en-US" sz="1100" dirty="0">
                  <a:solidFill>
                    <a:srgbClr val="23476E"/>
                  </a:solidFill>
                </a:rPr>
                <a:t>1</a:t>
              </a:r>
              <a:r>
                <a:rPr lang="de-DE" sz="1100" dirty="0">
                  <a:solidFill>
                    <a:srgbClr val="23476E"/>
                  </a:solidFill>
                </a:rPr>
                <a:t>, 3, 5, 7, 9, 11, 13, 15, 17, </a:t>
              </a:r>
              <a:r>
                <a:rPr lang="de-DE" sz="1100" dirty="0" smtClean="0">
                  <a:solidFill>
                    <a:srgbClr val="23476E"/>
                  </a:solidFill>
                </a:rPr>
                <a:t>19,</a:t>
              </a:r>
            </a:p>
            <a:p>
              <a:pPr defTabSz="194400"/>
              <a:r>
                <a:rPr lang="en-US" sz="1100" dirty="0" smtClean="0">
                  <a:solidFill>
                    <a:srgbClr val="FF0000"/>
                  </a:solidFill>
                </a:rPr>
                <a:t> 1</a:t>
              </a:r>
              <a:r>
                <a:rPr lang="de-DE" sz="1100" dirty="0">
                  <a:solidFill>
                    <a:srgbClr val="FF0000"/>
                  </a:solidFill>
                </a:rPr>
                <a:t>, 3, 5, 7, 9, 11, 13, 15, 17, 19</a:t>
              </a:r>
            </a:p>
            <a:p>
              <a:pPr defTabSz="194400"/>
              <a:endParaRPr lang="de-DE" sz="1100" dirty="0">
                <a:solidFill>
                  <a:srgbClr val="FFC000"/>
                </a:solidFill>
              </a:endParaRPr>
            </a:p>
            <a:p>
              <a:pPr defTabSz="194400"/>
              <a:r>
                <a:rPr lang="de-DE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de-DE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4869302" y="1417009"/>
            <a:ext cx="171998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9440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bias_dims = {1, 3};</a:t>
            </a:r>
            <a:endParaRPr lang="de-DE" sz="1100" dirty="0"/>
          </a:p>
          <a:p>
            <a:pPr defTabSz="194400"/>
            <a:r>
              <a:rPr lang="de-DE" sz="1100" smtClean="0">
                <a:solidFill>
                  <a:srgbClr val="005032"/>
                </a:solidFill>
                <a:latin typeface="Consolas" panose="020B0609020204030204" pitchFamily="49" charset="0"/>
              </a:rPr>
              <a:t>int32_t</a:t>
            </a:r>
            <a:r>
              <a:rPr lang="de-DE" sz="11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bias 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endParaRPr lang="de-DE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100" dirty="0">
                <a:solidFill>
                  <a:srgbClr val="00B050"/>
                </a:solidFill>
                <a:latin typeface="Consolas" panose="020B0609020204030204" pitchFamily="49" charset="0"/>
              </a:rPr>
              <a:t>4</a:t>
            </a:r>
            <a:r>
              <a:rPr lang="de-DE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de-DE" sz="1100" dirty="0">
                <a:solidFill>
                  <a:srgbClr val="00B050"/>
                </a:solidFill>
                <a:latin typeface="Consolas" panose="020B0609020204030204" pitchFamily="49" charset="0"/>
              </a:rPr>
              <a:t>8</a:t>
            </a:r>
            <a:r>
              <a:rPr lang="de-DE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, 12</a:t>
            </a:r>
            <a:endParaRPr lang="de-DE" sz="11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sz="11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6668458" y="1370601"/>
            <a:ext cx="2159374" cy="1107996"/>
            <a:chOff x="6739772" y="964335"/>
            <a:chExt cx="2310822" cy="1107996"/>
          </a:xfrm>
        </p:grpSpPr>
        <p:grpSp>
          <p:nvGrpSpPr>
            <p:cNvPr id="29" name="Group 28"/>
            <p:cNvGrpSpPr/>
            <p:nvPr/>
          </p:nvGrpSpPr>
          <p:grpSpPr>
            <a:xfrm>
              <a:off x="6869209" y="1847832"/>
              <a:ext cx="1641976" cy="192360"/>
              <a:chOff x="6537250" y="1882416"/>
              <a:chExt cx="1641976" cy="192360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6537250" y="1882416"/>
                <a:ext cx="945112" cy="10409"/>
              </a:xfrm>
              <a:prstGeom prst="straightConnector1">
                <a:avLst/>
              </a:prstGeom>
              <a:ln w="19050">
                <a:solidFill>
                  <a:srgbClr val="96969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 bwMode="auto">
              <a:xfrm>
                <a:off x="6648004" y="1905499"/>
                <a:ext cx="153122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de-DE" sz="1100" b="1" kern="0" dirty="0" smtClean="0">
                    <a:solidFill>
                      <a:schemeClr val="bg2">
                        <a:lumMod val="9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output_depth = 3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835701" y="1405787"/>
              <a:ext cx="769449" cy="465128"/>
              <a:chOff x="7713485" y="1106781"/>
              <a:chExt cx="769449" cy="465128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7713485" y="1106781"/>
                <a:ext cx="0" cy="465128"/>
              </a:xfrm>
              <a:prstGeom prst="straightConnector1">
                <a:avLst/>
              </a:prstGeom>
              <a:ln w="19050">
                <a:solidFill>
                  <a:srgbClr val="96969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 bwMode="auto">
              <a:xfrm>
                <a:off x="7763267" y="1254707"/>
                <a:ext cx="719667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de-DE" sz="1100" b="1" kern="0" dirty="0">
                    <a:solidFill>
                      <a:schemeClr val="bg2">
                        <a:lumMod val="9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b</a:t>
                </a:r>
                <a:r>
                  <a:rPr lang="de-DE" sz="1100" b="1" kern="0" dirty="0" smtClean="0">
                    <a:solidFill>
                      <a:schemeClr val="bg2">
                        <a:lumMod val="9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atches</a:t>
                </a:r>
                <a:r>
                  <a:rPr lang="de-DE" sz="1100" kern="0" dirty="0" smtClean="0">
                    <a:solidFill>
                      <a:schemeClr val="bg2">
                        <a:lumMod val="9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= 2</a:t>
                </a:r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6739772" y="964335"/>
              <a:ext cx="2310822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94400"/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output_dims = {2, 2, 3</a:t>
              </a:r>
              <a:r>
                <a:rPr lang="en-US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de-DE" sz="11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pPr defTabSz="194400"/>
              <a:r>
                <a:rPr lang="de-DE" sz="1100" dirty="0" smtClean="0">
                  <a:solidFill>
                    <a:srgbClr val="005032"/>
                  </a:solidFill>
                  <a:latin typeface="Consolas" panose="020B0609020204030204" pitchFamily="49" charset="0"/>
                </a:rPr>
                <a:t>int8_t</a:t>
              </a:r>
              <a:r>
                <a:rPr lang="de-DE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output </a:t>
              </a:r>
              <a:r>
                <a:rPr lang="de-DE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</a:t>
              </a:r>
              <a:endParaRPr lang="de-DE" sz="1100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defTabSz="194400"/>
              <a:r>
                <a:rPr lang="de-DE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defTabSz="194400"/>
              <a:r>
                <a:rPr lang="pl-PL" sz="1100" dirty="0"/>
                <a:t> </a:t>
              </a:r>
              <a:r>
                <a:rPr lang="en-US" sz="1100" dirty="0"/>
                <a:t>	</a:t>
              </a:r>
              <a:r>
                <a:rPr lang="de-DE" sz="11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23, 24, 25,</a:t>
              </a:r>
            </a:p>
            <a:p>
              <a:pPr defTabSz="194400"/>
              <a:r>
                <a:rPr lang="en-US" sz="1100" dirty="0" smtClean="0"/>
                <a:t> </a:t>
              </a:r>
              <a:r>
                <a:rPr lang="en-US" sz="1100" dirty="0"/>
                <a:t>	</a:t>
              </a:r>
              <a:r>
                <a:rPr lang="de-DE" sz="1100" dirty="0" smtClean="0">
                  <a:solidFill>
                    <a:srgbClr val="7030A0"/>
                  </a:solidFill>
                </a:rPr>
                <a:t>57, 58, 59</a:t>
              </a:r>
              <a:endParaRPr lang="de-DE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defTabSz="194400"/>
              <a:r>
                <a:rPr lang="de-DE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de-DE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3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TFL Micro – NN Kernels optimizations</a:t>
            </a:r>
            <a:br>
              <a:rPr lang="en-US" b="1" dirty="0"/>
            </a:br>
            <a:r>
              <a:rPr lang="de-DE" dirty="0"/>
              <a:t> Option 1 + loop-unrolling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6" name="TextBox 5"/>
          <p:cNvSpPr txBox="1"/>
          <p:nvPr/>
        </p:nvSpPr>
        <p:spPr bwMode="auto">
          <a:xfrm>
            <a:off x="295836" y="1328646"/>
            <a:ext cx="8524635" cy="3531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en-US" sz="12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Adding loop-unrolling </a:t>
            </a: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by using </a:t>
            </a:r>
            <a:r>
              <a:rPr lang="en-US" sz="12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compiler </a:t>
            </a: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flags, such as: </a:t>
            </a:r>
          </a:p>
          <a:p>
            <a:pPr marL="1200150" lvl="2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2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-funroll-all-loops</a:t>
            </a:r>
          </a:p>
          <a:p>
            <a:pPr marL="1657350" lvl="3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Force the unrolling of all loops in the code, therefore it might decrease performance.</a:t>
            </a:r>
          </a:p>
          <a:p>
            <a:pPr lvl="3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endParaRPr lang="de-DE" sz="12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1200150" lvl="2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200" b="1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</a:t>
            </a:r>
            <a:r>
              <a:rPr lang="de-DE" sz="12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funroll-loops</a:t>
            </a:r>
          </a:p>
          <a:p>
            <a:pPr marL="1657350" lvl="3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altLang="de-DE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Unroll </a:t>
            </a:r>
            <a:r>
              <a:rPr lang="de-DE" altLang="de-DE" sz="12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loops whose number of iterations can be determined at compile time or upon entry to the </a:t>
            </a:r>
            <a:r>
              <a:rPr lang="de-DE" altLang="de-DE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loop</a:t>
            </a:r>
          </a:p>
          <a:p>
            <a:pPr marL="1657350" lvl="3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en-US" sz="12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the compiler heuristically decides which loops to unroll</a:t>
            </a:r>
            <a:endParaRPr lang="de-DE" altLang="de-DE" sz="12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1657350" lvl="3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endParaRPr lang="de-DE" sz="1200" b="1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1657350" lvl="3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endParaRPr lang="en-US" sz="1200" b="1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285750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Note that: 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none of the –O options add </a:t>
            </a:r>
            <a:r>
              <a:rPr lang="en-US" sz="12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–</a:t>
            </a:r>
            <a:r>
              <a:rPr lang="en-US" sz="1200" b="1" kern="0" dirty="0" err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funrol</a:t>
            </a:r>
            <a:r>
              <a:rPr lang="en-US" sz="12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-loops </a:t>
            </a: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or </a:t>
            </a:r>
            <a:r>
              <a:rPr lang="en-US" sz="12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–</a:t>
            </a:r>
            <a:r>
              <a:rPr lang="en-US" sz="1200" b="1" kern="0" dirty="0" err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funroll</a:t>
            </a:r>
            <a:r>
              <a:rPr lang="en-US" sz="12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-all-loops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Loop unrolling increases code-size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Loop unrolling flags do not always </a:t>
            </a:r>
            <a:r>
              <a:rPr lang="en-US" sz="12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improve </a:t>
            </a: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performance or might even decrease performance</a:t>
            </a:r>
            <a:endParaRPr lang="en-US" sz="12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It has to be clarified whether those flags work, under the following conditions:</a:t>
            </a:r>
          </a:p>
          <a:p>
            <a:pPr marL="1200150" lvl="2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The </a:t>
            </a:r>
            <a:r>
              <a:rPr lang="en-US" sz="12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compiler can't predict the exact amount of iterations of the loop at compile </a:t>
            </a: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time. </a:t>
            </a:r>
          </a:p>
          <a:p>
            <a:pPr marL="1200150" lvl="2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The loops bounds are variable</a:t>
            </a:r>
            <a:endParaRPr lang="en-US" sz="1200" b="1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06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720"/>
            <a:ext cx="7920880" cy="720000"/>
          </a:xfrm>
        </p:spPr>
        <p:txBody>
          <a:bodyPr/>
          <a:lstStyle/>
          <a:p>
            <a:r>
              <a:rPr lang="en-US" b="1" dirty="0"/>
              <a:t>TFL Micro – NN Kernels optimizations</a:t>
            </a:r>
            <a:br>
              <a:rPr lang="en-US" b="1" dirty="0"/>
            </a:br>
            <a:r>
              <a:rPr lang="de-DE" dirty="0"/>
              <a:t> Option 1 + loop-unrolling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679293959"/>
              </p:ext>
            </p:extLst>
          </p:nvPr>
        </p:nvGraphicFramePr>
        <p:xfrm>
          <a:off x="49769" y="908720"/>
          <a:ext cx="4752297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977158866"/>
              </p:ext>
            </p:extLst>
          </p:nvPr>
        </p:nvGraphicFramePr>
        <p:xfrm>
          <a:off x="59819" y="3734622"/>
          <a:ext cx="4752297" cy="2800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715819125"/>
              </p:ext>
            </p:extLst>
          </p:nvPr>
        </p:nvGraphicFramePr>
        <p:xfrm>
          <a:off x="4871075" y="1916832"/>
          <a:ext cx="4176460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5519144" y="5553561"/>
            <a:ext cx="2880321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i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Using the loop-unrolling flag </a:t>
            </a:r>
            <a:r>
              <a:rPr lang="de-DE" sz="1400" b="1" i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improves</a:t>
            </a:r>
            <a:r>
              <a:rPr lang="de-DE" sz="1400" i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de-DE" sz="1400" b="1" i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performance by 22% </a:t>
            </a:r>
            <a:r>
              <a:rPr lang="de-DE" sz="1400" i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but </a:t>
            </a:r>
            <a:r>
              <a:rPr lang="de-DE" sz="1400" b="1" i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increases the code-size by 14%</a:t>
            </a:r>
            <a:r>
              <a:rPr lang="de-DE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295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6" name="TextBox 5"/>
          <p:cNvSpPr txBox="1"/>
          <p:nvPr/>
        </p:nvSpPr>
        <p:spPr bwMode="auto">
          <a:xfrm>
            <a:off x="250824" y="1268760"/>
            <a:ext cx="5057475" cy="27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L="285750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Without compiler flags for loop-unrolling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Code-size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: 737KB</a:t>
            </a:r>
            <a:endParaRPr lang="en-US" sz="14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en-US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Runtime</a:t>
            </a: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: 51984 instructions in 0.00s  14848329 </a:t>
            </a:r>
            <a:r>
              <a:rPr lang="en-US" sz="1400" kern="0" dirty="0" err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inst</a:t>
            </a: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/s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endParaRPr lang="en-US" sz="14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With </a:t>
            </a:r>
            <a:r>
              <a:rPr lang="de-DE" sz="1400" dirty="0"/>
              <a:t>compiler flag </a:t>
            </a:r>
            <a:r>
              <a:rPr lang="de-DE" sz="1400" b="1" dirty="0"/>
              <a:t>-funroll-loops </a:t>
            </a:r>
            <a:endParaRPr lang="de-DE" sz="1400" b="1" dirty="0" smtClean="0"/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Code-size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: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863KB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en-US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Runtime</a:t>
            </a: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: </a:t>
            </a:r>
            <a:r>
              <a:rPr lang="en-US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51230 instructions in 0.00s  25615000 </a:t>
            </a:r>
            <a:r>
              <a:rPr lang="en-US" sz="1400" kern="0" dirty="0" err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inst</a:t>
            </a: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/s</a:t>
            </a:r>
            <a:endParaRPr lang="de-DE" sz="14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endParaRPr lang="de-DE" sz="14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With </a:t>
            </a:r>
            <a:r>
              <a:rPr lang="de-DE" sz="1400" dirty="0"/>
              <a:t>compiler flag </a:t>
            </a:r>
            <a:r>
              <a:rPr lang="de-DE" sz="1400" b="1" dirty="0"/>
              <a:t>-</a:t>
            </a:r>
            <a:r>
              <a:rPr lang="de-DE" sz="1400" b="1" dirty="0" smtClean="0"/>
              <a:t>funroll-all-loops </a:t>
            </a:r>
            <a:endParaRPr lang="de-DE" sz="1400" b="1" dirty="0"/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400" b="1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Code-size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: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866KB</a:t>
            </a:r>
            <a:endParaRPr lang="de-DE" sz="14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en-US" sz="1400" b="1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Runtime</a:t>
            </a:r>
            <a:r>
              <a:rPr lang="en-US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: 51206 instructions in 0.00s  20539911 </a:t>
            </a:r>
            <a:r>
              <a:rPr lang="en-US" sz="1400" kern="0" dirty="0" err="1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inst</a:t>
            </a:r>
            <a:r>
              <a:rPr lang="en-US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/s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796136" y="2492896"/>
            <a:ext cx="3096344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i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Using the loop-unrolling flags </a:t>
            </a:r>
            <a:r>
              <a:rPr lang="de-DE" sz="1400" b="1" i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improves</a:t>
            </a:r>
            <a:r>
              <a:rPr lang="de-DE" sz="1400" i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de-DE" sz="1400" b="1" i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performance by 1,4% </a:t>
            </a:r>
            <a:r>
              <a:rPr lang="de-DE" sz="1400" i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but </a:t>
            </a:r>
            <a:r>
              <a:rPr lang="de-DE" sz="1400" b="1" i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increases the code-size by 14%</a:t>
            </a:r>
            <a:r>
              <a:rPr lang="de-DE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TFL Micro – NN Kernels optimizations</a:t>
            </a:r>
            <a:br>
              <a:rPr lang="en-US" b="1" dirty="0"/>
            </a:br>
            <a:r>
              <a:rPr lang="de-DE" dirty="0"/>
              <a:t> Option 1 + </a:t>
            </a:r>
            <a:r>
              <a:rPr lang="de-DE" dirty="0" smtClean="0"/>
              <a:t>loop-unrolling (Hello world test)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91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TFL Micro – NN Kernels optimizations</a:t>
            </a:r>
            <a:br>
              <a:rPr lang="en-US" b="1" dirty="0"/>
            </a:br>
            <a:r>
              <a:rPr lang="de-DE" dirty="0"/>
              <a:t> Option </a:t>
            </a:r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grpSp>
        <p:nvGrpSpPr>
          <p:cNvPr id="6" name="Group 5"/>
          <p:cNvGrpSpPr/>
          <p:nvPr/>
        </p:nvGrpSpPr>
        <p:grpSpPr>
          <a:xfrm>
            <a:off x="3256133" y="1033137"/>
            <a:ext cx="5805597" cy="2526520"/>
            <a:chOff x="401058" y="1771233"/>
            <a:chExt cx="8658386" cy="4320480"/>
          </a:xfrm>
        </p:grpSpPr>
        <p:sp>
          <p:nvSpPr>
            <p:cNvPr id="7" name="Rectangle 6"/>
            <p:cNvSpPr/>
            <p:nvPr/>
          </p:nvSpPr>
          <p:spPr bwMode="auto">
            <a:xfrm>
              <a:off x="401058" y="3411318"/>
              <a:ext cx="938886" cy="6834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Peripheral X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339944" y="1771233"/>
              <a:ext cx="6592380" cy="4320480"/>
              <a:chOff x="1339944" y="1771233"/>
              <a:chExt cx="6592380" cy="432048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1559612" y="1771233"/>
                <a:ext cx="6372712" cy="4320480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t"/>
              <a:lstStyle/>
              <a:p>
                <a:pPr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Main Processor</a:t>
                </a:r>
                <a:endParaRPr lang="de-DE" sz="800" b="1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534247" y="2877898"/>
                <a:ext cx="1481119" cy="482764"/>
              </a:xfrm>
              <a:prstGeom prst="rect">
                <a:avLst/>
              </a:prstGeom>
              <a:solidFill>
                <a:srgbClr val="ED752B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Trained</a:t>
                </a:r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-</a:t>
                </a:r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model</a:t>
                </a:r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 loader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1763688" y="3501008"/>
                <a:ext cx="1053831" cy="50405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Peripheral X</a:t>
                </a:r>
              </a:p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Driver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3050784" y="3501009"/>
                <a:ext cx="964582" cy="5040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Input generator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4180149" y="4365105"/>
                <a:ext cx="1217275" cy="362266"/>
              </a:xfrm>
              <a:prstGeom prst="rect">
                <a:avLst/>
              </a:prstGeom>
              <a:solidFill>
                <a:srgbClr val="ED752B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Operations Resolver</a:t>
                </a:r>
                <a:endParaRPr lang="de-DE" sz="800" b="1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5562207" y="3501008"/>
                <a:ext cx="981823" cy="62178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Error reporter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4180149" y="2734551"/>
                <a:ext cx="1217275" cy="1532915"/>
              </a:xfrm>
              <a:prstGeom prst="rect">
                <a:avLst/>
              </a:prstGeom>
              <a:solidFill>
                <a:srgbClr val="ED752B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Micro</a:t>
                </a:r>
              </a:p>
              <a:p>
                <a:pPr algn="ctr"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Interpreter</a:t>
                </a:r>
                <a:endParaRPr lang="de-DE" sz="800" b="1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5562207" y="2877898"/>
                <a:ext cx="981823" cy="48276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Output handler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6665651" y="2867251"/>
                <a:ext cx="1074701" cy="49341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Peripheral Y</a:t>
                </a:r>
              </a:p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Driver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6669388" y="3565193"/>
                <a:ext cx="1074701" cy="49341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Peripheral Z</a:t>
                </a:r>
              </a:p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Driver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23" name="Straight Connector 22"/>
              <p:cNvCxnSpPr>
                <a:stCxn id="7" idx="3"/>
              </p:cNvCxnSpPr>
              <p:nvPr/>
            </p:nvCxnSpPr>
            <p:spPr>
              <a:xfrm>
                <a:off x="1339944" y="3753036"/>
                <a:ext cx="27972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 bwMode="auto">
              <a:xfrm>
                <a:off x="3491880" y="4829205"/>
                <a:ext cx="1233695" cy="616019"/>
              </a:xfrm>
              <a:prstGeom prst="rect">
                <a:avLst/>
              </a:prstGeom>
              <a:solidFill>
                <a:srgbClr val="ED752B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>
                    <a:latin typeface="+mn-lt"/>
                    <a:ea typeface="Verdana" pitchFamily="34" charset="0"/>
                    <a:cs typeface="Verdana" pitchFamily="34" charset="0"/>
                  </a:rPr>
                  <a:t>Reference kernel</a:t>
                </a:r>
                <a:endParaRPr lang="de-DE" sz="800" dirty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4860036" y="4825011"/>
                <a:ext cx="1152124" cy="620214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*Platform kernel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3472448" y="5557982"/>
                <a:ext cx="1233695" cy="39094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Math </a:t>
                </a:r>
              </a:p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(standard lib)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4860036" y="5573789"/>
                <a:ext cx="1152124" cy="390943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NN-Math</a:t>
                </a:r>
              </a:p>
            </p:txBody>
          </p:sp>
        </p:grpSp>
        <p:sp>
          <p:nvSpPr>
            <p:cNvPr id="9" name="Rectangle 8"/>
            <p:cNvSpPr/>
            <p:nvPr/>
          </p:nvSpPr>
          <p:spPr bwMode="auto">
            <a:xfrm>
              <a:off x="8114005" y="2677226"/>
              <a:ext cx="938886" cy="6834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Peripheral Y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8120558" y="3593034"/>
              <a:ext cx="938886" cy="6834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Peripheral Z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1" name="Straight Connector 10"/>
            <p:cNvCxnSpPr>
              <a:stCxn id="9" idx="1"/>
            </p:cNvCxnSpPr>
            <p:nvPr/>
          </p:nvCxnSpPr>
          <p:spPr>
            <a:xfrm flipH="1">
              <a:off x="7932324" y="3018944"/>
              <a:ext cx="18168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0" idx="1"/>
              <a:endCxn id="13" idx="3"/>
            </p:cNvCxnSpPr>
            <p:nvPr/>
          </p:nvCxnSpPr>
          <p:spPr>
            <a:xfrm flipH="1" flipV="1">
              <a:off x="7932324" y="3931473"/>
              <a:ext cx="188234" cy="3279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77991" y="908720"/>
            <a:ext cx="1902091" cy="2767156"/>
            <a:chOff x="179931" y="1709753"/>
            <a:chExt cx="2697973" cy="382167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79931" y="1709753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Micro Interpreter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182691" y="2306115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Operations resolver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85478" y="3564621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Reference kernel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90560" y="4221872"/>
              <a:ext cx="1260140" cy="559259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Math </a:t>
              </a:r>
            </a:p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(standard lib)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5" name="Elbow Connector 34"/>
            <p:cNvCxnSpPr>
              <a:stCxn id="30" idx="2"/>
              <a:endCxn id="31" idx="0"/>
            </p:cNvCxnSpPr>
            <p:nvPr/>
          </p:nvCxnSpPr>
          <p:spPr>
            <a:xfrm rot="16200000" flipH="1">
              <a:off x="725369" y="2218722"/>
              <a:ext cx="172024" cy="2760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38" idx="2"/>
              <a:endCxn id="32" idx="0"/>
            </p:cNvCxnSpPr>
            <p:nvPr/>
          </p:nvCxnSpPr>
          <p:spPr>
            <a:xfrm rot="16200000" flipH="1">
              <a:off x="709538" y="3458611"/>
              <a:ext cx="212017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2" idx="2"/>
              <a:endCxn id="33" idx="0"/>
            </p:cNvCxnSpPr>
            <p:nvPr/>
          </p:nvCxnSpPr>
          <p:spPr>
            <a:xfrm>
              <a:off x="815548" y="3988958"/>
              <a:ext cx="5082" cy="232914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 bwMode="auto">
            <a:xfrm>
              <a:off x="185477" y="2928266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Kernel</a:t>
              </a:r>
            </a:p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(Interface)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9" name="Elbow Connector 38"/>
            <p:cNvCxnSpPr>
              <a:stCxn id="31" idx="2"/>
              <a:endCxn id="38" idx="0"/>
            </p:cNvCxnSpPr>
            <p:nvPr/>
          </p:nvCxnSpPr>
          <p:spPr>
            <a:xfrm rot="16200000" flipH="1">
              <a:off x="715247" y="2827965"/>
              <a:ext cx="197815" cy="2786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 bwMode="auto">
            <a:xfrm>
              <a:off x="191868" y="5121938"/>
              <a:ext cx="2674755" cy="40948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Microcontroller device</a:t>
              </a:r>
            </a:p>
          </p:txBody>
        </p:sp>
        <p:cxnSp>
          <p:nvCxnSpPr>
            <p:cNvPr id="41" name="Straight Connector 40"/>
            <p:cNvCxnSpPr>
              <a:stCxn id="33" idx="2"/>
            </p:cNvCxnSpPr>
            <p:nvPr/>
          </p:nvCxnSpPr>
          <p:spPr>
            <a:xfrm>
              <a:off x="820630" y="4781131"/>
              <a:ext cx="0" cy="34080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 bwMode="auto">
            <a:xfrm>
              <a:off x="1617764" y="3564621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Optimized kernel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3" name="Elbow Connector 42"/>
            <p:cNvCxnSpPr>
              <a:stCxn id="38" idx="3"/>
              <a:endCxn id="42" idx="0"/>
            </p:cNvCxnSpPr>
            <p:nvPr/>
          </p:nvCxnSpPr>
          <p:spPr>
            <a:xfrm>
              <a:off x="1445617" y="3140435"/>
              <a:ext cx="802217" cy="42418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 bwMode="auto">
            <a:xfrm>
              <a:off x="1606484" y="4221872"/>
              <a:ext cx="1260140" cy="559259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Optimized</a:t>
              </a:r>
            </a:p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Math-</a:t>
              </a:r>
              <a:r>
                <a:rPr lang="en-US" sz="800" dirty="0" err="1" smtClean="0">
                  <a:latin typeface="+mn-lt"/>
                  <a:ea typeface="Verdana" pitchFamily="34" charset="0"/>
                  <a:cs typeface="Verdana" pitchFamily="34" charset="0"/>
                </a:rPr>
                <a:t>nn</a:t>
              </a:r>
              <a:endParaRPr lang="en-US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5" name="Straight Connector 44"/>
            <p:cNvCxnSpPr>
              <a:stCxn id="44" idx="2"/>
            </p:cNvCxnSpPr>
            <p:nvPr/>
          </p:nvCxnSpPr>
          <p:spPr>
            <a:xfrm>
              <a:off x="2236554" y="4781131"/>
              <a:ext cx="0" cy="34080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2" idx="2"/>
              <a:endCxn id="44" idx="0"/>
            </p:cNvCxnSpPr>
            <p:nvPr/>
          </p:nvCxnSpPr>
          <p:spPr>
            <a:xfrm flipH="1">
              <a:off x="2236554" y="3988958"/>
              <a:ext cx="11280" cy="232914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Picture 57"/>
          <p:cNvPicPr/>
          <p:nvPr/>
        </p:nvPicPr>
        <p:blipFill>
          <a:blip r:embed="rId2"/>
          <a:stretch>
            <a:fillRect/>
          </a:stretch>
        </p:blipFill>
        <p:spPr>
          <a:xfrm>
            <a:off x="149572" y="3840548"/>
            <a:ext cx="3830282" cy="899853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 bwMode="auto">
          <a:xfrm>
            <a:off x="126794" y="4856766"/>
            <a:ext cx="8792624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2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Introduce an </a:t>
            </a:r>
            <a:r>
              <a:rPr lang="de-DE" sz="1200" b="1" kern="0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offline-interpreter </a:t>
            </a:r>
            <a:r>
              <a:rPr lang="de-DE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to pre-compute factors </a:t>
            </a:r>
            <a:r>
              <a:rPr lang="de-DE" sz="12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that depend only on the model and not on the new input. </a:t>
            </a:r>
            <a:endParaRPr lang="de-DE" sz="12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800100" lvl="1" indent="-34290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2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Offline</a:t>
            </a:r>
            <a:r>
              <a:rPr lang="de-DE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: </a:t>
            </a:r>
            <a:endParaRPr lang="de-DE" sz="12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1257300" lvl="2" indent="-34290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2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Pre-calculate factors that only depend on the weights and biases in the model</a:t>
            </a:r>
          </a:p>
          <a:p>
            <a:pPr marL="1257300" lvl="2" indent="-34290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Store those factors as meta-data which shall be provide it together with the model.</a:t>
            </a:r>
          </a:p>
          <a:p>
            <a:pPr marL="1257300" lvl="2" indent="-34290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Extend </a:t>
            </a:r>
            <a:r>
              <a:rPr lang="en-US" sz="12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the interpreter kernel operations to correctly interpret the </a:t>
            </a: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meta </a:t>
            </a:r>
            <a:r>
              <a:rPr lang="en-US" sz="12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data</a:t>
            </a:r>
            <a:endParaRPr lang="de-DE" sz="12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800100" lvl="1" indent="-34290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200" b="1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Inference</a:t>
            </a:r>
            <a:r>
              <a:rPr lang="de-DE" sz="12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:</a:t>
            </a:r>
          </a:p>
          <a:p>
            <a:pPr marL="1200150" lvl="2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Perform </a:t>
            </a:r>
            <a:r>
              <a:rPr lang="en-US" sz="12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the operation </a:t>
            </a: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accordingly, using the model, meta data and new input data.</a:t>
            </a:r>
            <a:endParaRPr lang="de-DE" sz="12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4604924" y="1596464"/>
            <a:ext cx="1074664" cy="433380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64" name="Curved Connector 63"/>
          <p:cNvCxnSpPr>
            <a:stCxn id="62" idx="2"/>
            <a:endCxn id="58" idx="0"/>
          </p:cNvCxnSpPr>
          <p:nvPr/>
        </p:nvCxnSpPr>
        <p:spPr>
          <a:xfrm rot="10800000" flipV="1">
            <a:off x="2064714" y="1813154"/>
            <a:ext cx="2540211" cy="2027394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4289717" y="3798029"/>
            <a:ext cx="4950104" cy="669009"/>
            <a:chOff x="1580216" y="5044472"/>
            <a:chExt cx="7141014" cy="1117728"/>
          </a:xfrm>
        </p:grpSpPr>
        <p:sp>
          <p:nvSpPr>
            <p:cNvPr id="71" name="Oval 70"/>
            <p:cNvSpPr/>
            <p:nvPr/>
          </p:nvSpPr>
          <p:spPr bwMode="auto">
            <a:xfrm>
              <a:off x="1580216" y="5248383"/>
              <a:ext cx="1317257" cy="913817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de-DE" sz="800" b="1" dirty="0" smtClean="0">
                  <a:solidFill>
                    <a:srgbClr val="FF0000"/>
                  </a:solidFill>
                  <a:latin typeface="+mn-lt"/>
                  <a:ea typeface="Verdana" pitchFamily="34" charset="0"/>
                  <a:cs typeface="Verdana" pitchFamily="34" charset="0"/>
                </a:rPr>
                <a:t>Load</a:t>
              </a:r>
            </a:p>
            <a:p>
              <a:pPr algn="ctr" eaLnBrk="0" hangingPunct="0"/>
              <a:r>
                <a:rPr lang="de-DE" sz="800" b="1" dirty="0" smtClean="0">
                  <a:solidFill>
                    <a:srgbClr val="FF0000"/>
                  </a:solidFill>
                  <a:latin typeface="+mn-lt"/>
                  <a:ea typeface="Verdana" pitchFamily="34" charset="0"/>
                  <a:cs typeface="Verdana" pitchFamily="34" charset="0"/>
                </a:rPr>
                <a:t>Trained-model</a:t>
              </a: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201759" y="5248383"/>
              <a:ext cx="1317257" cy="91381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de-DE" sz="800" b="1" dirty="0" smtClean="0">
                  <a:solidFill>
                    <a:schemeClr val="accent5"/>
                  </a:solidFill>
                  <a:latin typeface="+mn-lt"/>
                  <a:ea typeface="Verdana" pitchFamily="34" charset="0"/>
                  <a:cs typeface="Verdana" pitchFamily="34" charset="0"/>
                </a:rPr>
                <a:t>Init</a:t>
              </a: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4836834" y="5248383"/>
              <a:ext cx="1317257" cy="91381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de-DE" sz="800" b="1" dirty="0" smtClean="0">
                  <a:solidFill>
                    <a:schemeClr val="accent5"/>
                  </a:solidFill>
                  <a:latin typeface="+mn-lt"/>
                  <a:ea typeface="Verdana" pitchFamily="34" charset="0"/>
                  <a:cs typeface="Verdana" pitchFamily="34" charset="0"/>
                </a:rPr>
                <a:t>Prepare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6586135" y="5044472"/>
              <a:ext cx="2135095" cy="1117728"/>
              <a:chOff x="6586135" y="5044472"/>
              <a:chExt cx="2135095" cy="1117728"/>
            </a:xfrm>
          </p:grpSpPr>
          <p:sp>
            <p:nvSpPr>
              <p:cNvPr id="78" name="Oval 77"/>
              <p:cNvSpPr/>
              <p:nvPr/>
            </p:nvSpPr>
            <p:spPr bwMode="auto">
              <a:xfrm>
                <a:off x="6586135" y="5248383"/>
                <a:ext cx="1317257" cy="913817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accent5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de-DE" sz="800" b="1" dirty="0" smtClean="0">
                    <a:solidFill>
                      <a:schemeClr val="accent5"/>
                    </a:solidFill>
                    <a:latin typeface="+mn-lt"/>
                    <a:ea typeface="Verdana" pitchFamily="34" charset="0"/>
                    <a:cs typeface="Verdana" pitchFamily="34" charset="0"/>
                  </a:rPr>
                  <a:t>Eval</a:t>
                </a:r>
                <a:endParaRPr lang="de-DE" sz="800" b="1" dirty="0" smtClean="0">
                  <a:solidFill>
                    <a:schemeClr val="accent5"/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79" name="Curved Connector 78"/>
              <p:cNvCxnSpPr>
                <a:stCxn id="78" idx="0"/>
                <a:endCxn id="78" idx="6"/>
              </p:cNvCxnSpPr>
              <p:nvPr/>
            </p:nvCxnSpPr>
            <p:spPr>
              <a:xfrm rot="16200000" flipH="1">
                <a:off x="7345623" y="5147523"/>
                <a:ext cx="456909" cy="658628"/>
              </a:xfrm>
              <a:prstGeom prst="curvedConnector4">
                <a:avLst>
                  <a:gd name="adj1" fmla="val -50032"/>
                  <a:gd name="adj2" fmla="val 134709"/>
                </a:avLst>
              </a:prstGeom>
              <a:ln w="190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 bwMode="auto">
              <a:xfrm>
                <a:off x="7558047" y="5044472"/>
                <a:ext cx="1163183" cy="37280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algn="ctr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de-DE" sz="6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Invoke </a:t>
                </a:r>
              </a:p>
              <a:p>
                <a:pPr marR="0" algn="ctr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en-US" sz="6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(after setting new input)</a:t>
                </a:r>
                <a:endParaRPr lang="de-DE" sz="600" kern="0" dirty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75" name="Straight Arrow Connector 74"/>
            <p:cNvCxnSpPr/>
            <p:nvPr/>
          </p:nvCxnSpPr>
          <p:spPr>
            <a:xfrm>
              <a:off x="2897473" y="5705291"/>
              <a:ext cx="304286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519016" y="5705291"/>
              <a:ext cx="317818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154091" y="5705291"/>
              <a:ext cx="43204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317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2E679AF-8945-4D87-A412-7111E837033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TFL Micro </a:t>
            </a:r>
            <a:r>
              <a:rPr lang="en-US" b="1" dirty="0" smtClean="0"/>
              <a:t>– Kernels </a:t>
            </a:r>
          </a:p>
          <a:p>
            <a:pPr lvl="1"/>
            <a:r>
              <a:rPr lang="en-US" b="1" dirty="0" smtClean="0"/>
              <a:t>The </a:t>
            </a:r>
            <a:r>
              <a:rPr lang="en-US" b="1" dirty="0"/>
              <a:t>Fully connected </a:t>
            </a:r>
            <a:r>
              <a:rPr lang="en-US" b="1" dirty="0" smtClean="0"/>
              <a:t>layer</a:t>
            </a:r>
          </a:p>
          <a:p>
            <a:pPr marL="288000" lvl="1" indent="0">
              <a:buNone/>
            </a:pPr>
            <a:endParaRPr lang="en-US" b="1" dirty="0" smtClean="0"/>
          </a:p>
          <a:p>
            <a:r>
              <a:rPr lang="en-US" b="1" dirty="0" smtClean="0"/>
              <a:t>TFL </a:t>
            </a:r>
            <a:r>
              <a:rPr lang="en-US" b="1" dirty="0"/>
              <a:t>Micro – NN Kernels </a:t>
            </a:r>
            <a:r>
              <a:rPr lang="en-US" b="1" dirty="0" smtClean="0"/>
              <a:t>optimizations</a:t>
            </a:r>
            <a:endParaRPr lang="en-US" b="1" dirty="0" smtClean="0"/>
          </a:p>
          <a:p>
            <a:pPr lvl="1"/>
            <a:r>
              <a:rPr lang="en-US" b="1" dirty="0" smtClean="0"/>
              <a:t>Option 1</a:t>
            </a:r>
          </a:p>
          <a:p>
            <a:pPr lvl="1"/>
            <a:r>
              <a:rPr lang="en-US" b="1" dirty="0"/>
              <a:t>Option </a:t>
            </a:r>
            <a:r>
              <a:rPr lang="en-US" b="1" dirty="0" smtClean="0"/>
              <a:t>2</a:t>
            </a:r>
            <a:endParaRPr lang="en-US" b="1" dirty="0"/>
          </a:p>
          <a:p>
            <a:pPr lvl="1"/>
            <a:r>
              <a:rPr lang="en-US" b="1" dirty="0"/>
              <a:t>Option </a:t>
            </a:r>
            <a:r>
              <a:rPr lang="en-US" b="1" dirty="0" smtClean="0"/>
              <a:t>3</a:t>
            </a:r>
            <a:endParaRPr lang="en-US" b="1" dirty="0"/>
          </a:p>
          <a:p>
            <a:pPr lvl="1"/>
            <a:r>
              <a:rPr lang="en-US" b="1" dirty="0"/>
              <a:t>Option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635983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TFL Micro – NN Kernels optimizations</a:t>
            </a:r>
            <a:br>
              <a:rPr lang="en-US" b="1" dirty="0"/>
            </a:br>
            <a:r>
              <a:rPr lang="de-DE" dirty="0"/>
              <a:t> Option </a:t>
            </a:r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grpSp>
        <p:nvGrpSpPr>
          <p:cNvPr id="6" name="Group 5"/>
          <p:cNvGrpSpPr/>
          <p:nvPr/>
        </p:nvGrpSpPr>
        <p:grpSpPr>
          <a:xfrm>
            <a:off x="3256133" y="1033137"/>
            <a:ext cx="5805597" cy="2526520"/>
            <a:chOff x="401058" y="1771233"/>
            <a:chExt cx="8658386" cy="4320480"/>
          </a:xfrm>
        </p:grpSpPr>
        <p:sp>
          <p:nvSpPr>
            <p:cNvPr id="7" name="Rectangle 6"/>
            <p:cNvSpPr/>
            <p:nvPr/>
          </p:nvSpPr>
          <p:spPr bwMode="auto">
            <a:xfrm>
              <a:off x="401058" y="3411318"/>
              <a:ext cx="938886" cy="6834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Peripheral X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339944" y="1771233"/>
              <a:ext cx="6592380" cy="4320480"/>
              <a:chOff x="1339944" y="1771233"/>
              <a:chExt cx="6592380" cy="432048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1559612" y="1771233"/>
                <a:ext cx="6372712" cy="4320480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t"/>
              <a:lstStyle/>
              <a:p>
                <a:pPr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Main Processor</a:t>
                </a:r>
                <a:endParaRPr lang="de-DE" sz="800" b="1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534247" y="2877898"/>
                <a:ext cx="1481119" cy="482764"/>
              </a:xfrm>
              <a:prstGeom prst="rect">
                <a:avLst/>
              </a:prstGeom>
              <a:solidFill>
                <a:srgbClr val="ED752B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Trained</a:t>
                </a:r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-</a:t>
                </a:r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model</a:t>
                </a:r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 loader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1763688" y="3501008"/>
                <a:ext cx="1053831" cy="50405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Peripheral X</a:t>
                </a:r>
              </a:p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Driver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3050784" y="3501009"/>
                <a:ext cx="964582" cy="5040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Input generator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4180149" y="4365105"/>
                <a:ext cx="1217275" cy="362266"/>
              </a:xfrm>
              <a:prstGeom prst="rect">
                <a:avLst/>
              </a:prstGeom>
              <a:solidFill>
                <a:srgbClr val="ED752B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Operations Resolver</a:t>
                </a:r>
                <a:endParaRPr lang="de-DE" sz="800" b="1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5562207" y="3501008"/>
                <a:ext cx="981823" cy="62178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Error reporter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4180149" y="2734551"/>
                <a:ext cx="1217275" cy="1532915"/>
              </a:xfrm>
              <a:prstGeom prst="rect">
                <a:avLst/>
              </a:prstGeom>
              <a:solidFill>
                <a:srgbClr val="ED752B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Micro</a:t>
                </a:r>
              </a:p>
              <a:p>
                <a:pPr algn="ctr"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Interpreter</a:t>
                </a:r>
                <a:endParaRPr lang="de-DE" sz="800" b="1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5562207" y="2877898"/>
                <a:ext cx="981823" cy="48276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Output handler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6665651" y="2867251"/>
                <a:ext cx="1074701" cy="49341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Peripheral Y</a:t>
                </a:r>
              </a:p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Driver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6669388" y="3565193"/>
                <a:ext cx="1074701" cy="49341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Peripheral Z</a:t>
                </a:r>
              </a:p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Driver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23" name="Straight Connector 22"/>
              <p:cNvCxnSpPr>
                <a:stCxn id="7" idx="3"/>
              </p:cNvCxnSpPr>
              <p:nvPr/>
            </p:nvCxnSpPr>
            <p:spPr>
              <a:xfrm>
                <a:off x="1339944" y="3753036"/>
                <a:ext cx="27972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 bwMode="auto">
              <a:xfrm>
                <a:off x="3491880" y="4829205"/>
                <a:ext cx="1233695" cy="616019"/>
              </a:xfrm>
              <a:prstGeom prst="rect">
                <a:avLst/>
              </a:prstGeom>
              <a:solidFill>
                <a:srgbClr val="ED752B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>
                    <a:latin typeface="+mn-lt"/>
                    <a:ea typeface="Verdana" pitchFamily="34" charset="0"/>
                    <a:cs typeface="Verdana" pitchFamily="34" charset="0"/>
                  </a:rPr>
                  <a:t>Reference kernel</a:t>
                </a:r>
                <a:endParaRPr lang="de-DE" sz="800" dirty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4860036" y="4825011"/>
                <a:ext cx="1152124" cy="620214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*Platform kernel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3472448" y="5557982"/>
                <a:ext cx="1233695" cy="39094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Math </a:t>
                </a:r>
              </a:p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(standard lib)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4860036" y="5573789"/>
                <a:ext cx="1152124" cy="390943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NN-Math</a:t>
                </a:r>
              </a:p>
            </p:txBody>
          </p:sp>
        </p:grpSp>
        <p:sp>
          <p:nvSpPr>
            <p:cNvPr id="9" name="Rectangle 8"/>
            <p:cNvSpPr/>
            <p:nvPr/>
          </p:nvSpPr>
          <p:spPr bwMode="auto">
            <a:xfrm>
              <a:off x="8114005" y="2677226"/>
              <a:ext cx="938886" cy="6834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Peripheral Y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8120558" y="3593034"/>
              <a:ext cx="938886" cy="6834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Peripheral Z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1" name="Straight Connector 10"/>
            <p:cNvCxnSpPr>
              <a:stCxn id="9" idx="1"/>
            </p:cNvCxnSpPr>
            <p:nvPr/>
          </p:nvCxnSpPr>
          <p:spPr>
            <a:xfrm flipH="1">
              <a:off x="7932324" y="3018944"/>
              <a:ext cx="18168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0" idx="1"/>
              <a:endCxn id="13" idx="3"/>
            </p:cNvCxnSpPr>
            <p:nvPr/>
          </p:nvCxnSpPr>
          <p:spPr>
            <a:xfrm flipH="1" flipV="1">
              <a:off x="7932324" y="3931473"/>
              <a:ext cx="188234" cy="3279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77991" y="908720"/>
            <a:ext cx="1902091" cy="2767156"/>
            <a:chOff x="179931" y="1709753"/>
            <a:chExt cx="2697973" cy="382167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79931" y="1709753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Micro Interpreter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182691" y="2306115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Operations resolver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85478" y="3564621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Reference kernel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90560" y="4221872"/>
              <a:ext cx="1260140" cy="559259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Math </a:t>
              </a:r>
            </a:p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(standard lib)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5" name="Elbow Connector 34"/>
            <p:cNvCxnSpPr>
              <a:stCxn id="30" idx="2"/>
              <a:endCxn id="31" idx="0"/>
            </p:cNvCxnSpPr>
            <p:nvPr/>
          </p:nvCxnSpPr>
          <p:spPr>
            <a:xfrm rot="16200000" flipH="1">
              <a:off x="725369" y="2218722"/>
              <a:ext cx="172024" cy="2760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38" idx="2"/>
              <a:endCxn id="32" idx="0"/>
            </p:cNvCxnSpPr>
            <p:nvPr/>
          </p:nvCxnSpPr>
          <p:spPr>
            <a:xfrm rot="16200000" flipH="1">
              <a:off x="709538" y="3458611"/>
              <a:ext cx="212017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2" idx="2"/>
              <a:endCxn id="33" idx="0"/>
            </p:cNvCxnSpPr>
            <p:nvPr/>
          </p:nvCxnSpPr>
          <p:spPr>
            <a:xfrm>
              <a:off x="815548" y="3988958"/>
              <a:ext cx="5082" cy="232914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 bwMode="auto">
            <a:xfrm>
              <a:off x="185477" y="2928266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Kernel</a:t>
              </a:r>
            </a:p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(Interface)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9" name="Elbow Connector 38"/>
            <p:cNvCxnSpPr>
              <a:stCxn id="31" idx="2"/>
              <a:endCxn id="38" idx="0"/>
            </p:cNvCxnSpPr>
            <p:nvPr/>
          </p:nvCxnSpPr>
          <p:spPr>
            <a:xfrm rot="16200000" flipH="1">
              <a:off x="715247" y="2827965"/>
              <a:ext cx="197815" cy="2786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 bwMode="auto">
            <a:xfrm>
              <a:off x="191868" y="5121938"/>
              <a:ext cx="2674755" cy="40948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Microcontroller device</a:t>
              </a:r>
            </a:p>
          </p:txBody>
        </p:sp>
        <p:cxnSp>
          <p:nvCxnSpPr>
            <p:cNvPr id="41" name="Straight Connector 40"/>
            <p:cNvCxnSpPr>
              <a:stCxn id="33" idx="2"/>
            </p:cNvCxnSpPr>
            <p:nvPr/>
          </p:nvCxnSpPr>
          <p:spPr>
            <a:xfrm>
              <a:off x="820630" y="4781131"/>
              <a:ext cx="0" cy="34080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 bwMode="auto">
            <a:xfrm>
              <a:off x="1617764" y="3564621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Optimized kernel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3" name="Elbow Connector 42"/>
            <p:cNvCxnSpPr>
              <a:stCxn id="38" idx="3"/>
              <a:endCxn id="42" idx="0"/>
            </p:cNvCxnSpPr>
            <p:nvPr/>
          </p:nvCxnSpPr>
          <p:spPr>
            <a:xfrm>
              <a:off x="1445617" y="3140435"/>
              <a:ext cx="802217" cy="42418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 bwMode="auto">
            <a:xfrm>
              <a:off x="1606484" y="4221872"/>
              <a:ext cx="1260140" cy="559259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Optimized</a:t>
              </a:r>
            </a:p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Math-</a:t>
              </a:r>
              <a:r>
                <a:rPr lang="en-US" sz="800" dirty="0" err="1" smtClean="0">
                  <a:latin typeface="+mn-lt"/>
                  <a:ea typeface="Verdana" pitchFamily="34" charset="0"/>
                  <a:cs typeface="Verdana" pitchFamily="34" charset="0"/>
                </a:rPr>
                <a:t>nn</a:t>
              </a:r>
              <a:endParaRPr lang="en-US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5" name="Straight Connector 44"/>
            <p:cNvCxnSpPr>
              <a:stCxn id="44" idx="2"/>
            </p:cNvCxnSpPr>
            <p:nvPr/>
          </p:nvCxnSpPr>
          <p:spPr>
            <a:xfrm>
              <a:off x="2236554" y="4781131"/>
              <a:ext cx="0" cy="34080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2" idx="2"/>
              <a:endCxn id="44" idx="0"/>
            </p:cNvCxnSpPr>
            <p:nvPr/>
          </p:nvCxnSpPr>
          <p:spPr>
            <a:xfrm flipH="1">
              <a:off x="2236554" y="3988958"/>
              <a:ext cx="11280" cy="232914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Picture 57"/>
          <p:cNvPicPr/>
          <p:nvPr/>
        </p:nvPicPr>
        <p:blipFill>
          <a:blip r:embed="rId2"/>
          <a:stretch>
            <a:fillRect/>
          </a:stretch>
        </p:blipFill>
        <p:spPr>
          <a:xfrm>
            <a:off x="149572" y="3840548"/>
            <a:ext cx="3830282" cy="899853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 bwMode="auto">
          <a:xfrm>
            <a:off x="142360" y="5343133"/>
            <a:ext cx="8792624" cy="1192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Take advantage of the </a:t>
            </a:r>
            <a:r>
              <a:rPr lang="de-DE" sz="1400" b="1" kern="0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sparsity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of the matrices in the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model, which requires:</a:t>
            </a:r>
            <a:endParaRPr lang="de-DE" sz="14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800100" lvl="1" indent="-34290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Introduce a variant of the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kernel-operations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to operate on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sparse-inputs and sparse-weights</a:t>
            </a:r>
            <a:endParaRPr lang="de-DE" sz="14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800100" lvl="1" indent="-34290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Extend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the interpreter kernel operations to correctly interpret the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sparse-data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and perform the operation accoridinly</a:t>
            </a:r>
          </a:p>
          <a:p>
            <a:pPr marL="800100" lvl="1" indent="-34290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4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4604924" y="1596464"/>
            <a:ext cx="1074664" cy="433380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64" name="Curved Connector 63"/>
          <p:cNvCxnSpPr>
            <a:stCxn id="62" idx="2"/>
            <a:endCxn id="58" idx="0"/>
          </p:cNvCxnSpPr>
          <p:nvPr/>
        </p:nvCxnSpPr>
        <p:spPr>
          <a:xfrm rot="10800000" flipV="1">
            <a:off x="2064714" y="1813154"/>
            <a:ext cx="2540211" cy="2027394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4289717" y="3798029"/>
            <a:ext cx="4950104" cy="669009"/>
            <a:chOff x="1580216" y="5044472"/>
            <a:chExt cx="7141014" cy="1117728"/>
          </a:xfrm>
        </p:grpSpPr>
        <p:sp>
          <p:nvSpPr>
            <p:cNvPr id="71" name="Oval 70"/>
            <p:cNvSpPr/>
            <p:nvPr/>
          </p:nvSpPr>
          <p:spPr bwMode="auto">
            <a:xfrm>
              <a:off x="1580216" y="5248383"/>
              <a:ext cx="1317257" cy="913817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de-DE" sz="800" b="1" dirty="0" smtClean="0">
                  <a:solidFill>
                    <a:srgbClr val="FF0000"/>
                  </a:solidFill>
                  <a:latin typeface="+mn-lt"/>
                  <a:ea typeface="Verdana" pitchFamily="34" charset="0"/>
                  <a:cs typeface="Verdana" pitchFamily="34" charset="0"/>
                </a:rPr>
                <a:t>Load</a:t>
              </a:r>
            </a:p>
            <a:p>
              <a:pPr algn="ctr" eaLnBrk="0" hangingPunct="0"/>
              <a:r>
                <a:rPr lang="de-DE" sz="800" b="1" dirty="0" smtClean="0">
                  <a:solidFill>
                    <a:srgbClr val="FF0000"/>
                  </a:solidFill>
                  <a:latin typeface="+mn-lt"/>
                  <a:ea typeface="Verdana" pitchFamily="34" charset="0"/>
                  <a:cs typeface="Verdana" pitchFamily="34" charset="0"/>
                </a:rPr>
                <a:t>Trained-model</a:t>
              </a: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201759" y="5248383"/>
              <a:ext cx="1317257" cy="91381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de-DE" sz="800" b="1" dirty="0" smtClean="0">
                  <a:solidFill>
                    <a:schemeClr val="accent5"/>
                  </a:solidFill>
                  <a:latin typeface="+mn-lt"/>
                  <a:ea typeface="Verdana" pitchFamily="34" charset="0"/>
                  <a:cs typeface="Verdana" pitchFamily="34" charset="0"/>
                </a:rPr>
                <a:t>Init</a:t>
              </a: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4836834" y="5248383"/>
              <a:ext cx="1317257" cy="91381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de-DE" sz="800" b="1" dirty="0" smtClean="0">
                  <a:solidFill>
                    <a:schemeClr val="accent5"/>
                  </a:solidFill>
                  <a:latin typeface="+mn-lt"/>
                  <a:ea typeface="Verdana" pitchFamily="34" charset="0"/>
                  <a:cs typeface="Verdana" pitchFamily="34" charset="0"/>
                </a:rPr>
                <a:t>Prepare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6586135" y="5044472"/>
              <a:ext cx="2135095" cy="1117728"/>
              <a:chOff x="6586135" y="5044472"/>
              <a:chExt cx="2135095" cy="1117728"/>
            </a:xfrm>
          </p:grpSpPr>
          <p:sp>
            <p:nvSpPr>
              <p:cNvPr id="78" name="Oval 77"/>
              <p:cNvSpPr/>
              <p:nvPr/>
            </p:nvSpPr>
            <p:spPr bwMode="auto">
              <a:xfrm>
                <a:off x="6586135" y="5248383"/>
                <a:ext cx="1317257" cy="913817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accent5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de-DE" sz="800" b="1" dirty="0" smtClean="0">
                    <a:solidFill>
                      <a:schemeClr val="accent5"/>
                    </a:solidFill>
                    <a:latin typeface="+mn-lt"/>
                    <a:ea typeface="Verdana" pitchFamily="34" charset="0"/>
                    <a:cs typeface="Verdana" pitchFamily="34" charset="0"/>
                  </a:rPr>
                  <a:t>Eval</a:t>
                </a:r>
                <a:endParaRPr lang="de-DE" sz="800" b="1" dirty="0" smtClean="0">
                  <a:solidFill>
                    <a:schemeClr val="accent5"/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79" name="Curved Connector 78"/>
              <p:cNvCxnSpPr>
                <a:stCxn id="78" idx="0"/>
                <a:endCxn id="78" idx="6"/>
              </p:cNvCxnSpPr>
              <p:nvPr/>
            </p:nvCxnSpPr>
            <p:spPr>
              <a:xfrm rot="16200000" flipH="1">
                <a:off x="7345623" y="5147523"/>
                <a:ext cx="456909" cy="658628"/>
              </a:xfrm>
              <a:prstGeom prst="curvedConnector4">
                <a:avLst>
                  <a:gd name="adj1" fmla="val -50032"/>
                  <a:gd name="adj2" fmla="val 134709"/>
                </a:avLst>
              </a:prstGeom>
              <a:ln w="190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 bwMode="auto">
              <a:xfrm>
                <a:off x="7558047" y="5044472"/>
                <a:ext cx="1163183" cy="37280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algn="ctr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de-DE" sz="6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Invoke </a:t>
                </a:r>
              </a:p>
              <a:p>
                <a:pPr marR="0" algn="ctr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en-US" sz="6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(after setting new input)</a:t>
                </a:r>
                <a:endParaRPr lang="de-DE" sz="600" kern="0" dirty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75" name="Straight Arrow Connector 74"/>
            <p:cNvCxnSpPr/>
            <p:nvPr/>
          </p:nvCxnSpPr>
          <p:spPr>
            <a:xfrm>
              <a:off x="2897473" y="5705291"/>
              <a:ext cx="304286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519016" y="5705291"/>
              <a:ext cx="317818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154091" y="5705291"/>
              <a:ext cx="43204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96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TFL Micro – NN Kernels optimizations</a:t>
            </a:r>
            <a:br>
              <a:rPr lang="en-US" b="1" dirty="0"/>
            </a:br>
            <a:r>
              <a:rPr lang="de-DE" dirty="0"/>
              <a:t> Option </a:t>
            </a:r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59" name="TextBox 58"/>
          <p:cNvSpPr txBox="1"/>
          <p:nvPr/>
        </p:nvSpPr>
        <p:spPr bwMode="auto">
          <a:xfrm>
            <a:off x="165654" y="5388263"/>
            <a:ext cx="6017673" cy="4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Adding </a:t>
            </a:r>
            <a:r>
              <a:rPr lang="de-DE" sz="1400" b="1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enhancements in Hardware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to perform kernel operations efficiently</a:t>
            </a:r>
          </a:p>
          <a:p>
            <a:pPr marL="800100" lvl="1" indent="-34290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Vector instructions to accelerate matrix-vector operations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256133" y="1033137"/>
            <a:ext cx="5805597" cy="2526520"/>
            <a:chOff x="401058" y="1771233"/>
            <a:chExt cx="8658386" cy="4320480"/>
          </a:xfrm>
        </p:grpSpPr>
        <p:sp>
          <p:nvSpPr>
            <p:cNvPr id="61" name="Rectangle 60"/>
            <p:cNvSpPr/>
            <p:nvPr/>
          </p:nvSpPr>
          <p:spPr bwMode="auto">
            <a:xfrm>
              <a:off x="401058" y="3411318"/>
              <a:ext cx="938886" cy="6834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Peripheral X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339944" y="1771233"/>
              <a:ext cx="6592380" cy="4320480"/>
              <a:chOff x="1339944" y="1771233"/>
              <a:chExt cx="6592380" cy="4320480"/>
            </a:xfrm>
          </p:grpSpPr>
          <p:sp>
            <p:nvSpPr>
              <p:cNvPr id="67" name="Rectangle 66"/>
              <p:cNvSpPr/>
              <p:nvPr/>
            </p:nvSpPr>
            <p:spPr bwMode="auto">
              <a:xfrm>
                <a:off x="1559612" y="1771233"/>
                <a:ext cx="6372712" cy="4320480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t"/>
              <a:lstStyle/>
              <a:p>
                <a:pPr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Main Processor</a:t>
                </a:r>
                <a:endParaRPr lang="de-DE" sz="800" b="1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 bwMode="auto">
              <a:xfrm>
                <a:off x="2534247" y="2877898"/>
                <a:ext cx="1481119" cy="482764"/>
              </a:xfrm>
              <a:prstGeom prst="rect">
                <a:avLst/>
              </a:prstGeom>
              <a:solidFill>
                <a:srgbClr val="ED752B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Trained</a:t>
                </a:r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-</a:t>
                </a:r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model</a:t>
                </a:r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 loader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 bwMode="auto">
              <a:xfrm>
                <a:off x="1763688" y="3501008"/>
                <a:ext cx="1053831" cy="50405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Peripheral X</a:t>
                </a:r>
              </a:p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Driver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 bwMode="auto">
              <a:xfrm>
                <a:off x="3050784" y="3501009"/>
                <a:ext cx="964582" cy="5040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Input generator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 bwMode="auto">
              <a:xfrm>
                <a:off x="4180149" y="4365105"/>
                <a:ext cx="1217275" cy="362266"/>
              </a:xfrm>
              <a:prstGeom prst="rect">
                <a:avLst/>
              </a:prstGeom>
              <a:solidFill>
                <a:srgbClr val="ED752B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Operations Resolver</a:t>
                </a:r>
                <a:endParaRPr lang="de-DE" sz="800" b="1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 bwMode="auto">
              <a:xfrm>
                <a:off x="5562207" y="3501008"/>
                <a:ext cx="981823" cy="62178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Error reporter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 bwMode="auto">
              <a:xfrm>
                <a:off x="4180149" y="2734551"/>
                <a:ext cx="1217275" cy="1532915"/>
              </a:xfrm>
              <a:prstGeom prst="rect">
                <a:avLst/>
              </a:prstGeom>
              <a:solidFill>
                <a:srgbClr val="ED752B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Micro</a:t>
                </a:r>
              </a:p>
              <a:p>
                <a:pPr algn="ctr"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Interpreter</a:t>
                </a:r>
                <a:endParaRPr lang="de-DE" sz="800" b="1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 bwMode="auto">
              <a:xfrm>
                <a:off x="5562207" y="2877898"/>
                <a:ext cx="981823" cy="48276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Output handler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 bwMode="auto">
              <a:xfrm>
                <a:off x="6665651" y="2867251"/>
                <a:ext cx="1074701" cy="49341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Peripheral Y</a:t>
                </a:r>
              </a:p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Driver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>
                <a:off x="6669388" y="3565193"/>
                <a:ext cx="1074701" cy="49341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Peripheral Z</a:t>
                </a:r>
              </a:p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Driver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77" name="Straight Connector 76"/>
              <p:cNvCxnSpPr>
                <a:stCxn id="61" idx="3"/>
              </p:cNvCxnSpPr>
              <p:nvPr/>
            </p:nvCxnSpPr>
            <p:spPr>
              <a:xfrm>
                <a:off x="1339944" y="3753036"/>
                <a:ext cx="27972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 bwMode="auto">
              <a:xfrm>
                <a:off x="3491880" y="4829205"/>
                <a:ext cx="1233695" cy="616019"/>
              </a:xfrm>
              <a:prstGeom prst="rect">
                <a:avLst/>
              </a:prstGeom>
              <a:solidFill>
                <a:srgbClr val="ED752B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>
                    <a:latin typeface="+mn-lt"/>
                    <a:ea typeface="Verdana" pitchFamily="34" charset="0"/>
                    <a:cs typeface="Verdana" pitchFamily="34" charset="0"/>
                  </a:rPr>
                  <a:t>Reference kernel</a:t>
                </a:r>
                <a:endParaRPr lang="de-DE" sz="800" dirty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 bwMode="auto">
              <a:xfrm>
                <a:off x="4860036" y="4825011"/>
                <a:ext cx="1152124" cy="620214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*Platform kernel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 bwMode="auto">
              <a:xfrm>
                <a:off x="3472448" y="5557982"/>
                <a:ext cx="1233695" cy="39094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Math </a:t>
                </a:r>
              </a:p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(standard lib)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 bwMode="auto">
              <a:xfrm>
                <a:off x="4860036" y="5573789"/>
                <a:ext cx="1152124" cy="390943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NN-Math</a:t>
                </a:r>
              </a:p>
            </p:txBody>
          </p:sp>
        </p:grpSp>
        <p:sp>
          <p:nvSpPr>
            <p:cNvPr id="63" name="Rectangle 62"/>
            <p:cNvSpPr/>
            <p:nvPr/>
          </p:nvSpPr>
          <p:spPr bwMode="auto">
            <a:xfrm>
              <a:off x="8114005" y="2677226"/>
              <a:ext cx="938886" cy="6834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Peripheral Y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8120558" y="3593034"/>
              <a:ext cx="938886" cy="6834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Peripheral Z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65" name="Straight Connector 64"/>
            <p:cNvCxnSpPr>
              <a:stCxn id="63" idx="1"/>
            </p:cNvCxnSpPr>
            <p:nvPr/>
          </p:nvCxnSpPr>
          <p:spPr>
            <a:xfrm flipH="1">
              <a:off x="7932324" y="3018944"/>
              <a:ext cx="18168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4" idx="1"/>
              <a:endCxn id="67" idx="3"/>
            </p:cNvCxnSpPr>
            <p:nvPr/>
          </p:nvCxnSpPr>
          <p:spPr>
            <a:xfrm flipH="1" flipV="1">
              <a:off x="7932324" y="3931473"/>
              <a:ext cx="188234" cy="3279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777991" y="908720"/>
            <a:ext cx="1902091" cy="2767156"/>
            <a:chOff x="179931" y="1709753"/>
            <a:chExt cx="2697973" cy="3821674"/>
          </a:xfrm>
        </p:grpSpPr>
        <p:sp>
          <p:nvSpPr>
            <p:cNvPr id="83" name="Rectangle 82"/>
            <p:cNvSpPr/>
            <p:nvPr/>
          </p:nvSpPr>
          <p:spPr bwMode="auto">
            <a:xfrm>
              <a:off x="179931" y="1709753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Micro Interpreter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182691" y="2306115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Operations resolver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185478" y="3564621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Reference kernel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90560" y="4221872"/>
              <a:ext cx="1260140" cy="559259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Math </a:t>
              </a:r>
            </a:p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(standard lib)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87" name="Elbow Connector 86"/>
            <p:cNvCxnSpPr>
              <a:stCxn id="83" idx="2"/>
              <a:endCxn id="84" idx="0"/>
            </p:cNvCxnSpPr>
            <p:nvPr/>
          </p:nvCxnSpPr>
          <p:spPr>
            <a:xfrm rot="16200000" flipH="1">
              <a:off x="725369" y="2218722"/>
              <a:ext cx="172024" cy="2760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>
              <a:stCxn id="90" idx="2"/>
              <a:endCxn id="85" idx="0"/>
            </p:cNvCxnSpPr>
            <p:nvPr/>
          </p:nvCxnSpPr>
          <p:spPr>
            <a:xfrm rot="16200000" flipH="1">
              <a:off x="709538" y="3458611"/>
              <a:ext cx="212017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5" idx="2"/>
              <a:endCxn id="86" idx="0"/>
            </p:cNvCxnSpPr>
            <p:nvPr/>
          </p:nvCxnSpPr>
          <p:spPr>
            <a:xfrm>
              <a:off x="815548" y="3988958"/>
              <a:ext cx="5082" cy="232914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 bwMode="auto">
            <a:xfrm>
              <a:off x="185477" y="2928266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Kernel</a:t>
              </a:r>
            </a:p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(Interface)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91" name="Elbow Connector 90"/>
            <p:cNvCxnSpPr>
              <a:stCxn id="84" idx="2"/>
              <a:endCxn id="90" idx="0"/>
            </p:cNvCxnSpPr>
            <p:nvPr/>
          </p:nvCxnSpPr>
          <p:spPr>
            <a:xfrm rot="16200000" flipH="1">
              <a:off x="715247" y="2827965"/>
              <a:ext cx="197815" cy="2786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 bwMode="auto">
            <a:xfrm>
              <a:off x="191868" y="5121938"/>
              <a:ext cx="2674755" cy="40948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Microcontroller device</a:t>
              </a:r>
            </a:p>
          </p:txBody>
        </p:sp>
        <p:cxnSp>
          <p:nvCxnSpPr>
            <p:cNvPr id="93" name="Straight Connector 92"/>
            <p:cNvCxnSpPr>
              <a:stCxn id="86" idx="2"/>
            </p:cNvCxnSpPr>
            <p:nvPr/>
          </p:nvCxnSpPr>
          <p:spPr>
            <a:xfrm>
              <a:off x="820630" y="4781131"/>
              <a:ext cx="0" cy="34080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/>
            <p:cNvSpPr/>
            <p:nvPr/>
          </p:nvSpPr>
          <p:spPr bwMode="auto">
            <a:xfrm>
              <a:off x="1617764" y="3564621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Optimized kernel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95" name="Elbow Connector 94"/>
            <p:cNvCxnSpPr>
              <a:stCxn id="90" idx="3"/>
              <a:endCxn id="94" idx="0"/>
            </p:cNvCxnSpPr>
            <p:nvPr/>
          </p:nvCxnSpPr>
          <p:spPr>
            <a:xfrm>
              <a:off x="1445617" y="3140435"/>
              <a:ext cx="802217" cy="42418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 bwMode="auto">
            <a:xfrm>
              <a:off x="1606484" y="4221872"/>
              <a:ext cx="1260140" cy="559259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Optimized</a:t>
              </a:r>
            </a:p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Math-</a:t>
              </a:r>
              <a:r>
                <a:rPr lang="en-US" sz="800" dirty="0" err="1" smtClean="0">
                  <a:latin typeface="+mn-lt"/>
                  <a:ea typeface="Verdana" pitchFamily="34" charset="0"/>
                  <a:cs typeface="Verdana" pitchFamily="34" charset="0"/>
                </a:rPr>
                <a:t>nn</a:t>
              </a:r>
              <a:endParaRPr lang="en-US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97" name="Straight Connector 96"/>
            <p:cNvCxnSpPr>
              <a:stCxn id="96" idx="2"/>
            </p:cNvCxnSpPr>
            <p:nvPr/>
          </p:nvCxnSpPr>
          <p:spPr>
            <a:xfrm>
              <a:off x="2236554" y="4781131"/>
              <a:ext cx="0" cy="34080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94" idx="2"/>
              <a:endCxn id="96" idx="0"/>
            </p:cNvCxnSpPr>
            <p:nvPr/>
          </p:nvCxnSpPr>
          <p:spPr>
            <a:xfrm flipH="1">
              <a:off x="2236554" y="3988958"/>
              <a:ext cx="11280" cy="232914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169800" y="3852368"/>
            <a:ext cx="4950104" cy="669010"/>
            <a:chOff x="1580216" y="5044470"/>
            <a:chExt cx="7141014" cy="1117730"/>
          </a:xfrm>
        </p:grpSpPr>
        <p:sp>
          <p:nvSpPr>
            <p:cNvPr id="100" name="Oval 99"/>
            <p:cNvSpPr/>
            <p:nvPr/>
          </p:nvSpPr>
          <p:spPr bwMode="auto">
            <a:xfrm>
              <a:off x="1580216" y="5248383"/>
              <a:ext cx="1317257" cy="91381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de-DE" sz="800" b="1" dirty="0" smtClean="0">
                  <a:solidFill>
                    <a:schemeClr val="accent5"/>
                  </a:solidFill>
                  <a:latin typeface="+mn-lt"/>
                  <a:ea typeface="Verdana" pitchFamily="34" charset="0"/>
                  <a:cs typeface="Verdana" pitchFamily="34" charset="0"/>
                </a:rPr>
                <a:t>Load</a:t>
              </a:r>
            </a:p>
            <a:p>
              <a:pPr algn="ctr" eaLnBrk="0" hangingPunct="0"/>
              <a:r>
                <a:rPr lang="de-DE" sz="800" b="1" dirty="0" smtClean="0">
                  <a:solidFill>
                    <a:schemeClr val="accent5"/>
                  </a:solidFill>
                  <a:latin typeface="+mn-lt"/>
                  <a:ea typeface="Verdana" pitchFamily="34" charset="0"/>
                  <a:cs typeface="Verdana" pitchFamily="34" charset="0"/>
                </a:rPr>
                <a:t>Trained-model</a:t>
              </a: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3201759" y="5248383"/>
              <a:ext cx="1317257" cy="91381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de-DE" sz="800" b="1" dirty="0" smtClean="0">
                  <a:solidFill>
                    <a:schemeClr val="accent5"/>
                  </a:solidFill>
                  <a:latin typeface="+mn-lt"/>
                  <a:ea typeface="Verdana" pitchFamily="34" charset="0"/>
                  <a:cs typeface="Verdana" pitchFamily="34" charset="0"/>
                </a:rPr>
                <a:t>Init</a:t>
              </a: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4836834" y="5248383"/>
              <a:ext cx="1317257" cy="91381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de-DE" sz="800" b="1" dirty="0">
                  <a:solidFill>
                    <a:schemeClr val="accent5"/>
                  </a:solidFill>
                  <a:latin typeface="+mn-lt"/>
                  <a:ea typeface="Verdana" pitchFamily="34" charset="0"/>
                  <a:cs typeface="Verdana" pitchFamily="34" charset="0"/>
                </a:rPr>
                <a:t>Prepare</a:t>
              </a: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6586135" y="5044470"/>
              <a:ext cx="2135095" cy="1117730"/>
              <a:chOff x="6586135" y="5044470"/>
              <a:chExt cx="2135095" cy="1117730"/>
            </a:xfrm>
          </p:grpSpPr>
          <p:sp>
            <p:nvSpPr>
              <p:cNvPr id="107" name="Oval 106"/>
              <p:cNvSpPr/>
              <p:nvPr/>
            </p:nvSpPr>
            <p:spPr bwMode="auto">
              <a:xfrm>
                <a:off x="6586135" y="5248383"/>
                <a:ext cx="1317257" cy="913817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de-DE" sz="800" b="1" dirty="0" smtClean="0">
                    <a:solidFill>
                      <a:srgbClr val="FF0000"/>
                    </a:solidFill>
                    <a:latin typeface="+mn-lt"/>
                    <a:ea typeface="Verdana" pitchFamily="34" charset="0"/>
                    <a:cs typeface="Verdana" pitchFamily="34" charset="0"/>
                  </a:rPr>
                  <a:t>Eval</a:t>
                </a:r>
                <a:endParaRPr lang="de-DE" sz="800" b="1" dirty="0" smtClean="0">
                  <a:solidFill>
                    <a:srgbClr val="FF0000"/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108" name="Curved Connector 107"/>
              <p:cNvCxnSpPr>
                <a:stCxn id="107" idx="0"/>
                <a:endCxn id="107" idx="6"/>
              </p:cNvCxnSpPr>
              <p:nvPr/>
            </p:nvCxnSpPr>
            <p:spPr>
              <a:xfrm rot="16200000" flipH="1">
                <a:off x="7345623" y="5147523"/>
                <a:ext cx="456909" cy="658628"/>
              </a:xfrm>
              <a:prstGeom prst="curvedConnector4">
                <a:avLst>
                  <a:gd name="adj1" fmla="val -50032"/>
                  <a:gd name="adj2" fmla="val 134709"/>
                </a:avLst>
              </a:prstGeom>
              <a:ln w="190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 bwMode="auto">
              <a:xfrm>
                <a:off x="7558047" y="5044470"/>
                <a:ext cx="1163183" cy="37280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algn="ctr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de-DE" sz="6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Invoke </a:t>
                </a:r>
              </a:p>
              <a:p>
                <a:pPr marR="0" algn="ctr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en-US" sz="6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(after setting new input</a:t>
                </a:r>
                <a:r>
                  <a:rPr lang="en-US" sz="6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)</a:t>
                </a:r>
                <a:endParaRPr lang="de-DE" sz="600" kern="0" dirty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>
            <a:xfrm>
              <a:off x="2897473" y="5705291"/>
              <a:ext cx="304286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4519016" y="5705291"/>
              <a:ext cx="317818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6154091" y="5705291"/>
              <a:ext cx="43204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0" name="Picture 109"/>
          <p:cNvPicPr/>
          <p:nvPr/>
        </p:nvPicPr>
        <p:blipFill>
          <a:blip r:embed="rId2"/>
          <a:stretch>
            <a:fillRect/>
          </a:stretch>
        </p:blipFill>
        <p:spPr>
          <a:xfrm>
            <a:off x="149572" y="3840548"/>
            <a:ext cx="3830282" cy="899853"/>
          </a:xfrm>
          <a:prstGeom prst="rect">
            <a:avLst/>
          </a:prstGeom>
        </p:spPr>
      </p:pic>
      <p:sp>
        <p:nvSpPr>
          <p:cNvPr id="111" name="Oval 110"/>
          <p:cNvSpPr/>
          <p:nvPr/>
        </p:nvSpPr>
        <p:spPr bwMode="auto">
          <a:xfrm>
            <a:off x="5870318" y="1644139"/>
            <a:ext cx="659639" cy="695293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12" name="Curved Connector 111"/>
          <p:cNvCxnSpPr>
            <a:stCxn id="111" idx="5"/>
            <a:endCxn id="107" idx="1"/>
          </p:cNvCxnSpPr>
          <p:nvPr/>
        </p:nvCxnSpPr>
        <p:spPr>
          <a:xfrm rot="16200000" flipH="1">
            <a:off x="6195018" y="2475946"/>
            <a:ext cx="1816912" cy="1340238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 bwMode="auto">
          <a:xfrm>
            <a:off x="503658" y="3289124"/>
            <a:ext cx="2548365" cy="438418"/>
          </a:xfrm>
          <a:prstGeom prst="ellips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17" name="Curved Connector 116"/>
          <p:cNvCxnSpPr>
            <a:stCxn id="115" idx="6"/>
            <a:endCxn id="107" idx="1"/>
          </p:cNvCxnSpPr>
          <p:nvPr/>
        </p:nvCxnSpPr>
        <p:spPr>
          <a:xfrm>
            <a:off x="3052023" y="3508333"/>
            <a:ext cx="4721570" cy="546188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2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TFL Micro – NN Kernels optimizations</a:t>
            </a:r>
            <a:br>
              <a:rPr lang="en-US" b="1" dirty="0"/>
            </a:br>
            <a:r>
              <a:rPr lang="de-DE" dirty="0"/>
              <a:t> Option 4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6" name="TextBox 5"/>
          <p:cNvSpPr txBox="1"/>
          <p:nvPr/>
        </p:nvSpPr>
        <p:spPr bwMode="auto">
          <a:xfrm>
            <a:off x="166480" y="1284149"/>
            <a:ext cx="8452094" cy="561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en-US" sz="18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Implement hardware-dependent optimizations through the</a:t>
            </a:r>
            <a:r>
              <a:rPr lang="en-US" sz="18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de-DE" sz="1800" b="1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gemmlowp library 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600" dirty="0" smtClean="0"/>
              <a:t>(see tensorflow/lite/micro/tools/make/downloads/gemmlowp/fixedpoint)</a:t>
            </a:r>
            <a:endParaRPr lang="en-US" sz="1600" b="1" kern="0" dirty="0" smtClean="0">
              <a:solidFill>
                <a:srgbClr val="00B050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491880" y="2400001"/>
            <a:ext cx="1944216" cy="576064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Fully_connected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455876" y="3167693"/>
            <a:ext cx="2016224" cy="650564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 smtClean="0">
                <a:ea typeface="Verdana" pitchFamily="34" charset="0"/>
                <a:cs typeface="Verdana" pitchFamily="34" charset="0"/>
              </a:rPr>
              <a:t>Quantized arithmetic</a:t>
            </a:r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  <a:p>
            <a:pPr algn="ctr" eaLnBrk="0" hangingPunct="0"/>
            <a:r>
              <a:rPr lang="de-DE" sz="900" dirty="0" smtClean="0">
                <a:latin typeface="+mn-lt"/>
                <a:ea typeface="Verdana" pitchFamily="34" charset="0"/>
                <a:cs typeface="Verdana" pitchFamily="34" charset="0"/>
              </a:rPr>
              <a:t>(See ./tensorflow/lite /kernels/internal/common)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491880" y="4018391"/>
            <a:ext cx="1944216" cy="576064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gemmlowp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203848" y="4846912"/>
            <a:ext cx="1071059" cy="576064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Target</a:t>
            </a:r>
          </a:p>
          <a:p>
            <a:pPr algn="ctr" eaLnBrk="0" hangingPunct="0"/>
            <a:r>
              <a:rPr lang="de-DE" sz="800" dirty="0" smtClean="0">
                <a:latin typeface="+mn-lt"/>
                <a:ea typeface="Verdana" pitchFamily="34" charset="0"/>
                <a:cs typeface="Verdana" pitchFamily="34" charset="0"/>
              </a:rPr>
              <a:t>(ISA extensions - vectors) </a:t>
            </a:r>
          </a:p>
        </p:txBody>
      </p: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4463988" y="2976065"/>
            <a:ext cx="0" cy="191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 flipH="1">
            <a:off x="3739378" y="4594455"/>
            <a:ext cx="724610" cy="2524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4678399" y="4826879"/>
            <a:ext cx="1071059" cy="576064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Host</a:t>
            </a:r>
          </a:p>
          <a:p>
            <a:pPr algn="ctr" eaLnBrk="0" hangingPunct="0"/>
            <a:r>
              <a:rPr lang="de-DE" sz="1000" dirty="0" smtClean="0">
                <a:latin typeface="+mn-lt"/>
                <a:ea typeface="Verdana" pitchFamily="34" charset="0"/>
                <a:cs typeface="Verdana" pitchFamily="34" charset="0"/>
              </a:rPr>
              <a:t>(reference implementation) </a:t>
            </a:r>
          </a:p>
        </p:txBody>
      </p:sp>
      <p:cxnSp>
        <p:nvCxnSpPr>
          <p:cNvPr id="18" name="Straight Arrow Connector 17"/>
          <p:cNvCxnSpPr>
            <a:stCxn id="9" idx="2"/>
            <a:endCxn id="16" idx="0"/>
          </p:cNvCxnSpPr>
          <p:nvPr/>
        </p:nvCxnSpPr>
        <p:spPr>
          <a:xfrm>
            <a:off x="4463988" y="4594455"/>
            <a:ext cx="749941" cy="2324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9" idx="0"/>
          </p:cNvCxnSpPr>
          <p:nvPr/>
        </p:nvCxnSpPr>
        <p:spPr>
          <a:xfrm>
            <a:off x="4463988" y="3818257"/>
            <a:ext cx="0" cy="2001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932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720"/>
            <a:ext cx="7403708" cy="720000"/>
          </a:xfrm>
        </p:spPr>
        <p:txBody>
          <a:bodyPr/>
          <a:lstStyle/>
          <a:p>
            <a:r>
              <a:rPr lang="en-US" b="1" dirty="0"/>
              <a:t>TFL Micro – NN Kernels optimizations</a:t>
            </a:r>
            <a:br>
              <a:rPr lang="en-US" b="1" dirty="0"/>
            </a:br>
            <a:r>
              <a:rPr lang="de-DE" dirty="0"/>
              <a:t> Option </a:t>
            </a:r>
            <a:r>
              <a:rPr lang="de-DE" dirty="0" smtClean="0"/>
              <a:t>4 (</a:t>
            </a:r>
            <a:r>
              <a:rPr lang="en-US" dirty="0" smtClean="0"/>
              <a:t>Multiply </a:t>
            </a:r>
            <a:r>
              <a:rPr lang="en-US" dirty="0" smtClean="0"/>
              <a:t>Accumulate with </a:t>
            </a:r>
            <a:r>
              <a:rPr lang="en-US" dirty="0" smtClean="0"/>
              <a:t>ARM-Neon</a:t>
            </a:r>
            <a:r>
              <a:rPr lang="en-US" dirty="0" smtClean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6" name="Rectangle 5"/>
          <p:cNvSpPr/>
          <p:nvPr/>
        </p:nvSpPr>
        <p:spPr>
          <a:xfrm>
            <a:off x="118505" y="1179018"/>
            <a:ext cx="5506572" cy="466281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defTabSz="194400"/>
            <a:r>
              <a:rPr lang="de-DE" sz="9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Multiply </a:t>
            </a:r>
            <a:r>
              <a:rPr lang="de-DE" sz="900" dirty="0">
                <a:solidFill>
                  <a:srgbClr val="3F7F5F"/>
                </a:solidFill>
                <a:latin typeface="Consolas" panose="020B0609020204030204" pitchFamily="49" charset="0"/>
              </a:rPr>
              <a:t>and </a:t>
            </a:r>
            <a:r>
              <a:rPr lang="de-DE" sz="9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accumulate </a:t>
            </a:r>
          </a:p>
          <a:p>
            <a:pPr defTabSz="194400"/>
            <a:r>
              <a:rPr lang="de-DE" sz="9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(i.e. </a:t>
            </a:r>
            <a:r>
              <a:rPr lang="de-DE" sz="9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8 input-entries </a:t>
            </a:r>
            <a:r>
              <a:rPr lang="de-DE" sz="900" dirty="0">
                <a:solidFill>
                  <a:srgbClr val="3F7F5F"/>
                </a:solidFill>
                <a:latin typeface="Consolas" panose="020B0609020204030204" pitchFamily="49" charset="0"/>
              </a:rPr>
              <a:t>by </a:t>
            </a:r>
            <a:r>
              <a:rPr lang="de-DE" sz="9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8 weights-entries from 4 </a:t>
            </a:r>
            <a:r>
              <a:rPr lang="de-DE" sz="9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different rows</a:t>
            </a:r>
            <a:r>
              <a:rPr lang="de-DE" sz="900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  <a:endParaRPr lang="en-US" sz="900" dirty="0" smtClean="0">
              <a:solidFill>
                <a:srgbClr val="005032"/>
              </a:solidFill>
              <a:latin typeface="Consolas" panose="020B0609020204030204" pitchFamily="49" charset="0"/>
            </a:endParaRPr>
          </a:p>
          <a:p>
            <a:pPr defTabSz="194400"/>
            <a:endParaRPr lang="de-D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900" dirty="0" smtClean="0">
                <a:solidFill>
                  <a:srgbClr val="005032"/>
                </a:solidFill>
                <a:latin typeface="Consolas" panose="020B0609020204030204" pitchFamily="49" charset="0"/>
              </a:rPr>
              <a:t>1. Init accumulators with bias</a:t>
            </a:r>
          </a:p>
          <a:p>
            <a:pPr defTabSz="194400"/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acc0 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bias[0]; acc1 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bias[1]; acc2 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bias[2]; acc3 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bias[3]</a:t>
            </a:r>
          </a:p>
          <a:p>
            <a:pPr defTabSz="194400"/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2. Load weights-offset and input-offset into a vector</a:t>
            </a:r>
            <a:endParaRPr lang="de-DE" sz="900" dirty="0">
              <a:solidFill>
                <a:srgbClr val="005032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int16x8_t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 weights_offset_vec = 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vdupq_n_s16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(weights_offset)</a:t>
            </a:r>
          </a:p>
          <a:p>
            <a:pPr defTabSz="194400"/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int16x8_t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 input_offset_vec = 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vdupq_n_s16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(input_offset)</a:t>
            </a:r>
          </a:p>
          <a:p>
            <a:pPr defTabSz="194400"/>
            <a:endParaRPr lang="de-D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900" dirty="0">
                <a:solidFill>
                  <a:schemeClr val="accent6"/>
                </a:solidFill>
                <a:latin typeface="Consolas" panose="020B0609020204030204" pitchFamily="49" charset="0"/>
              </a:rPr>
              <a:t>3.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Load input </a:t>
            </a:r>
            <a:r>
              <a:rPr lang="de-DE" sz="9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into vector</a:t>
            </a:r>
            <a:endParaRPr lang="de-DE" sz="9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int16x8_t input_vec 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vldrbq_s16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(input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4. Add input and input-offset </a:t>
            </a:r>
            <a:r>
              <a:rPr lang="de-DE" sz="9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vectors</a:t>
            </a:r>
          </a:p>
          <a:p>
            <a:pPr defTabSz="194400"/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int16x8_t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inputWithOffset_vec = 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vaddq_s16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(input_vec, 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input_offset_vec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94400"/>
            <a:endParaRPr lang="de-D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9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5. </a:t>
            </a:r>
            <a:r>
              <a:rPr lang="de-DE" sz="9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Load </a:t>
            </a:r>
            <a:r>
              <a:rPr lang="de-DE" sz="9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weights from ROW_0 into vector </a:t>
            </a:r>
          </a:p>
          <a:p>
            <a:pPr defTabSz="194400"/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int16x8_t weights_vec 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vldrbq_s16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(weights_row0)</a:t>
            </a:r>
            <a:endParaRPr lang="de-DE" sz="900" dirty="0" smtClean="0">
              <a:solidFill>
                <a:srgbClr val="005032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9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6. Add weights and weights-offset vectors</a:t>
            </a:r>
          </a:p>
          <a:p>
            <a:pPr defTabSz="194400"/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int16x8_t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weightsWithOffset_vec0 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vaddq_s16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(weights_vec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weights_offset_vec)</a:t>
            </a:r>
            <a:endParaRPr lang="de-DE" sz="900" dirty="0" smtClean="0">
              <a:solidFill>
                <a:srgbClr val="005032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9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7. </a:t>
            </a:r>
            <a:r>
              <a:rPr lang="de-DE" sz="9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de-DE" sz="9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Multiply and accumulate</a:t>
            </a:r>
          </a:p>
          <a:p>
            <a:pPr defTabSz="194400"/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acc0 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vmladavaq_s16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(acc0, 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weightsWithOffset_vec0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inputWithOffset_vec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194400"/>
            <a:endParaRPr lang="en-US" sz="9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en-US" sz="9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8. Repeat </a:t>
            </a:r>
            <a:r>
              <a:rPr lang="en-US" sz="9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5, 6 and 7 for ROW1, ROW2 and ROW3</a:t>
            </a:r>
            <a:endParaRPr lang="de-DE" sz="9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weights_vec = 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vldrbq_s16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(weights_row1)</a:t>
            </a:r>
            <a:endParaRPr lang="de-DE" sz="900" dirty="0" smtClean="0">
              <a:solidFill>
                <a:srgbClr val="005032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int16x8_t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weightsWithOffset_vec1 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vaddq_s16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(weights_vec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, weights_offset_vec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sz="900" dirty="0">
              <a:solidFill>
                <a:srgbClr val="005032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acc1 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vmladavaq_s16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(acc1, weightsWithOffset_vec1, 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inputWithOffset_vec);</a:t>
            </a:r>
          </a:p>
          <a:p>
            <a:pPr defTabSz="194400"/>
            <a:endParaRPr lang="de-DE" sz="900" dirty="0" smtClean="0">
              <a:solidFill>
                <a:srgbClr val="005032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weights_vec 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vldrbq_s16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(weights_row2)</a:t>
            </a:r>
            <a:endParaRPr lang="de-DE" sz="900" dirty="0">
              <a:solidFill>
                <a:srgbClr val="005032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int16x8_t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weightsWithOffset_vec2 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vaddq_s16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(weights_vec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, weights_offset_vec)</a:t>
            </a:r>
            <a:endParaRPr lang="de-DE" sz="900" dirty="0">
              <a:solidFill>
                <a:srgbClr val="005032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	acc1 = 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vmladavaq_s16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(acc2, weightsWithOffset_vec2, 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inputWithOffset_vec);</a:t>
            </a:r>
          </a:p>
          <a:p>
            <a:pPr defTabSz="194400"/>
            <a:endParaRPr lang="de-DE" sz="9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weights_vec 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vldrbq_s16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(weights_row3)</a:t>
            </a:r>
            <a:endParaRPr lang="de-DE" sz="900" dirty="0">
              <a:solidFill>
                <a:srgbClr val="005032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int16x8_t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weightsWithOffset_vec3 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vaddq_s16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(weights_vec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, weights_offset_vec)</a:t>
            </a:r>
            <a:endParaRPr lang="de-DE" sz="900" dirty="0">
              <a:solidFill>
                <a:srgbClr val="005032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acc3 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vmladavaq_s16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(acc3, 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weightsWithOffset_vec2, inputWithOffset_vec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650964" y="1570981"/>
            <a:ext cx="1454244" cy="407779"/>
            <a:chOff x="5200385" y="1196470"/>
            <a:chExt cx="3582603" cy="407779"/>
          </a:xfrm>
        </p:grpSpPr>
        <p:grpSp>
          <p:nvGrpSpPr>
            <p:cNvPr id="22" name="Group 21"/>
            <p:cNvGrpSpPr/>
            <p:nvPr/>
          </p:nvGrpSpPr>
          <p:grpSpPr>
            <a:xfrm>
              <a:off x="5417505" y="1412776"/>
              <a:ext cx="3168352" cy="191473"/>
              <a:chOff x="5220072" y="1196752"/>
              <a:chExt cx="4616638" cy="360040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5220072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5796136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6371024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6947088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7533630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8109694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8684582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9260646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5200385" y="1196470"/>
              <a:ext cx="358260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00" dirty="0" smtClean="0">
                  <a:latin typeface="Consolas" panose="020B0609020204030204" pitchFamily="49" charset="0"/>
                </a:rPr>
                <a:t>weights_offset_vec</a:t>
              </a:r>
              <a:endParaRPr lang="de-DE" sz="10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369321" y="1587490"/>
            <a:ext cx="1378206" cy="400248"/>
            <a:chOff x="5253068" y="1941209"/>
            <a:chExt cx="3395280" cy="400248"/>
          </a:xfrm>
        </p:grpSpPr>
        <p:grpSp>
          <p:nvGrpSpPr>
            <p:cNvPr id="23" name="Group 22"/>
            <p:cNvGrpSpPr/>
            <p:nvPr/>
          </p:nvGrpSpPr>
          <p:grpSpPr>
            <a:xfrm>
              <a:off x="5479996" y="2149984"/>
              <a:ext cx="3168352" cy="191473"/>
              <a:chOff x="5220072" y="1196752"/>
              <a:chExt cx="4616638" cy="360040"/>
            </a:xfrm>
          </p:grpSpPr>
          <p:sp>
            <p:nvSpPr>
              <p:cNvPr id="24" name="Rectangle 23"/>
              <p:cNvSpPr/>
              <p:nvPr/>
            </p:nvSpPr>
            <p:spPr bwMode="auto">
              <a:xfrm>
                <a:off x="5220072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100" dirty="0" smtClean="0">
                  <a:solidFill>
                    <a:srgbClr val="7030A0"/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5796136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100" dirty="0" smtClean="0">
                  <a:solidFill>
                    <a:srgbClr val="7030A0"/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6371024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100" dirty="0" smtClean="0">
                  <a:solidFill>
                    <a:srgbClr val="7030A0"/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6947088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100" dirty="0" smtClean="0">
                  <a:solidFill>
                    <a:srgbClr val="7030A0"/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7533630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100" dirty="0" smtClean="0">
                  <a:solidFill>
                    <a:srgbClr val="7030A0"/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8109694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100" dirty="0" smtClean="0">
                  <a:solidFill>
                    <a:srgbClr val="7030A0"/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8684582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100" dirty="0" smtClean="0">
                  <a:solidFill>
                    <a:srgbClr val="7030A0"/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9260646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100" dirty="0" smtClean="0">
                  <a:solidFill>
                    <a:srgbClr val="7030A0"/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5253068" y="1941209"/>
              <a:ext cx="323508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00" dirty="0" smtClean="0">
                  <a:latin typeface="Consolas" panose="020B0609020204030204" pitchFamily="49" charset="0"/>
                </a:rPr>
                <a:t>input_offset_vec</a:t>
              </a:r>
              <a:endParaRPr lang="de-DE" sz="10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364676" y="2075765"/>
            <a:ext cx="1372168" cy="408625"/>
            <a:chOff x="5205452" y="1195624"/>
            <a:chExt cx="3380405" cy="408625"/>
          </a:xfrm>
        </p:grpSpPr>
        <p:grpSp>
          <p:nvGrpSpPr>
            <p:cNvPr id="39" name="Group 38"/>
            <p:cNvGrpSpPr/>
            <p:nvPr/>
          </p:nvGrpSpPr>
          <p:grpSpPr>
            <a:xfrm>
              <a:off x="5417505" y="1412776"/>
              <a:ext cx="3168352" cy="191473"/>
              <a:chOff x="5220072" y="1196752"/>
              <a:chExt cx="4616638" cy="360040"/>
            </a:xfrm>
          </p:grpSpPr>
          <p:sp>
            <p:nvSpPr>
              <p:cNvPr id="41" name="Rectangle 40"/>
              <p:cNvSpPr/>
              <p:nvPr/>
            </p:nvSpPr>
            <p:spPr bwMode="auto">
              <a:xfrm>
                <a:off x="5220072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rgbClr val="7030A0"/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5796136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rgbClr val="7030A0"/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6371024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rgbClr val="7030A0"/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6947088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rgbClr val="7030A0"/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7533630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rgbClr val="7030A0"/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8109694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rgbClr val="7030A0"/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8684582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rgbClr val="7030A0"/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 bwMode="auto">
              <a:xfrm>
                <a:off x="9260646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rgbClr val="7030A0"/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5205452" y="1195624"/>
              <a:ext cx="201876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00" dirty="0" smtClean="0">
                  <a:solidFill>
                    <a:srgbClr val="7030A0"/>
                  </a:solidFill>
                  <a:latin typeface="Consolas" panose="020B0609020204030204" pitchFamily="49" charset="0"/>
                </a:rPr>
                <a:t>input_vec</a:t>
              </a:r>
              <a:endParaRPr lang="de-DE" sz="10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698142" y="2902511"/>
            <a:ext cx="1373506" cy="407779"/>
            <a:chOff x="5202156" y="1196470"/>
            <a:chExt cx="3383701" cy="407779"/>
          </a:xfrm>
        </p:grpSpPr>
        <p:grpSp>
          <p:nvGrpSpPr>
            <p:cNvPr id="50" name="Group 49"/>
            <p:cNvGrpSpPr/>
            <p:nvPr/>
          </p:nvGrpSpPr>
          <p:grpSpPr>
            <a:xfrm>
              <a:off x="5417505" y="1412776"/>
              <a:ext cx="3168352" cy="191473"/>
              <a:chOff x="5220072" y="1196752"/>
              <a:chExt cx="4616638" cy="360040"/>
            </a:xfrm>
          </p:grpSpPr>
          <p:sp>
            <p:nvSpPr>
              <p:cNvPr id="52" name="Rectangle 51"/>
              <p:cNvSpPr/>
              <p:nvPr/>
            </p:nvSpPr>
            <p:spPr bwMode="auto">
              <a:xfrm>
                <a:off x="5220072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5796136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6371024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6947088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7533630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8109694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8684582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9260646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51" name="Rectangle 50"/>
            <p:cNvSpPr/>
            <p:nvPr/>
          </p:nvSpPr>
          <p:spPr>
            <a:xfrm>
              <a:off x="5202156" y="1196470"/>
              <a:ext cx="23662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weights_vec</a:t>
              </a:r>
              <a:endParaRPr lang="de-DE" sz="1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352260" y="2595983"/>
            <a:ext cx="1524776" cy="418188"/>
            <a:chOff x="5166994" y="1186061"/>
            <a:chExt cx="3756362" cy="418188"/>
          </a:xfrm>
        </p:grpSpPr>
        <p:grpSp>
          <p:nvGrpSpPr>
            <p:cNvPr id="61" name="Group 60"/>
            <p:cNvGrpSpPr/>
            <p:nvPr/>
          </p:nvGrpSpPr>
          <p:grpSpPr>
            <a:xfrm>
              <a:off x="5417505" y="1412776"/>
              <a:ext cx="3168352" cy="191473"/>
              <a:chOff x="5220072" y="1196752"/>
              <a:chExt cx="4616638" cy="360040"/>
            </a:xfrm>
          </p:grpSpPr>
          <p:sp>
            <p:nvSpPr>
              <p:cNvPr id="63" name="Rectangle 62"/>
              <p:cNvSpPr/>
              <p:nvPr/>
            </p:nvSpPr>
            <p:spPr bwMode="auto">
              <a:xfrm>
                <a:off x="5220072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rgbClr val="7030A0"/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5796136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rgbClr val="7030A0"/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6371024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rgbClr val="7030A0"/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6947088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rgbClr val="7030A0"/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 bwMode="auto">
              <a:xfrm>
                <a:off x="7533630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rgbClr val="7030A0"/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 bwMode="auto">
              <a:xfrm>
                <a:off x="8109694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rgbClr val="7030A0"/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 bwMode="auto">
              <a:xfrm>
                <a:off x="8684582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rgbClr val="7030A0"/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 bwMode="auto">
              <a:xfrm>
                <a:off x="9260646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rgbClr val="7030A0"/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5166994" y="1186061"/>
              <a:ext cx="37563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00" dirty="0" smtClean="0">
                  <a:solidFill>
                    <a:srgbClr val="7030A0"/>
                  </a:solidFill>
                  <a:latin typeface="Consolas" panose="020B0609020204030204" pitchFamily="49" charset="0"/>
                </a:rPr>
                <a:t>inputWithOffset_vec</a:t>
              </a:r>
              <a:endParaRPr lang="de-DE" sz="10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667673" y="3380148"/>
            <a:ext cx="1736373" cy="418188"/>
            <a:chOff x="5166994" y="1186061"/>
            <a:chExt cx="4277642" cy="418188"/>
          </a:xfrm>
        </p:grpSpPr>
        <p:grpSp>
          <p:nvGrpSpPr>
            <p:cNvPr id="72" name="Group 71"/>
            <p:cNvGrpSpPr/>
            <p:nvPr/>
          </p:nvGrpSpPr>
          <p:grpSpPr>
            <a:xfrm>
              <a:off x="5417505" y="1412776"/>
              <a:ext cx="3168352" cy="191473"/>
              <a:chOff x="5220072" y="1196752"/>
              <a:chExt cx="4616638" cy="360040"/>
            </a:xfrm>
          </p:grpSpPr>
          <p:sp>
            <p:nvSpPr>
              <p:cNvPr id="74" name="Rectangle 73"/>
              <p:cNvSpPr/>
              <p:nvPr/>
            </p:nvSpPr>
            <p:spPr bwMode="auto">
              <a:xfrm>
                <a:off x="5220072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 bwMode="auto">
              <a:xfrm>
                <a:off x="5796136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>
                <a:off x="6371024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 bwMode="auto">
              <a:xfrm>
                <a:off x="6947088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 bwMode="auto">
              <a:xfrm>
                <a:off x="7533630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 bwMode="auto">
              <a:xfrm>
                <a:off x="8109694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 bwMode="auto">
              <a:xfrm>
                <a:off x="8684582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 bwMode="auto">
              <a:xfrm>
                <a:off x="9260646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73" name="Rectangle 72"/>
            <p:cNvSpPr/>
            <p:nvPr/>
          </p:nvSpPr>
          <p:spPr>
            <a:xfrm>
              <a:off x="5166994" y="1186061"/>
              <a:ext cx="427764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weightsWithOffset_vec0</a:t>
              </a:r>
              <a:endParaRPr lang="de-DE" sz="1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 bwMode="auto">
          <a:xfrm>
            <a:off x="5726436" y="1340913"/>
            <a:ext cx="181139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acc0, acc1, acc2, acc3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5652571" y="3895341"/>
            <a:ext cx="1736373" cy="418188"/>
            <a:chOff x="5166994" y="1186061"/>
            <a:chExt cx="4277642" cy="418188"/>
          </a:xfrm>
        </p:grpSpPr>
        <p:grpSp>
          <p:nvGrpSpPr>
            <p:cNvPr id="86" name="Group 85"/>
            <p:cNvGrpSpPr/>
            <p:nvPr/>
          </p:nvGrpSpPr>
          <p:grpSpPr>
            <a:xfrm>
              <a:off x="5417505" y="1412776"/>
              <a:ext cx="3168352" cy="191473"/>
              <a:chOff x="5220072" y="1196752"/>
              <a:chExt cx="4616638" cy="360040"/>
            </a:xfrm>
          </p:grpSpPr>
          <p:sp>
            <p:nvSpPr>
              <p:cNvPr id="88" name="Rectangle 87"/>
              <p:cNvSpPr/>
              <p:nvPr/>
            </p:nvSpPr>
            <p:spPr bwMode="auto">
              <a:xfrm>
                <a:off x="5220072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 bwMode="auto">
              <a:xfrm>
                <a:off x="5796136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 bwMode="auto">
              <a:xfrm>
                <a:off x="6371024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 bwMode="auto">
              <a:xfrm>
                <a:off x="6947088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 bwMode="auto">
              <a:xfrm>
                <a:off x="7533630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 bwMode="auto">
              <a:xfrm>
                <a:off x="8109694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 bwMode="auto">
              <a:xfrm>
                <a:off x="8684582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 bwMode="auto">
              <a:xfrm>
                <a:off x="9260646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5166994" y="1186061"/>
              <a:ext cx="427764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weightsWithOffset_vec1</a:t>
              </a:r>
              <a:endParaRPr lang="de-DE" sz="1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667672" y="4410534"/>
            <a:ext cx="1736373" cy="418188"/>
            <a:chOff x="5166994" y="1186061"/>
            <a:chExt cx="4277642" cy="418188"/>
          </a:xfrm>
        </p:grpSpPr>
        <p:grpSp>
          <p:nvGrpSpPr>
            <p:cNvPr id="97" name="Group 96"/>
            <p:cNvGrpSpPr/>
            <p:nvPr/>
          </p:nvGrpSpPr>
          <p:grpSpPr>
            <a:xfrm>
              <a:off x="5417505" y="1412776"/>
              <a:ext cx="3168352" cy="191473"/>
              <a:chOff x="5220072" y="1196752"/>
              <a:chExt cx="4616638" cy="360040"/>
            </a:xfrm>
          </p:grpSpPr>
          <p:sp>
            <p:nvSpPr>
              <p:cNvPr id="99" name="Rectangle 98"/>
              <p:cNvSpPr/>
              <p:nvPr/>
            </p:nvSpPr>
            <p:spPr bwMode="auto">
              <a:xfrm>
                <a:off x="5220072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5796136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6371024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6947088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7533630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8109694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8684582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9260646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98" name="Rectangle 97"/>
            <p:cNvSpPr/>
            <p:nvPr/>
          </p:nvSpPr>
          <p:spPr>
            <a:xfrm>
              <a:off x="5166994" y="1186061"/>
              <a:ext cx="427764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weightsWithOffset_vec2</a:t>
              </a:r>
              <a:endParaRPr lang="de-DE" sz="1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663941" y="4957233"/>
            <a:ext cx="1736373" cy="418188"/>
            <a:chOff x="5166994" y="1186061"/>
            <a:chExt cx="4277642" cy="418188"/>
          </a:xfrm>
        </p:grpSpPr>
        <p:grpSp>
          <p:nvGrpSpPr>
            <p:cNvPr id="108" name="Group 107"/>
            <p:cNvGrpSpPr/>
            <p:nvPr/>
          </p:nvGrpSpPr>
          <p:grpSpPr>
            <a:xfrm>
              <a:off x="5417505" y="1412776"/>
              <a:ext cx="3168352" cy="191473"/>
              <a:chOff x="5220072" y="1196752"/>
              <a:chExt cx="4616638" cy="360040"/>
            </a:xfrm>
          </p:grpSpPr>
          <p:sp>
            <p:nvSpPr>
              <p:cNvPr id="110" name="Rectangle 109"/>
              <p:cNvSpPr/>
              <p:nvPr/>
            </p:nvSpPr>
            <p:spPr bwMode="auto">
              <a:xfrm>
                <a:off x="5220072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5796136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6371024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6947088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7533630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8109694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8684582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9260646" y="1196752"/>
                <a:ext cx="576064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109" name="Rectangle 108"/>
            <p:cNvSpPr/>
            <p:nvPr/>
          </p:nvSpPr>
          <p:spPr>
            <a:xfrm>
              <a:off x="5166994" y="1186061"/>
              <a:ext cx="427764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00" dirty="0" smtClean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weightsWithOffset_vec3</a:t>
              </a:r>
              <a:endParaRPr lang="de-DE" sz="1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5726436" y="5686362"/>
            <a:ext cx="3378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94400"/>
            <a:r>
              <a:rPr lang="fr-FR" sz="900" b="1" dirty="0" smtClean="0">
                <a:latin typeface="Consolas" panose="020B0609020204030204" pitchFamily="49" charset="0"/>
              </a:rPr>
              <a:t>Note</a:t>
            </a:r>
            <a:r>
              <a:rPr lang="fr-FR" sz="900" dirty="0" smtClean="0">
                <a:latin typeface="Consolas" panose="020B0609020204030204" pitchFamily="49" charset="0"/>
              </a:rPr>
              <a:t>: For </a:t>
            </a:r>
            <a:r>
              <a:rPr lang="fr-FR" sz="900" dirty="0" err="1">
                <a:latin typeface="Consolas" panose="020B0609020204030204" pitchFamily="49" charset="0"/>
              </a:rPr>
              <a:t>further</a:t>
            </a:r>
            <a:r>
              <a:rPr lang="fr-FR" sz="900" dirty="0">
                <a:latin typeface="Consolas" panose="020B0609020204030204" pitchFamily="49" charset="0"/>
              </a:rPr>
              <a:t> </a:t>
            </a:r>
            <a:r>
              <a:rPr lang="fr-FR" sz="900" dirty="0" err="1">
                <a:latin typeface="Consolas" panose="020B0609020204030204" pitchFamily="49" charset="0"/>
              </a:rPr>
              <a:t>processing</a:t>
            </a:r>
            <a:r>
              <a:rPr lang="fr-FR" sz="900" dirty="0">
                <a:latin typeface="Consolas" panose="020B0609020204030204" pitchFamily="49" charset="0"/>
              </a:rPr>
              <a:t> the </a:t>
            </a:r>
            <a:r>
              <a:rPr lang="fr-FR" sz="900" dirty="0" err="1">
                <a:latin typeface="Consolas" panose="020B0609020204030204" pitchFamily="49" charset="0"/>
              </a:rPr>
              <a:t>accumulated</a:t>
            </a:r>
            <a:r>
              <a:rPr lang="fr-FR" sz="900" dirty="0">
                <a:latin typeface="Consolas" panose="020B0609020204030204" pitchFamily="49" charset="0"/>
              </a:rPr>
              <a:t> </a:t>
            </a:r>
            <a:r>
              <a:rPr lang="fr-FR" sz="900" dirty="0" err="1">
                <a:latin typeface="Consolas" panose="020B0609020204030204" pitchFamily="49" charset="0"/>
              </a:rPr>
              <a:t>results</a:t>
            </a:r>
            <a:r>
              <a:rPr lang="fr-FR" sz="900" dirty="0">
                <a:latin typeface="Consolas" panose="020B0609020204030204" pitchFamily="49" charset="0"/>
              </a:rPr>
              <a:t> </a:t>
            </a:r>
            <a:r>
              <a:rPr lang="fr-FR" sz="900" dirty="0" err="1">
                <a:latin typeface="Consolas" panose="020B0609020204030204" pitchFamily="49" charset="0"/>
              </a:rPr>
              <a:t>can</a:t>
            </a:r>
            <a:r>
              <a:rPr lang="fr-FR" sz="900" dirty="0">
                <a:latin typeface="Consolas" panose="020B0609020204030204" pitchFamily="49" charset="0"/>
              </a:rPr>
              <a:t> </a:t>
            </a:r>
            <a:r>
              <a:rPr lang="fr-FR" sz="900" dirty="0" err="1">
                <a:latin typeface="Consolas" panose="020B0609020204030204" pitchFamily="49" charset="0"/>
              </a:rPr>
              <a:t>be</a:t>
            </a:r>
            <a:r>
              <a:rPr lang="fr-FR" sz="900" dirty="0">
                <a:latin typeface="Consolas" panose="020B0609020204030204" pitchFamily="49" charset="0"/>
              </a:rPr>
              <a:t> put </a:t>
            </a:r>
            <a:r>
              <a:rPr lang="fr-FR" sz="900" dirty="0" err="1">
                <a:latin typeface="Consolas" panose="020B0609020204030204" pitchFamily="49" charset="0"/>
              </a:rPr>
              <a:t>into</a:t>
            </a:r>
            <a:r>
              <a:rPr lang="fr-FR" sz="900" dirty="0">
                <a:latin typeface="Consolas" panose="020B0609020204030204" pitchFamily="49" charset="0"/>
              </a:rPr>
              <a:t> a </a:t>
            </a:r>
            <a:r>
              <a:rPr lang="fr-FR" sz="900" b="1" dirty="0">
                <a:latin typeface="Consolas" panose="020B0609020204030204" pitchFamily="49" charset="0"/>
              </a:rPr>
              <a:t>int32x4_t</a:t>
            </a:r>
            <a:r>
              <a:rPr lang="fr-FR" sz="900" dirty="0">
                <a:latin typeface="Consolas" panose="020B0609020204030204" pitchFamily="49" charset="0"/>
              </a:rPr>
              <a:t> </a:t>
            </a:r>
            <a:r>
              <a:rPr lang="fr-FR" sz="900" dirty="0" err="1">
                <a:latin typeface="Consolas" panose="020B0609020204030204" pitchFamily="49" charset="0"/>
              </a:rPr>
              <a:t>vector</a:t>
            </a:r>
            <a:endParaRPr lang="fr-FR" sz="900" dirty="0">
              <a:latin typeface="Consolas" panose="020B0609020204030204" pitchFamily="49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787521" y="6080650"/>
            <a:ext cx="2276846" cy="246221"/>
            <a:chOff x="6607353" y="5734066"/>
            <a:chExt cx="2276846" cy="246221"/>
          </a:xfrm>
        </p:grpSpPr>
        <p:grpSp>
          <p:nvGrpSpPr>
            <p:cNvPr id="8" name="Group 7"/>
            <p:cNvGrpSpPr/>
            <p:nvPr/>
          </p:nvGrpSpPr>
          <p:grpSpPr>
            <a:xfrm>
              <a:off x="7596264" y="5751951"/>
              <a:ext cx="1287935" cy="185495"/>
              <a:chOff x="7025189" y="5685002"/>
              <a:chExt cx="641587" cy="191473"/>
            </a:xfrm>
          </p:grpSpPr>
          <p:sp>
            <p:nvSpPr>
              <p:cNvPr id="122" name="Rectangle 121"/>
              <p:cNvSpPr/>
              <p:nvPr/>
            </p:nvSpPr>
            <p:spPr bwMode="auto">
              <a:xfrm>
                <a:off x="7025189" y="5685002"/>
                <a:ext cx="160479" cy="1914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de-DE" sz="600" dirty="0" smtClean="0">
                    <a:latin typeface="+mn-lt"/>
                    <a:ea typeface="Verdana" pitchFamily="34" charset="0"/>
                    <a:cs typeface="Verdana" pitchFamily="34" charset="0"/>
                  </a:rPr>
                  <a:t>acc0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 bwMode="auto">
              <a:xfrm>
                <a:off x="7185668" y="5685002"/>
                <a:ext cx="160479" cy="1914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de-DE" sz="600" dirty="0" smtClean="0">
                    <a:latin typeface="+mn-lt"/>
                    <a:ea typeface="Verdana" pitchFamily="34" charset="0"/>
                    <a:cs typeface="Verdana" pitchFamily="34" charset="0"/>
                  </a:rPr>
                  <a:t>acc1</a:t>
                </a:r>
                <a:endParaRPr lang="de-DE" sz="600" dirty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 bwMode="auto">
              <a:xfrm>
                <a:off x="7345818" y="5685002"/>
                <a:ext cx="160479" cy="1914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de-DE" sz="600" dirty="0" smtClean="0">
                    <a:latin typeface="+mn-lt"/>
                    <a:ea typeface="Verdana" pitchFamily="34" charset="0"/>
                    <a:cs typeface="Verdana" pitchFamily="34" charset="0"/>
                  </a:rPr>
                  <a:t>acc2</a:t>
                </a:r>
                <a:endParaRPr lang="de-DE" sz="600" dirty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7506297" y="5685002"/>
                <a:ext cx="160479" cy="1914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de-DE" sz="600" dirty="0" smtClean="0">
                    <a:latin typeface="+mn-lt"/>
                    <a:ea typeface="Verdana" pitchFamily="34" charset="0"/>
                    <a:cs typeface="Verdana" pitchFamily="34" charset="0"/>
                  </a:rPr>
                  <a:t>acc3</a:t>
                </a:r>
                <a:endParaRPr lang="de-DE" sz="600" dirty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121" name="Rectangle 120"/>
            <p:cNvSpPr/>
            <p:nvPr/>
          </p:nvSpPr>
          <p:spPr>
            <a:xfrm>
              <a:off x="6607353" y="5734066"/>
              <a:ext cx="8899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00" b="1" dirty="0" smtClean="0">
                  <a:latin typeface="Consolas" panose="020B0609020204030204" pitchFamily="49" charset="0"/>
                </a:rPr>
                <a:t>Accum_vec:</a:t>
              </a:r>
              <a:endParaRPr lang="de-DE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65489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TFL Micro – NN Kernels optimizations</a:t>
            </a:r>
            <a:br>
              <a:rPr lang="en-US" b="1" dirty="0"/>
            </a:br>
            <a:r>
              <a:rPr lang="de-DE" dirty="0"/>
              <a:t> Option </a:t>
            </a:r>
            <a:r>
              <a:rPr lang="de-DE" dirty="0" smtClean="0"/>
              <a:t>4 (Requantization)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13" name="Rectangle 12"/>
          <p:cNvSpPr/>
          <p:nvPr/>
        </p:nvSpPr>
        <p:spPr>
          <a:xfrm>
            <a:off x="110099" y="1137043"/>
            <a:ext cx="8917629" cy="203132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rgbClr val="005032"/>
                </a:solidFill>
                <a:latin typeface="Consolas" panose="020B0609020204030204" pitchFamily="49" charset="0"/>
              </a:rPr>
              <a:t>// </a:t>
            </a:r>
            <a:r>
              <a:rPr lang="en-US" sz="1050" dirty="0">
                <a:solidFill>
                  <a:srgbClr val="005032"/>
                </a:solidFill>
                <a:latin typeface="Consolas" panose="020B0609020204030204" pitchFamily="49" charset="0"/>
              </a:rPr>
              <a:t>S</a:t>
            </a:r>
            <a:r>
              <a:rPr lang="de-DE" sz="1050" dirty="0">
                <a:solidFill>
                  <a:srgbClr val="005032"/>
                </a:solidFill>
                <a:latin typeface="Consolas" panose="020B0609020204030204" pitchFamily="49" charset="0"/>
              </a:rPr>
              <a:t>ee common.h in  aiml_deployment\tensorflow\tensorflow\lite\kernels\internal\</a:t>
            </a:r>
            <a:endParaRPr lang="fr-FR" sz="1050" dirty="0">
              <a:solidFill>
                <a:srgbClr val="005032"/>
              </a:solidFill>
              <a:latin typeface="Consolas" panose="020B0609020204030204" pitchFamily="49" charset="0"/>
            </a:endParaRPr>
          </a:p>
          <a:p>
            <a:r>
              <a:rPr lang="fr-FR" sz="105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inline</a:t>
            </a:r>
            <a:r>
              <a:rPr lang="fr-FR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050" dirty="0">
                <a:solidFill>
                  <a:srgbClr val="005032"/>
                </a:solidFill>
                <a:latin typeface="Consolas" panose="020B0609020204030204" pitchFamily="49" charset="0"/>
              </a:rPr>
              <a:t>int32</a:t>
            </a: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MultiplyByQuantizedMultiplier</a:t>
            </a: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050" dirty="0">
                <a:solidFill>
                  <a:srgbClr val="005032"/>
                </a:solidFill>
                <a:latin typeface="Consolas" panose="020B0609020204030204" pitchFamily="49" charset="0"/>
              </a:rPr>
              <a:t>int32</a:t>
            </a: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sz="1050" dirty="0">
                <a:solidFill>
                  <a:srgbClr val="005032"/>
                </a:solidFill>
                <a:latin typeface="Consolas" panose="020B0609020204030204" pitchFamily="49" charset="0"/>
              </a:rPr>
              <a:t>int32</a:t>
            </a: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quantized_multiplier</a:t>
            </a:r>
            <a:r>
              <a:rPr lang="fr-FR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05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shift) </a:t>
            </a:r>
            <a:endParaRPr lang="de-DE" sz="105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050" dirty="0">
                <a:solidFill>
                  <a:srgbClr val="7F0055"/>
                </a:solidFill>
                <a:latin typeface="Consolas" panose="020B0609020204030204" pitchFamily="49" charset="0"/>
              </a:rPr>
              <a:t>using</a:t>
            </a:r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 gemmlowp::RoundingDivideByPOT;</a:t>
            </a:r>
          </a:p>
          <a:p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050" dirty="0">
                <a:solidFill>
                  <a:srgbClr val="7F0055"/>
                </a:solidFill>
                <a:latin typeface="Consolas" panose="020B0609020204030204" pitchFamily="49" charset="0"/>
              </a:rPr>
              <a:t>using</a:t>
            </a:r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 gemmlowp::SaturatingRoundingDoublingHighMul;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en-US" sz="105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left_shift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= shift &gt; 0 ? shift : 0;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right_shift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= shift &gt; 0 ? 0 : -shift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de-DE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int32 ab_x2_high32 = </a:t>
            </a:r>
            <a:r>
              <a:rPr lang="de-DE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SaturatingRoundingDoublingHighMul</a:t>
            </a:r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(x * (1 &lt;&lt; left_shift), quantized_multiplier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DE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RoundingDivideByPOT(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ab_x2_high32, right_shift);</a:t>
            </a:r>
          </a:p>
          <a:p>
            <a:r>
              <a:rPr lang="de-DE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050" b="1" dirty="0"/>
          </a:p>
        </p:txBody>
      </p:sp>
      <p:sp>
        <p:nvSpPr>
          <p:cNvPr id="15" name="Rectangle 14"/>
          <p:cNvSpPr/>
          <p:nvPr/>
        </p:nvSpPr>
        <p:spPr>
          <a:xfrm>
            <a:off x="341153" y="6078656"/>
            <a:ext cx="85978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/>
              <a:t>See </a:t>
            </a:r>
            <a:r>
              <a:rPr lang="de-DE" sz="1000" dirty="0" smtClean="0"/>
              <a:t>also </a:t>
            </a:r>
            <a:r>
              <a:rPr lang="de-DE" sz="1000" b="1" dirty="0" smtClean="0"/>
              <a:t>fixedpoint.h</a:t>
            </a:r>
            <a:r>
              <a:rPr lang="de-DE" sz="1000" dirty="0" smtClean="0"/>
              <a:t> and </a:t>
            </a:r>
            <a:r>
              <a:rPr lang="de-DE" sz="1000" b="1" dirty="0" smtClean="0"/>
              <a:t>fixedpoint_neon.h</a:t>
            </a:r>
            <a:r>
              <a:rPr lang="de-DE" sz="1000" dirty="0" smtClean="0"/>
              <a:t> in </a:t>
            </a:r>
            <a:r>
              <a:rPr lang="de-DE" sz="1000" dirty="0" smtClean="0">
                <a:solidFill>
                  <a:srgbClr val="0070C0"/>
                </a:solidFill>
              </a:rPr>
              <a:t>aiml_deployment\tensorflow\tensorflow\lite\micro\tools\make\downloads\gemmlowp\fixedpoint </a:t>
            </a:r>
          </a:p>
          <a:p>
            <a:r>
              <a:rPr lang="de-DE" sz="1000" dirty="0" smtClean="0"/>
              <a:t>and</a:t>
            </a:r>
            <a:r>
              <a:rPr lang="de-DE" sz="1000" dirty="0" smtClean="0">
                <a:solidFill>
                  <a:srgbClr val="0070C0"/>
                </a:solidFill>
              </a:rPr>
              <a:t> </a:t>
            </a:r>
            <a:r>
              <a:rPr lang="de-DE" sz="1000" dirty="0">
                <a:hlinkClick r:id="rId2"/>
              </a:rPr>
              <a:t>https://github.com/ARM-software/CMSIS_5/blob/e94ddd691d36c208f2fd9276cc09b2c8371e13e7/CMSIS/NN/Include/arm_nnsupportfunctions.h</a:t>
            </a:r>
            <a:endParaRPr lang="de-DE" sz="1000" dirty="0"/>
          </a:p>
          <a:p>
            <a:endParaRPr lang="de-DE" sz="1000" dirty="0" smtClean="0">
              <a:solidFill>
                <a:srgbClr val="0070C0"/>
              </a:solidFill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10099" y="3271936"/>
            <a:ext cx="8910172" cy="1223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SaturatingRoundingDoublingHighMul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a multiply-saturate operation. 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Computes ((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a / 2^31) * (b / 2^31)) * 2^31, which simplifies 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to 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 </a:t>
            </a:r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* b) / 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2^31. That is equivalent to two times the </a:t>
            </a:r>
            <a:r>
              <a:rPr lang="de-DE" sz="105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multiply-high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050" b="1" dirty="0">
                <a:solidFill>
                  <a:schemeClr val="accent6"/>
                </a:solidFill>
                <a:latin typeface="Consolas" panose="020B0609020204030204" pitchFamily="49" charset="0"/>
              </a:rPr>
              <a:t>operation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 *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05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(a </a:t>
            </a:r>
            <a:r>
              <a:rPr lang="de-DE" sz="1050" b="1" dirty="0">
                <a:solidFill>
                  <a:schemeClr val="accent6"/>
                </a:solidFill>
                <a:latin typeface="Consolas" panose="020B0609020204030204" pitchFamily="49" charset="0"/>
              </a:rPr>
              <a:t>* b) / </a:t>
            </a:r>
            <a:r>
              <a:rPr lang="de-DE" sz="105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2^32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 i.e:</a:t>
            </a:r>
          </a:p>
          <a:p>
            <a:pPr marL="628650" lvl="1" indent="-171450">
              <a:buFont typeface="Symbol" panose="05050102010706020507" pitchFamily="18" charset="2"/>
              <a:buChar char="-"/>
            </a:pPr>
            <a:r>
              <a:rPr lang="de-DE" alt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multiply elements</a:t>
            </a:r>
          </a:p>
          <a:p>
            <a:pPr marL="628650" lvl="1" indent="-171450">
              <a:buFont typeface="Symbol" panose="05050102010706020507" pitchFamily="18" charset="2"/>
              <a:buChar char="-"/>
            </a:pPr>
            <a:r>
              <a:rPr lang="de-DE" alt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de-DE" alt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ouble </a:t>
            </a:r>
            <a:r>
              <a:rPr lang="de-DE" alt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the </a:t>
            </a:r>
            <a:r>
              <a:rPr lang="de-DE" alt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</a:p>
          <a:p>
            <a:pPr marL="628650" lvl="1" indent="-171450">
              <a:buFont typeface="Symbol" panose="05050102010706020507" pitchFamily="18" charset="2"/>
              <a:buChar char="-"/>
            </a:pPr>
            <a:r>
              <a:rPr lang="de-DE" alt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de-DE" alt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eturn </a:t>
            </a:r>
            <a:r>
              <a:rPr lang="de-DE" alt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the most significant half of the </a:t>
            </a:r>
            <a:r>
              <a:rPr lang="de-DE" alt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 or MAX_INT32 in case of saturation</a:t>
            </a:r>
            <a:endParaRPr lang="de-DE" altLang="de-D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RoundingDivideByPOT: 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ound to the nearest division by a power-of-two 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(i.e. also known as rounding arithmetic right shift)</a:t>
            </a:r>
            <a:endParaRPr lang="de-DE" altLang="de-D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0099" y="4598916"/>
            <a:ext cx="8917630" cy="138499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defTabSz="194400"/>
            <a:r>
              <a:rPr lang="en-US" sz="1050" dirty="0" smtClean="0">
                <a:solidFill>
                  <a:srgbClr val="005032"/>
                </a:solidFill>
                <a:latin typeface="Consolas" panose="020B0609020204030204" pitchFamily="49" charset="0"/>
              </a:rPr>
              <a:t>//For </a:t>
            </a:r>
            <a:r>
              <a:rPr lang="en-US" sz="1050" dirty="0">
                <a:solidFill>
                  <a:srgbClr val="005032"/>
                </a:solidFill>
                <a:latin typeface="Consolas" panose="020B0609020204030204" pitchFamily="49" charset="0"/>
              </a:rPr>
              <a:t>Arm-neon, there is a vector-operation for </a:t>
            </a:r>
            <a:r>
              <a:rPr lang="fr-FR" sz="1050" dirty="0" err="1">
                <a:solidFill>
                  <a:srgbClr val="005032"/>
                </a:solidFill>
                <a:latin typeface="Consolas" panose="020B0609020204030204" pitchFamily="49" charset="0"/>
              </a:rPr>
              <a:t>MultiplyByQuantizedMultiplier</a:t>
            </a:r>
            <a:r>
              <a:rPr lang="en-US" sz="1050" dirty="0">
                <a:solidFill>
                  <a:srgbClr val="005032"/>
                </a:solidFill>
                <a:latin typeface="Consolas" panose="020B0609020204030204" pitchFamily="49" charset="0"/>
              </a:rPr>
              <a:t>. i.e.:</a:t>
            </a:r>
            <a:endParaRPr lang="de-DE" sz="1050" dirty="0">
              <a:solidFill>
                <a:srgbClr val="005032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1050" dirty="0" smtClean="0">
                <a:latin typeface="Consolas" panose="020B0609020204030204" pitchFamily="49" charset="0"/>
              </a:rPr>
              <a:t>__STATIC_FORCEINLINE </a:t>
            </a:r>
            <a:r>
              <a:rPr lang="de-DE" sz="1050" dirty="0">
                <a:latin typeface="Consolas" panose="020B0609020204030204" pitchFamily="49" charset="0"/>
              </a:rPr>
              <a:t>int32x4_t </a:t>
            </a:r>
            <a:r>
              <a:rPr lang="de-DE" sz="1050" b="1" dirty="0">
                <a:latin typeface="Consolas" panose="020B0609020204030204" pitchFamily="49" charset="0"/>
              </a:rPr>
              <a:t>arm_requantize_mve</a:t>
            </a:r>
            <a:r>
              <a:rPr lang="de-DE" sz="1050" dirty="0">
                <a:latin typeface="Consolas" panose="020B0609020204030204" pitchFamily="49" charset="0"/>
              </a:rPr>
              <a:t>(</a:t>
            </a:r>
            <a:r>
              <a:rPr lang="de-DE" sz="1050" dirty="0">
                <a:solidFill>
                  <a:srgbClr val="7030A0"/>
                </a:solidFill>
                <a:latin typeface="Consolas" panose="020B0609020204030204" pitchFamily="49" charset="0"/>
              </a:rPr>
              <a:t>const</a:t>
            </a:r>
            <a:r>
              <a:rPr lang="de-DE" sz="1050" dirty="0">
                <a:latin typeface="Consolas" panose="020B0609020204030204" pitchFamily="49" charset="0"/>
              </a:rPr>
              <a:t> </a:t>
            </a:r>
            <a:r>
              <a:rPr lang="de-DE" sz="1050" dirty="0">
                <a:solidFill>
                  <a:srgbClr val="005032"/>
                </a:solidFill>
                <a:latin typeface="Consolas" panose="020B0609020204030204" pitchFamily="49" charset="0"/>
              </a:rPr>
              <a:t>int32x4_t</a:t>
            </a:r>
            <a:r>
              <a:rPr lang="de-DE" sz="1050" dirty="0">
                <a:latin typeface="Consolas" panose="020B0609020204030204" pitchFamily="49" charset="0"/>
              </a:rPr>
              <a:t> </a:t>
            </a:r>
            <a:r>
              <a:rPr lang="de-DE" sz="1050" dirty="0" smtClean="0">
                <a:latin typeface="Consolas" panose="020B0609020204030204" pitchFamily="49" charset="0"/>
              </a:rPr>
              <a:t>x, </a:t>
            </a:r>
            <a:r>
              <a:rPr lang="de-DE" sz="1050" dirty="0">
                <a:solidFill>
                  <a:srgbClr val="7030A0"/>
                </a:solidFill>
                <a:latin typeface="Consolas" panose="020B0609020204030204" pitchFamily="49" charset="0"/>
              </a:rPr>
              <a:t>const</a:t>
            </a:r>
            <a:r>
              <a:rPr lang="de-DE" sz="1050" dirty="0">
                <a:latin typeface="Consolas" panose="020B0609020204030204" pitchFamily="49" charset="0"/>
              </a:rPr>
              <a:t> </a:t>
            </a:r>
            <a:r>
              <a:rPr lang="de-DE" sz="1050" dirty="0">
                <a:solidFill>
                  <a:srgbClr val="005032"/>
                </a:solidFill>
                <a:latin typeface="Consolas" panose="020B0609020204030204" pitchFamily="49" charset="0"/>
              </a:rPr>
              <a:t>q31_t</a:t>
            </a:r>
            <a:r>
              <a:rPr lang="de-DE" sz="1050" dirty="0">
                <a:latin typeface="Consolas" panose="020B0609020204030204" pitchFamily="49" charset="0"/>
              </a:rPr>
              <a:t> multiplier, </a:t>
            </a:r>
            <a:r>
              <a:rPr lang="de-DE" sz="1050" dirty="0">
                <a:solidFill>
                  <a:srgbClr val="7030A0"/>
                </a:solidFill>
                <a:latin typeface="Consolas" panose="020B0609020204030204" pitchFamily="49" charset="0"/>
              </a:rPr>
              <a:t>const</a:t>
            </a:r>
            <a:r>
              <a:rPr lang="de-DE" sz="1050" dirty="0">
                <a:latin typeface="Consolas" panose="020B0609020204030204" pitchFamily="49" charset="0"/>
              </a:rPr>
              <a:t> </a:t>
            </a:r>
            <a:r>
              <a:rPr lang="de-DE" sz="1050" dirty="0">
                <a:solidFill>
                  <a:srgbClr val="005032"/>
                </a:solidFill>
                <a:latin typeface="Consolas" panose="020B0609020204030204" pitchFamily="49" charset="0"/>
              </a:rPr>
              <a:t>q31_t</a:t>
            </a:r>
            <a:r>
              <a:rPr lang="de-DE" sz="1050" dirty="0">
                <a:latin typeface="Consolas" panose="020B0609020204030204" pitchFamily="49" charset="0"/>
              </a:rPr>
              <a:t> </a:t>
            </a:r>
            <a:r>
              <a:rPr lang="de-DE" sz="1050" dirty="0" smtClean="0">
                <a:latin typeface="Consolas" panose="020B0609020204030204" pitchFamily="49" charset="0"/>
              </a:rPr>
              <a:t>shift</a:t>
            </a:r>
            <a:r>
              <a:rPr lang="de-DE" sz="1050" dirty="0">
                <a:latin typeface="Consolas" panose="020B0609020204030204" pitchFamily="49" charset="0"/>
              </a:rPr>
              <a:t>)</a:t>
            </a:r>
          </a:p>
          <a:p>
            <a:pPr defTabSz="194400"/>
            <a:r>
              <a:rPr lang="de-DE" sz="1050" b="1" dirty="0" smtClean="0">
                <a:latin typeface="Consolas" panose="020B0609020204030204" pitchFamily="49" charset="0"/>
              </a:rPr>
              <a:t>{</a:t>
            </a:r>
          </a:p>
          <a:p>
            <a:pPr defTabSz="194400"/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a </a:t>
            </a:r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vshlq_s32</a:t>
            </a:r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(x, </a:t>
            </a:r>
            <a:r>
              <a:rPr lang="de-DE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vdupq_n_s32</a:t>
            </a:r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(LEFT_SHIFT(shift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pPr defTabSz="194400"/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b = multiplier</a:t>
            </a:r>
          </a:p>
          <a:p>
            <a:pPr defTabSz="194400"/>
            <a:r>
              <a:rPr lang="de-DE" sz="1050" dirty="0" smtClean="0">
                <a:solidFill>
                  <a:srgbClr val="005032"/>
                </a:solidFill>
                <a:latin typeface="Consolas" panose="020B0609020204030204" pitchFamily="49" charset="0"/>
              </a:rPr>
              <a:t>	int32x4_t</a:t>
            </a:r>
            <a:r>
              <a:rPr lang="de-DE" sz="1050" dirty="0" smtClean="0">
                <a:latin typeface="Consolas" panose="020B0609020204030204" pitchFamily="49" charset="0"/>
              </a:rPr>
              <a:t> 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ab_x2_high32 = </a:t>
            </a:r>
            <a:r>
              <a:rPr lang="de-DE" sz="1050" b="1" dirty="0" smtClean="0">
                <a:latin typeface="Consolas" panose="020B0609020204030204" pitchFamily="49" charset="0"/>
              </a:rPr>
              <a:t>arm_sat_doubling_high_mult_mve</a:t>
            </a:r>
            <a:r>
              <a:rPr lang="de-DE" sz="1050" dirty="0" smtClean="0">
                <a:latin typeface="Consolas" panose="020B0609020204030204" pitchFamily="49" charset="0"/>
              </a:rPr>
              <a:t>(a, b);</a:t>
            </a:r>
            <a:endParaRPr lang="de-DE" sz="1050" dirty="0">
              <a:latin typeface="Consolas" panose="020B0609020204030204" pitchFamily="49" charset="0"/>
            </a:endParaRPr>
          </a:p>
          <a:p>
            <a:pPr defTabSz="194400"/>
            <a:r>
              <a:rPr lang="de-DE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de-DE" sz="1050" dirty="0" smtClean="0">
                <a:latin typeface="Consolas" panose="020B0609020204030204" pitchFamily="49" charset="0"/>
              </a:rPr>
              <a:t> </a:t>
            </a:r>
            <a:r>
              <a:rPr lang="de-DE" sz="1050" b="1" dirty="0" smtClean="0">
                <a:latin typeface="Consolas" panose="020B0609020204030204" pitchFamily="49" charset="0"/>
              </a:rPr>
              <a:t>arm_divide_by_power_of_two_mve</a:t>
            </a:r>
            <a:r>
              <a:rPr lang="de-DE" sz="1050" dirty="0" smtClean="0">
                <a:latin typeface="Consolas" panose="020B0609020204030204" pitchFamily="49" charset="0"/>
              </a:rPr>
              <a:t>(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ab_x2_high32, </a:t>
            </a:r>
            <a:r>
              <a:rPr lang="de-DE" sz="1050" dirty="0" smtClean="0">
                <a:latin typeface="Consolas" panose="020B0609020204030204" pitchFamily="49" charset="0"/>
              </a:rPr>
              <a:t>RIGHT_SHIFT(shift</a:t>
            </a:r>
            <a:r>
              <a:rPr lang="de-DE" sz="1050" dirty="0">
                <a:latin typeface="Consolas" panose="020B0609020204030204" pitchFamily="49" charset="0"/>
              </a:rPr>
              <a:t>));</a:t>
            </a:r>
          </a:p>
          <a:p>
            <a:pPr defTabSz="194400"/>
            <a:r>
              <a:rPr lang="de-DE" sz="105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230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57" y="196722"/>
            <a:ext cx="8136904" cy="720000"/>
          </a:xfrm>
        </p:spPr>
        <p:txBody>
          <a:bodyPr/>
          <a:lstStyle/>
          <a:p>
            <a:r>
              <a:rPr lang="en-US" b="1" dirty="0"/>
              <a:t>TFL Micro – NN Kernels optimizations</a:t>
            </a:r>
            <a:br>
              <a:rPr lang="en-US" b="1" dirty="0"/>
            </a:br>
            <a:r>
              <a:rPr lang="de-DE" dirty="0"/>
              <a:t> Option </a:t>
            </a:r>
            <a:r>
              <a:rPr lang="de-DE" dirty="0" smtClean="0"/>
              <a:t>4 (Requantization)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6" name="Rectangle 5"/>
          <p:cNvSpPr/>
          <p:nvPr/>
        </p:nvSpPr>
        <p:spPr>
          <a:xfrm>
            <a:off x="4427984" y="1268760"/>
            <a:ext cx="4680520" cy="216982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de-DE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template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typename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>
                <a:solidFill>
                  <a:srgbClr val="644632"/>
                </a:solidFill>
                <a:latin typeface="Consolas" panose="020B0609020204030204" pitchFamily="49" charset="0"/>
              </a:rPr>
              <a:t>IntegerType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sz="900" dirty="0"/>
          </a:p>
          <a:p>
            <a:pPr defTabSz="194400"/>
            <a:r>
              <a:rPr lang="de-DE" sz="9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inline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>
                <a:solidFill>
                  <a:srgbClr val="644632"/>
                </a:solidFill>
                <a:latin typeface="Consolas" panose="020B0609020204030204" pitchFamily="49" charset="0"/>
              </a:rPr>
              <a:t>IntegerType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RoundingDivideByPOT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900" b="1" dirty="0">
                <a:solidFill>
                  <a:srgbClr val="644632"/>
                </a:solidFill>
                <a:latin typeface="Consolas" panose="020B0609020204030204" pitchFamily="49" charset="0"/>
              </a:rPr>
              <a:t>IntegerType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x, </a:t>
            </a:r>
            <a:r>
              <a:rPr lang="de-DE" sz="9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 exponent) </a:t>
            </a:r>
            <a:endParaRPr lang="de-DE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194400"/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de-DE" sz="900" dirty="0">
                <a:solidFill>
                  <a:srgbClr val="3F7F5F"/>
                </a:solidFill>
                <a:latin typeface="Consolas" panose="020B0609020204030204" pitchFamily="49" charset="0"/>
              </a:rPr>
              <a:t>Basic division</a:t>
            </a:r>
          </a:p>
          <a:p>
            <a:pPr defTabSz="194400"/>
            <a:r>
              <a:rPr lang="de-DE" sz="900" dirty="0">
                <a:solidFill>
                  <a:srgbClr val="644632"/>
                </a:solidFill>
                <a:latin typeface="Consolas" panose="020B0609020204030204" pitchFamily="49" charset="0"/>
              </a:rPr>
              <a:t> </a:t>
            </a:r>
            <a:r>
              <a:rPr lang="de-DE" sz="900" dirty="0" smtClean="0">
                <a:solidFill>
                  <a:srgbClr val="644632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smtClean="0">
                <a:solidFill>
                  <a:srgbClr val="644632"/>
                </a:solidFill>
                <a:latin typeface="Consolas" panose="020B0609020204030204" pitchFamily="49" charset="0"/>
              </a:rPr>
              <a:t>IntegerType</a:t>
            </a:r>
            <a:r>
              <a:rPr lang="de-DE" sz="900" dirty="0" smtClean="0">
                <a:solidFill>
                  <a:srgbClr val="644632"/>
                </a:solidFill>
                <a:latin typeface="Consolas" panose="020B0609020204030204" pitchFamily="49" charset="0"/>
              </a:rPr>
              <a:t> 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result 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900" dirty="0" smtClean="0">
                <a:solidFill>
                  <a:srgbClr val="644632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ShiftRight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(x, 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exponent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sz="9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9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de-DE" sz="900" dirty="0">
                <a:solidFill>
                  <a:srgbClr val="3F7F5F"/>
                </a:solidFill>
                <a:latin typeface="Consolas" panose="020B0609020204030204" pitchFamily="49" charset="0"/>
              </a:rPr>
              <a:t>Adjust result for rounding </a:t>
            </a:r>
          </a:p>
          <a:p>
            <a:pPr defTabSz="194400"/>
            <a:r>
              <a:rPr lang="de-DE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const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>
                <a:solidFill>
                  <a:srgbClr val="644632"/>
                </a:solidFill>
                <a:latin typeface="Consolas" panose="020B0609020204030204" pitchFamily="49" charset="0"/>
              </a:rPr>
              <a:t>IntegerType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mask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Dup&lt;</a:t>
            </a:r>
            <a:r>
              <a:rPr lang="de-DE" sz="900" b="1" dirty="0" smtClean="0">
                <a:solidFill>
                  <a:srgbClr val="644632"/>
                </a:solidFill>
                <a:latin typeface="Consolas" panose="020B0609020204030204" pitchFamily="49" charset="0"/>
              </a:rPr>
              <a:t>IntegerType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&gt;((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1ll &lt;&lt; exponent) - 1);</a:t>
            </a:r>
          </a:p>
          <a:p>
            <a:pPr defTabSz="194400"/>
            <a:r>
              <a:rPr lang="de-DE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const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>
                <a:solidFill>
                  <a:srgbClr val="644632"/>
                </a:solidFill>
                <a:latin typeface="Consolas" panose="020B0609020204030204" pitchFamily="49" charset="0"/>
              </a:rPr>
              <a:t>IntegerType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remainder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BitAnd(x, mask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194400"/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>
                <a:solidFill>
                  <a:srgbClr val="644632"/>
                </a:solidFill>
                <a:latin typeface="Consolas" panose="020B0609020204030204" pitchFamily="49" charset="0"/>
              </a:rPr>
              <a:t>IntegerType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zero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Dup&lt;</a:t>
            </a:r>
            <a:r>
              <a:rPr lang="de-DE" sz="900" b="1" dirty="0" smtClean="0">
                <a:solidFill>
                  <a:srgbClr val="644632"/>
                </a:solidFill>
                <a:latin typeface="Consolas" panose="020B0609020204030204" pitchFamily="49" charset="0"/>
              </a:rPr>
              <a:t>IntegerType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0);</a:t>
            </a:r>
          </a:p>
          <a:p>
            <a:pPr defTabSz="194400"/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>
                <a:solidFill>
                  <a:srgbClr val="644632"/>
                </a:solidFill>
                <a:latin typeface="Consolas" panose="020B0609020204030204" pitchFamily="49" charset="0"/>
              </a:rPr>
              <a:t>IntegerType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one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Dup&lt;</a:t>
            </a:r>
            <a:r>
              <a:rPr lang="de-DE" sz="900" b="1" dirty="0" smtClean="0">
                <a:solidFill>
                  <a:srgbClr val="644632"/>
                </a:solidFill>
                <a:latin typeface="Consolas" panose="020B0609020204030204" pitchFamily="49" charset="0"/>
              </a:rPr>
              <a:t>IntegerType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1);</a:t>
            </a:r>
          </a:p>
          <a:p>
            <a:pPr defTabSz="194400"/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>
                <a:solidFill>
                  <a:srgbClr val="644632"/>
                </a:solidFill>
                <a:latin typeface="Consolas" panose="020B0609020204030204" pitchFamily="49" charset="0"/>
              </a:rPr>
              <a:t>IntegerType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threshold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ShiftRight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(mask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1),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BitAnd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MaskIfLessThan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(x, zero), one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(result, 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BitAnd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MaskIfGreaterThan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(remainder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, threshold), one));</a:t>
            </a:r>
          </a:p>
          <a:p>
            <a:pPr defTabSz="194400"/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900" b="1" dirty="0"/>
          </a:p>
        </p:txBody>
      </p:sp>
      <p:sp>
        <p:nvSpPr>
          <p:cNvPr id="11" name="Rectangle 10"/>
          <p:cNvSpPr/>
          <p:nvPr/>
        </p:nvSpPr>
        <p:spPr>
          <a:xfrm>
            <a:off x="35496" y="1276886"/>
            <a:ext cx="4333229" cy="30162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7F0055"/>
                </a:solidFill>
                <a:latin typeface="Consolas" panose="020B0609020204030204" pitchFamily="49" charset="0"/>
              </a:rPr>
              <a:t>inline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0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int32_t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RoundingDivideByPOT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0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int32_t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de-D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 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exponent)</a:t>
            </a:r>
          </a:p>
          <a:p>
            <a:r>
              <a:rPr lang="de-DE" sz="1000" dirty="0" smtClean="0">
                <a:latin typeface="Consolas" panose="020B0609020204030204" pitchFamily="49" charset="0"/>
              </a:rPr>
              <a:t>{</a:t>
            </a:r>
            <a:endParaRPr lang="de-DE" sz="1000" dirty="0">
              <a:latin typeface="Consolas" panose="020B0609020204030204" pitchFamily="49" charset="0"/>
            </a:endParaRPr>
          </a:p>
          <a:p>
            <a:r>
              <a:rPr lang="de-DE" sz="1000" dirty="0">
                <a:latin typeface="Consolas" panose="020B0609020204030204" pitchFamily="49" charset="0"/>
              </a:rPr>
              <a:t>  </a:t>
            </a:r>
            <a:r>
              <a:rPr lang="de-DE" sz="9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de-DE" sz="900" dirty="0">
                <a:solidFill>
                  <a:srgbClr val="3F7F5F"/>
                </a:solidFill>
                <a:latin typeface="Consolas" panose="020B0609020204030204" pitchFamily="49" charset="0"/>
              </a:rPr>
              <a:t>Basic </a:t>
            </a:r>
            <a:r>
              <a:rPr lang="de-DE" sz="9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division </a:t>
            </a:r>
            <a:r>
              <a:rPr lang="de-DE" sz="9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x / 2^exponent</a:t>
            </a:r>
            <a:r>
              <a:rPr lang="de-DE" sz="9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  <a:endParaRPr lang="de-DE" sz="9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de-DE" sz="10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 int32_t</a:t>
            </a:r>
            <a:r>
              <a:rPr lang="de-DE" sz="1000" dirty="0">
                <a:latin typeface="Consolas" panose="020B0609020204030204" pitchFamily="49" charset="0"/>
              </a:rPr>
              <a:t> </a:t>
            </a:r>
            <a:r>
              <a:rPr lang="de-DE" sz="1000" b="1" dirty="0" smtClean="0">
                <a:latin typeface="Consolas" panose="020B0609020204030204" pitchFamily="49" charset="0"/>
              </a:rPr>
              <a:t>result</a:t>
            </a:r>
            <a:r>
              <a:rPr lang="de-DE" sz="1000" dirty="0" smtClean="0">
                <a:latin typeface="Consolas" panose="020B0609020204030204" pitchFamily="49" charset="0"/>
              </a:rPr>
              <a:t> </a:t>
            </a:r>
            <a:r>
              <a:rPr lang="de-DE" sz="1000" dirty="0">
                <a:latin typeface="Consolas" panose="020B0609020204030204" pitchFamily="49" charset="0"/>
              </a:rPr>
              <a:t>= </a:t>
            </a:r>
            <a:r>
              <a:rPr lang="de-DE" sz="1000" dirty="0" smtClean="0">
                <a:latin typeface="Consolas" panose="020B0609020204030204" pitchFamily="49" charset="0"/>
              </a:rPr>
              <a:t>x </a:t>
            </a:r>
            <a:r>
              <a:rPr lang="de-DE" sz="1000" dirty="0">
                <a:latin typeface="Consolas" panose="020B0609020204030204" pitchFamily="49" charset="0"/>
              </a:rPr>
              <a:t>&gt;&gt; exponent;</a:t>
            </a:r>
          </a:p>
          <a:p>
            <a:endParaRPr lang="de-DE" sz="1000" dirty="0">
              <a:latin typeface="Consolas" panose="020B0609020204030204" pitchFamily="49" charset="0"/>
            </a:endParaRPr>
          </a:p>
          <a:p>
            <a:r>
              <a:rPr lang="de-DE" sz="1000" dirty="0">
                <a:latin typeface="Consolas" panose="020B0609020204030204" pitchFamily="49" charset="0"/>
              </a:rPr>
              <a:t>  </a:t>
            </a:r>
            <a:r>
              <a:rPr lang="de-DE" sz="9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//Rounding result</a:t>
            </a:r>
            <a:endParaRPr lang="de-DE" sz="9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de-DE" sz="10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 int32_t</a:t>
            </a:r>
            <a:r>
              <a:rPr lang="de-DE" sz="1000" dirty="0" smtClean="0">
                <a:latin typeface="Consolas" panose="020B0609020204030204" pitchFamily="49" charset="0"/>
              </a:rPr>
              <a:t> </a:t>
            </a:r>
            <a:r>
              <a:rPr lang="de-DE" sz="1000" dirty="0">
                <a:latin typeface="Consolas" panose="020B0609020204030204" pitchFamily="49" charset="0"/>
              </a:rPr>
              <a:t>remainder_mask = (1l &lt;&lt; exponent) - 1;</a:t>
            </a:r>
          </a:p>
          <a:p>
            <a:r>
              <a:rPr lang="de-DE" sz="1000" dirty="0" smtClean="0">
                <a:latin typeface="Consolas" panose="020B0609020204030204" pitchFamily="49" charset="0"/>
              </a:rPr>
              <a:t>  </a:t>
            </a:r>
            <a:r>
              <a:rPr lang="de-DE" sz="10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int32_t</a:t>
            </a:r>
            <a:r>
              <a:rPr lang="de-DE" sz="1000" dirty="0" smtClean="0">
                <a:latin typeface="Consolas" panose="020B0609020204030204" pitchFamily="49" charset="0"/>
              </a:rPr>
              <a:t> </a:t>
            </a:r>
            <a:r>
              <a:rPr lang="de-DE" sz="1000" dirty="0">
                <a:latin typeface="Consolas" panose="020B0609020204030204" pitchFamily="49" charset="0"/>
              </a:rPr>
              <a:t>remainder = remainder_mask &amp; </a:t>
            </a:r>
            <a:r>
              <a:rPr lang="de-DE" sz="1000" dirty="0" smtClean="0">
                <a:latin typeface="Consolas" panose="020B0609020204030204" pitchFamily="49" charset="0"/>
              </a:rPr>
              <a:t>x;</a:t>
            </a:r>
            <a:endParaRPr lang="de-DE" sz="1000" dirty="0">
              <a:latin typeface="Consolas" panose="020B0609020204030204" pitchFamily="49" charset="0"/>
            </a:endParaRPr>
          </a:p>
          <a:p>
            <a:r>
              <a:rPr lang="de-DE" sz="1000" dirty="0" smtClean="0">
                <a:latin typeface="Consolas" panose="020B0609020204030204" pitchFamily="49" charset="0"/>
              </a:rPr>
              <a:t>  </a:t>
            </a:r>
            <a:r>
              <a:rPr lang="de-DE" sz="10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int32_t</a:t>
            </a:r>
            <a:r>
              <a:rPr lang="de-DE" sz="1000" dirty="0" smtClean="0">
                <a:latin typeface="Consolas" panose="020B0609020204030204" pitchFamily="49" charset="0"/>
              </a:rPr>
              <a:t> threshold = remainder_mask &gt;&gt; 1;</a:t>
            </a:r>
          </a:p>
          <a:p>
            <a:r>
              <a:rPr lang="de-DE" sz="1000" dirty="0" smtClean="0">
                <a:latin typeface="Consolas" panose="020B0609020204030204" pitchFamily="49" charset="0"/>
              </a:rPr>
              <a:t>  </a:t>
            </a:r>
            <a:r>
              <a:rPr lang="de-DE" sz="1000" dirty="0">
                <a:latin typeface="Consolas" panose="020B0609020204030204" pitchFamily="49" charset="0"/>
              </a:rPr>
              <a:t>if (</a:t>
            </a:r>
            <a:r>
              <a:rPr lang="de-DE" sz="1000" b="1" dirty="0">
                <a:latin typeface="Consolas" panose="020B0609020204030204" pitchFamily="49" charset="0"/>
              </a:rPr>
              <a:t>result</a:t>
            </a:r>
            <a:r>
              <a:rPr lang="de-DE" sz="1000" dirty="0">
                <a:latin typeface="Consolas" panose="020B0609020204030204" pitchFamily="49" charset="0"/>
              </a:rPr>
              <a:t> &lt; 0)</a:t>
            </a:r>
          </a:p>
          <a:p>
            <a:r>
              <a:rPr lang="de-DE" sz="1000" dirty="0" smtClean="0">
                <a:latin typeface="Consolas" panose="020B0609020204030204" pitchFamily="49" charset="0"/>
              </a:rPr>
              <a:t>  {</a:t>
            </a:r>
          </a:p>
          <a:p>
            <a:r>
              <a:rPr lang="de-DE" sz="1000" dirty="0" smtClean="0">
                <a:latin typeface="Consolas" panose="020B0609020204030204" pitchFamily="49" charset="0"/>
              </a:rPr>
              <a:t>      threshold++;</a:t>
            </a:r>
          </a:p>
          <a:p>
            <a:r>
              <a:rPr lang="de-DE" sz="1000" dirty="0" smtClean="0">
                <a:latin typeface="Consolas" panose="020B0609020204030204" pitchFamily="49" charset="0"/>
              </a:rPr>
              <a:t>  }</a:t>
            </a:r>
            <a:endParaRPr lang="de-DE" sz="1000" dirty="0">
              <a:latin typeface="Consolas" panose="020B0609020204030204" pitchFamily="49" charset="0"/>
            </a:endParaRPr>
          </a:p>
          <a:p>
            <a:r>
              <a:rPr lang="de-DE" sz="1000" dirty="0" smtClean="0">
                <a:latin typeface="Consolas" panose="020B0609020204030204" pitchFamily="49" charset="0"/>
              </a:rPr>
              <a:t>  </a:t>
            </a:r>
            <a:r>
              <a:rPr lang="de-DE" sz="1000" dirty="0">
                <a:latin typeface="Consolas" panose="020B0609020204030204" pitchFamily="49" charset="0"/>
              </a:rPr>
              <a:t>if (remainder &gt; threshold)</a:t>
            </a:r>
          </a:p>
          <a:p>
            <a:r>
              <a:rPr lang="de-DE" sz="1000" dirty="0" smtClean="0">
                <a:latin typeface="Consolas" panose="020B0609020204030204" pitchFamily="49" charset="0"/>
              </a:rPr>
              <a:t>  </a:t>
            </a:r>
            <a:r>
              <a:rPr lang="de-DE" sz="1000" dirty="0">
                <a:latin typeface="Consolas" panose="020B0609020204030204" pitchFamily="49" charset="0"/>
              </a:rPr>
              <a:t>{</a:t>
            </a:r>
          </a:p>
          <a:p>
            <a:r>
              <a:rPr lang="de-DE" sz="1000" dirty="0" smtClean="0">
                <a:latin typeface="Consolas" panose="020B0609020204030204" pitchFamily="49" charset="0"/>
              </a:rPr>
              <a:t>      </a:t>
            </a:r>
            <a:r>
              <a:rPr lang="de-DE" sz="1000" b="1" dirty="0">
                <a:latin typeface="Consolas" panose="020B0609020204030204" pitchFamily="49" charset="0"/>
              </a:rPr>
              <a:t>result</a:t>
            </a:r>
            <a:r>
              <a:rPr lang="de-DE" sz="1000" dirty="0">
                <a:latin typeface="Consolas" panose="020B0609020204030204" pitchFamily="49" charset="0"/>
              </a:rPr>
              <a:t>++;</a:t>
            </a:r>
          </a:p>
          <a:p>
            <a:r>
              <a:rPr lang="de-DE" sz="1000" dirty="0" smtClean="0">
                <a:latin typeface="Consolas" panose="020B0609020204030204" pitchFamily="49" charset="0"/>
              </a:rPr>
              <a:t>  }</a:t>
            </a:r>
            <a:endParaRPr lang="de-DE" sz="1000" dirty="0">
              <a:latin typeface="Consolas" panose="020B0609020204030204" pitchFamily="49" charset="0"/>
            </a:endParaRPr>
          </a:p>
          <a:p>
            <a:r>
              <a:rPr lang="de-DE" sz="1000" dirty="0" smtClean="0">
                <a:latin typeface="Consolas" panose="020B0609020204030204" pitchFamily="49" charset="0"/>
              </a:rPr>
              <a:t>  </a:t>
            </a:r>
            <a:r>
              <a:rPr lang="de-DE" sz="1000" b="1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de-DE" sz="1000" dirty="0">
                <a:latin typeface="Consolas" panose="020B0609020204030204" pitchFamily="49" charset="0"/>
              </a:rPr>
              <a:t> </a:t>
            </a:r>
            <a:r>
              <a:rPr lang="de-DE" sz="1000" b="1" dirty="0">
                <a:latin typeface="Consolas" panose="020B0609020204030204" pitchFamily="49" charset="0"/>
              </a:rPr>
              <a:t>result</a:t>
            </a:r>
            <a:r>
              <a:rPr lang="de-DE" sz="1000" dirty="0">
                <a:latin typeface="Consolas" panose="020B0609020204030204" pitchFamily="49" charset="0"/>
              </a:rPr>
              <a:t>;</a:t>
            </a:r>
          </a:p>
          <a:p>
            <a:r>
              <a:rPr lang="de-DE" sz="1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577506" y="1033073"/>
            <a:ext cx="32909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General implementation for integer-types: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207157" y="1011175"/>
            <a:ext cx="211756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Implementation for int32_t: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3468" y="4709513"/>
            <a:ext cx="332943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For Arm-neon, there is a </a:t>
            </a: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vector-operation:</a:t>
            </a:r>
            <a:endParaRPr lang="en-US" sz="14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826" y="4954498"/>
            <a:ext cx="9052678" cy="122341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de-DE" sz="1050" dirty="0">
                <a:solidFill>
                  <a:srgbClr val="7F0055"/>
                </a:solidFill>
                <a:latin typeface="Consolas" panose="020B0609020204030204" pitchFamily="49" charset="0"/>
              </a:rPr>
              <a:t>inline</a:t>
            </a:r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05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int32x4_t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RoundingDivideByPOT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05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int32x4_t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x, </a:t>
            </a:r>
            <a:r>
              <a:rPr lang="de-DE" sz="1050" dirty="0">
                <a:solidFill>
                  <a:srgbClr val="7F0055"/>
                </a:solidFill>
                <a:latin typeface="Consolas" panose="020B0609020204030204" pitchFamily="49" charset="0"/>
              </a:rPr>
              <a:t>int </a:t>
            </a:r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exponent)</a:t>
            </a:r>
          </a:p>
          <a:p>
            <a:r>
              <a:rPr lang="de-DE" sz="1050" dirty="0" smtClean="0">
                <a:latin typeface="Consolas" panose="020B0609020204030204" pitchFamily="49" charset="0"/>
              </a:rPr>
              <a:t>{</a:t>
            </a:r>
            <a:endParaRPr lang="fr-FR" sz="105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fr-FR" sz="105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 const</a:t>
            </a:r>
            <a:r>
              <a:rPr lang="fr-FR" sz="1050" dirty="0" smtClean="0">
                <a:latin typeface="Consolas" panose="020B0609020204030204" pitchFamily="49" charset="0"/>
              </a:rPr>
              <a:t> </a:t>
            </a:r>
            <a:r>
              <a:rPr lang="fr-FR" sz="105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int32x4_t</a:t>
            </a:r>
            <a:r>
              <a:rPr lang="fr-FR" sz="1050" dirty="0" smtClean="0">
                <a:latin typeface="Consolas" panose="020B0609020204030204" pitchFamily="49" charset="0"/>
              </a:rPr>
              <a:t> </a:t>
            </a:r>
            <a:r>
              <a:rPr lang="fr-FR" sz="1050" dirty="0">
                <a:latin typeface="Consolas" panose="020B0609020204030204" pitchFamily="49" charset="0"/>
              </a:rPr>
              <a:t>shift = vdupq_n_s32(-exponent);</a:t>
            </a:r>
          </a:p>
          <a:p>
            <a:pPr defTabSz="194400"/>
            <a:r>
              <a:rPr lang="fr-FR" sz="105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 const</a:t>
            </a:r>
            <a:r>
              <a:rPr lang="fr-FR" sz="1050" dirty="0" smtClean="0">
                <a:latin typeface="Consolas" panose="020B0609020204030204" pitchFamily="49" charset="0"/>
              </a:rPr>
              <a:t> </a:t>
            </a:r>
            <a:r>
              <a:rPr lang="fr-FR" sz="105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int32x4_t</a:t>
            </a:r>
            <a:r>
              <a:rPr lang="fr-FR" sz="1050" dirty="0" smtClean="0">
                <a:latin typeface="Consolas" panose="020B0609020204030204" pitchFamily="49" charset="0"/>
              </a:rPr>
              <a:t> </a:t>
            </a:r>
            <a:r>
              <a:rPr lang="fr-FR" sz="1050" dirty="0">
                <a:latin typeface="Consolas" panose="020B0609020204030204" pitchFamily="49" charset="0"/>
              </a:rPr>
              <a:t>fixup = </a:t>
            </a:r>
            <a:r>
              <a:rPr lang="fr-FR" sz="1050" dirty="0" smtClean="0">
                <a:latin typeface="Consolas" panose="020B0609020204030204" pitchFamily="49" charset="0"/>
              </a:rPr>
              <a:t>vshrq_n_s32(vandq_s32(x, </a:t>
            </a:r>
            <a:r>
              <a:rPr lang="fr-FR" sz="1050" dirty="0">
                <a:latin typeface="Consolas" panose="020B0609020204030204" pitchFamily="49" charset="0"/>
              </a:rPr>
              <a:t>shift), 31);</a:t>
            </a:r>
          </a:p>
          <a:p>
            <a:pPr defTabSz="194400"/>
            <a:r>
              <a:rPr lang="fr-FR" sz="105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 const</a:t>
            </a:r>
            <a:r>
              <a:rPr lang="fr-FR" sz="1050" dirty="0" smtClean="0">
                <a:latin typeface="Consolas" panose="020B0609020204030204" pitchFamily="49" charset="0"/>
              </a:rPr>
              <a:t> </a:t>
            </a:r>
            <a:r>
              <a:rPr lang="fr-FR" sz="105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int32x4_t</a:t>
            </a:r>
            <a:r>
              <a:rPr lang="fr-FR" sz="1050" dirty="0" smtClean="0">
                <a:latin typeface="Consolas" panose="020B0609020204030204" pitchFamily="49" charset="0"/>
              </a:rPr>
              <a:t> </a:t>
            </a:r>
            <a:r>
              <a:rPr lang="fr-FR" sz="1050" dirty="0">
                <a:latin typeface="Consolas" panose="020B0609020204030204" pitchFamily="49" charset="0"/>
              </a:rPr>
              <a:t>fixed_up_dividend = </a:t>
            </a:r>
            <a:r>
              <a:rPr lang="fr-FR" sz="1050" dirty="0" smtClean="0">
                <a:latin typeface="Consolas" panose="020B0609020204030204" pitchFamily="49" charset="0"/>
              </a:rPr>
              <a:t>vqaddq_s32(x, </a:t>
            </a:r>
            <a:r>
              <a:rPr lang="fr-FR" sz="1050" dirty="0">
                <a:latin typeface="Consolas" panose="020B0609020204030204" pitchFamily="49" charset="0"/>
              </a:rPr>
              <a:t>fixup);</a:t>
            </a:r>
          </a:p>
          <a:p>
            <a:pPr defTabSz="194400"/>
            <a:r>
              <a:rPr lang="fr-FR" sz="1050" dirty="0" smtClean="0">
                <a:latin typeface="Consolas" panose="020B0609020204030204" pitchFamily="49" charset="0"/>
              </a:rPr>
              <a:t>  </a:t>
            </a:r>
            <a:r>
              <a:rPr lang="fr-FR" sz="1050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fr-FR" sz="1050" dirty="0" smtClean="0">
                <a:latin typeface="Consolas" panose="020B0609020204030204" pitchFamily="49" charset="0"/>
              </a:rPr>
              <a:t> vrshlq_s32(fixed_up_dividend</a:t>
            </a:r>
            <a:r>
              <a:rPr lang="fr-FR" sz="1050" dirty="0">
                <a:latin typeface="Consolas" panose="020B0609020204030204" pitchFamily="49" charset="0"/>
              </a:rPr>
              <a:t>, shift</a:t>
            </a:r>
            <a:r>
              <a:rPr lang="fr-FR" sz="1050" dirty="0" smtClean="0">
                <a:latin typeface="Consolas" panose="020B0609020204030204" pitchFamily="49" charset="0"/>
              </a:rPr>
              <a:t>);</a:t>
            </a:r>
          </a:p>
          <a:p>
            <a:pPr defTabSz="194400"/>
            <a:r>
              <a:rPr lang="fr-FR" sz="105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6796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r>
              <a:rPr lang="en-US" b="1" dirty="0"/>
              <a:t>TFL Micro – NN Kernels optimizations</a:t>
            </a:r>
            <a:br>
              <a:rPr lang="en-US" b="1" dirty="0"/>
            </a:br>
            <a:r>
              <a:rPr lang="de-DE" dirty="0"/>
              <a:t> Option </a:t>
            </a:r>
            <a:r>
              <a:rPr lang="de-DE" dirty="0" smtClean="0"/>
              <a:t>4 (activation function)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7" name="Rectangle 6"/>
          <p:cNvSpPr/>
          <p:nvPr/>
        </p:nvSpPr>
        <p:spPr>
          <a:xfrm>
            <a:off x="234039" y="1268760"/>
            <a:ext cx="8700376" cy="34163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defTabSz="194400"/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smtClean="0">
                <a:solidFill>
                  <a:srgbClr val="005032"/>
                </a:solidFill>
                <a:latin typeface="Consolas" panose="020B0609020204030204" pitchFamily="49" charset="0"/>
              </a:rPr>
              <a:t>int32_t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SaturatingRoundingDoublingHighMul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smtClean="0">
                <a:solidFill>
                  <a:srgbClr val="005032"/>
                </a:solidFill>
                <a:latin typeface="Consolas" panose="020B0609020204030204" pitchFamily="49" charset="0"/>
              </a:rPr>
              <a:t>int32_t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a,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de-DE" sz="1200" dirty="0" smtClean="0">
                <a:solidFill>
                  <a:srgbClr val="005032"/>
                </a:solidFill>
                <a:latin typeface="Consolas" panose="020B0609020204030204" pitchFamily="49" charset="0"/>
              </a:rPr>
              <a:t>int32_t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b) </a:t>
            </a:r>
            <a:endParaRPr lang="de-DE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194400"/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005032"/>
                </a:solidFill>
                <a:latin typeface="Consolas" panose="020B0609020204030204" pitchFamily="49" charset="0"/>
              </a:rPr>
              <a:t>//Check if there is overflow. In case of overflow, just return INT32_MAX (see below)</a:t>
            </a:r>
            <a:endParaRPr lang="de-DE" sz="1200" dirty="0">
              <a:solidFill>
                <a:srgbClr val="005032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overflow = a == b &amp;&amp; a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nsolas" panose="020B0609020204030204" pitchFamily="49" charset="0"/>
              </a:rPr>
              <a:t>numeric_limits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smtClean="0">
                <a:solidFill>
                  <a:srgbClr val="005032"/>
                </a:solidFill>
                <a:latin typeface="Consolas" panose="020B0609020204030204" pitchFamily="49" charset="0"/>
              </a:rPr>
              <a:t>int32_t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min</a:t>
            </a:r>
            <a:r>
              <a:rPr lang="en-US" sz="1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194400"/>
            <a:endParaRPr lang="en-US" sz="1200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//Perform multiplication</a:t>
            </a:r>
          </a:p>
          <a:p>
            <a:pPr defTabSz="194400"/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std::</a:t>
            </a:r>
            <a:r>
              <a:rPr lang="de-DE" sz="1200" dirty="0">
                <a:solidFill>
                  <a:srgbClr val="005032"/>
                </a:solidFill>
                <a:latin typeface="Consolas" panose="020B0609020204030204" pitchFamily="49" charset="0"/>
              </a:rPr>
              <a:t>int64_t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a_64(a);</a:t>
            </a:r>
          </a:p>
          <a:p>
            <a:pPr defTabSz="194400"/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std::</a:t>
            </a:r>
            <a:r>
              <a:rPr lang="de-DE" sz="1200" dirty="0">
                <a:solidFill>
                  <a:srgbClr val="005032"/>
                </a:solidFill>
                <a:latin typeface="Consolas" panose="020B0609020204030204" pitchFamily="49" charset="0"/>
              </a:rPr>
              <a:t>int64_t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b_64(b);</a:t>
            </a:r>
          </a:p>
          <a:p>
            <a:pPr defTabSz="194400"/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std::</a:t>
            </a:r>
            <a:r>
              <a:rPr lang="de-DE" sz="1200" dirty="0">
                <a:solidFill>
                  <a:srgbClr val="005032"/>
                </a:solidFill>
                <a:latin typeface="Consolas" panose="020B0609020204030204" pitchFamily="49" charset="0"/>
              </a:rPr>
              <a:t>int64_t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ab_64 = a_64 * b_64;</a:t>
            </a:r>
          </a:p>
          <a:p>
            <a:pPr defTabSz="194400"/>
            <a:endParaRPr lang="de-DE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200" dirty="0">
                <a:solidFill>
                  <a:srgbClr val="005032"/>
                </a:solidFill>
                <a:latin typeface="Consolas" panose="020B0609020204030204" pitchFamily="49" charset="0"/>
              </a:rPr>
              <a:t>//Calculate rounding offset to add for a right shift of 31</a:t>
            </a:r>
          </a:p>
          <a:p>
            <a:pPr defTabSz="194400"/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smtClean="0">
                <a:solidFill>
                  <a:srgbClr val="005032"/>
                </a:solidFill>
                <a:latin typeface="Consolas" panose="020B0609020204030204" pitchFamily="49" charset="0"/>
              </a:rPr>
              <a:t>int32_t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nudge = ab_64 &gt;= 0 ? (1 &lt;&lt; 30) : (1 - (1 &lt;&lt; 30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194400"/>
            <a:endParaRPr lang="de-DE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200" dirty="0">
                <a:solidFill>
                  <a:srgbClr val="005032"/>
                </a:solidFill>
                <a:latin typeface="Consolas" panose="020B0609020204030204" pitchFamily="49" charset="0"/>
              </a:rPr>
              <a:t>//Use only the upper 32-bits and do the double-step</a:t>
            </a:r>
          </a:p>
          <a:p>
            <a:pPr defTabSz="194400"/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std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smtClean="0">
                <a:solidFill>
                  <a:srgbClr val="005032"/>
                </a:solidFill>
                <a:latin typeface="Consolas" panose="020B0609020204030204" pitchFamily="49" charset="0"/>
              </a:rPr>
              <a:t>int32_t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ab_x2_high32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static_cast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&lt;std::</a:t>
            </a:r>
            <a:r>
              <a:rPr lang="de-DE" sz="1200" dirty="0" smtClean="0">
                <a:solidFill>
                  <a:srgbClr val="005032"/>
                </a:solidFill>
                <a:latin typeface="Consolas" panose="020B0609020204030204" pitchFamily="49" charset="0"/>
              </a:rPr>
              <a:t>int32_t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&gt;((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ab_64 + nudge) / (1ll &lt;&lt; 31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194400"/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overflow ?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nsolas" panose="020B0609020204030204" pitchFamily="49" charset="0"/>
              </a:rPr>
              <a:t>numeric_limits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smtClean="0">
                <a:solidFill>
                  <a:srgbClr val="005032"/>
                </a:solidFill>
                <a:latin typeface="Consolas" panose="020B0609020204030204" pitchFamily="49" charset="0"/>
              </a:rPr>
              <a:t>int32_t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max() : 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ab_x2_high32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194400"/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200" dirty="0"/>
          </a:p>
        </p:txBody>
      </p:sp>
      <p:sp>
        <p:nvSpPr>
          <p:cNvPr id="10" name="Rectangle 9"/>
          <p:cNvSpPr/>
          <p:nvPr/>
        </p:nvSpPr>
        <p:spPr>
          <a:xfrm>
            <a:off x="256495" y="5202811"/>
            <a:ext cx="332943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For Arm-neon, there is a </a:t>
            </a: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vector-operation:</a:t>
            </a:r>
            <a:endParaRPr lang="en-US" sz="14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251520" y="997532"/>
            <a:ext cx="211756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Implementation for int32_t: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3846" y="5518790"/>
            <a:ext cx="4572000" cy="2769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defTabSz="194400"/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int32x4_t</a:t>
            </a:r>
            <a:r>
              <a:rPr lang="fr-FR" sz="120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latin typeface="Consolas" panose="020B0609020204030204" pitchFamily="49" charset="0"/>
              </a:rPr>
              <a:t>vqrdmulhq_n_s32</a:t>
            </a:r>
            <a:r>
              <a:rPr lang="fr-FR" sz="120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smtClean="0">
                <a:latin typeface="Consolas" panose="020B0609020204030204" pitchFamily="49" charset="0"/>
              </a:rPr>
              <a:t>(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int32x4_t</a:t>
            </a:r>
            <a:r>
              <a:rPr lang="fr-FR" sz="1200" dirty="0" smtClean="0">
                <a:latin typeface="Consolas" panose="020B0609020204030204" pitchFamily="49" charset="0"/>
              </a:rPr>
              <a:t> </a:t>
            </a:r>
            <a:r>
              <a:rPr lang="fr-FR" sz="1200" dirty="0">
                <a:latin typeface="Consolas" panose="020B0609020204030204" pitchFamily="49" charset="0"/>
              </a:rPr>
              <a:t>a, 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int32_t</a:t>
            </a:r>
            <a:r>
              <a:rPr lang="fr-FR" sz="1200" dirty="0">
                <a:latin typeface="Consolas" panose="020B0609020204030204" pitchFamily="49" charset="0"/>
              </a:rPr>
              <a:t> b)</a:t>
            </a:r>
          </a:p>
        </p:txBody>
      </p:sp>
    </p:spTree>
    <p:extLst>
      <p:ext uri="{BB962C8B-B14F-4D97-AF65-F5344CB8AC3E}">
        <p14:creationId xmlns:p14="http://schemas.microsoft.com/office/powerpoint/2010/main" val="1206067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TFL Micro – NN Kernels optimizations</a:t>
            </a:r>
            <a:br>
              <a:rPr lang="en-US" b="1" dirty="0"/>
            </a:br>
            <a:r>
              <a:rPr lang="de-DE" dirty="0"/>
              <a:t> Option </a:t>
            </a:r>
            <a:r>
              <a:rPr lang="de-DE" dirty="0" smtClean="0"/>
              <a:t>4 (summary of vector operations)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51520" y="1514741"/>
            <a:ext cx="5772215" cy="493981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de-DE" altLang="de-DE" sz="9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Duplicate literal value into all elements in the vector</a:t>
            </a:r>
          </a:p>
          <a:p>
            <a:r>
              <a:rPr lang="de-DE" altLang="de-DE" sz="9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int16x8_t </a:t>
            </a:r>
            <a:r>
              <a:rPr lang="de-DE" altLang="de-DE" sz="9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de-DE" altLang="de-DE" sz="9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dup</a:t>
            </a:r>
            <a:r>
              <a:rPr lang="de-DE" altLang="de-DE" sz="9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q_n_s16(int16_t value</a:t>
            </a:r>
            <a:r>
              <a:rPr lang="de-DE" altLang="de-DE" sz="9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altLang="de-DE" sz="9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int32x4_t </a:t>
            </a:r>
            <a:r>
              <a:rPr lang="de-DE" altLang="de-DE" sz="9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de-DE" altLang="de-DE" sz="900" b="1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dup</a:t>
            </a:r>
            <a:r>
              <a:rPr lang="de-DE" altLang="de-DE" sz="9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q_n_s32(int32_t </a:t>
            </a:r>
            <a:r>
              <a:rPr lang="de-DE" altLang="de-DE" sz="9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value)</a:t>
            </a:r>
            <a:endParaRPr lang="de-DE" altLang="de-DE" sz="900" dirty="0" smtClean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endParaRPr lang="de-DE" altLang="de-DE" sz="9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de-DE" altLang="de-DE" sz="900" dirty="0">
                <a:solidFill>
                  <a:srgbClr val="3F7F5F"/>
                </a:solidFill>
                <a:latin typeface="Consolas" panose="020B0609020204030204" pitchFamily="49" charset="0"/>
              </a:rPr>
              <a:t>Load </a:t>
            </a:r>
            <a:r>
              <a:rPr lang="de-DE" altLang="de-DE" sz="9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consecutive memory-values into vector </a:t>
            </a:r>
          </a:p>
          <a:p>
            <a:r>
              <a:rPr lang="de-DE" altLang="de-DE" sz="9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int16x8_t 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ldrb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q_s16(int8_t const * memoryAddress)</a:t>
            </a:r>
            <a:endParaRPr lang="de-DE" altLang="de-DE" sz="9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endParaRPr lang="de-DE" altLang="de-DE" sz="900" dirty="0" smtClean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de-DE" sz="9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Addition </a:t>
            </a:r>
          </a:p>
          <a:p>
            <a:r>
              <a:rPr lang="fr-F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int16x8_t v</a:t>
            </a:r>
            <a:r>
              <a:rPr lang="fr-FR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fr-F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q_s16(int16x8_t </a:t>
            </a:r>
            <a:r>
              <a:rPr 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a, int16x8_t b</a:t>
            </a:r>
            <a:r>
              <a:rPr lang="fr-F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int32x4_t </a:t>
            </a:r>
            <a:r>
              <a:rPr lang="fr-F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fr-FR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fr-F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q_s32(int32x4_t </a:t>
            </a:r>
            <a:r>
              <a:rPr 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a, int32x4_t b)</a:t>
            </a:r>
            <a:endParaRPr lang="fr-FR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altLang="de-DE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de-DE" sz="9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Saturating Addition (i.e</a:t>
            </a:r>
            <a:r>
              <a:rPr lang="en-US" altLang="de-DE" sz="900" dirty="0">
                <a:solidFill>
                  <a:srgbClr val="3F7F5F"/>
                </a:solidFill>
                <a:latin typeface="Consolas" panose="020B0609020204030204" pitchFamily="49" charset="0"/>
              </a:rPr>
              <a:t>. </a:t>
            </a:r>
            <a:r>
              <a:rPr lang="de-DE" altLang="de-DE" sz="900" dirty="0">
                <a:solidFill>
                  <a:srgbClr val="3F7F5F"/>
                </a:solidFill>
                <a:latin typeface="Consolas" panose="020B0609020204030204" pitchFamily="49" charset="0"/>
              </a:rPr>
              <a:t>saturating the result to the signed range -</a:t>
            </a:r>
            <a:r>
              <a:rPr lang="de-DE" altLang="de-DE" sz="9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2^31</a:t>
            </a:r>
            <a:r>
              <a:rPr lang="de-DE" altLang="de-DE" sz="900" dirty="0">
                <a:solidFill>
                  <a:srgbClr val="3F7F5F"/>
                </a:solidFill>
                <a:latin typeface="Consolas" panose="020B0609020204030204" pitchFamily="49" charset="0"/>
              </a:rPr>
              <a:t> ≤ x ≤ </a:t>
            </a:r>
            <a:r>
              <a:rPr lang="de-DE" altLang="de-DE" sz="9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2^31 -1</a:t>
            </a:r>
            <a:r>
              <a:rPr lang="en-US" altLang="de-DE" sz="9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  <a:endParaRPr lang="de-DE" altLang="de-DE" sz="9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fr-FR" alt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int32x4_t </a:t>
            </a:r>
            <a:r>
              <a:rPr lang="fr-FR" alt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fr-FR" alt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qadd</a:t>
            </a:r>
            <a:r>
              <a:rPr lang="fr-FR" alt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q_s32(int32x4_t a, int32x4_t b)</a:t>
            </a:r>
            <a:endParaRPr lang="fr-FR" altLang="de-DE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altLang="de-DE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de-DE" sz="9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Bitwise-And</a:t>
            </a:r>
          </a:p>
          <a:p>
            <a:r>
              <a:rPr lang="fr-FR" alt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int32x4_t </a:t>
            </a:r>
            <a:r>
              <a:rPr lang="fr-FR" alt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fr-FR" alt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and</a:t>
            </a:r>
            <a:r>
              <a:rPr lang="fr-FR" alt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q_s32(int32x4_t a, int32x4_t b)</a:t>
            </a:r>
          </a:p>
          <a:p>
            <a:endParaRPr lang="fr-FR" altLang="de-DE" sz="900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fr-FR" altLang="de-DE" sz="9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Shift right by a constant </a:t>
            </a:r>
          </a:p>
          <a:p>
            <a:r>
              <a:rPr lang="fr-FR" alt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int32x4_t v</a:t>
            </a:r>
            <a:r>
              <a:rPr lang="fr-FR" alt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shr</a:t>
            </a:r>
            <a:r>
              <a:rPr lang="fr-FR" alt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q_n_s32(int32x4_t </a:t>
            </a:r>
            <a:r>
              <a:rPr lang="fr-FR" alt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a, __constrange(1,32) int b)</a:t>
            </a:r>
          </a:p>
          <a:p>
            <a:endParaRPr lang="fr-FR" altLang="de-DE" sz="900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fr-FR" altLang="de-DE" sz="9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Rounding shift left by signed-variable</a:t>
            </a:r>
          </a:p>
          <a:p>
            <a:r>
              <a:rPr lang="fr-FR" alt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int32x4_t </a:t>
            </a:r>
            <a:r>
              <a:rPr lang="fr-FR" alt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fr-FR" alt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rshl</a:t>
            </a:r>
            <a:r>
              <a:rPr lang="fr-FR" alt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q_s32(int32x4_t </a:t>
            </a:r>
            <a:r>
              <a:rPr lang="fr-FR" alt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a, int32x4_t b)</a:t>
            </a:r>
          </a:p>
          <a:p>
            <a:endParaRPr lang="fr-FR" altLang="de-DE" sz="9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fr-FR" altLang="de-DE" sz="9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Multiply and </a:t>
            </a:r>
            <a:r>
              <a:rPr lang="fr-FR" altLang="de-DE" sz="900" dirty="0">
                <a:solidFill>
                  <a:srgbClr val="3F7F5F"/>
                </a:solidFill>
                <a:latin typeface="Consolas" panose="020B0609020204030204" pitchFamily="49" charset="0"/>
              </a:rPr>
              <a:t>accumulate</a:t>
            </a:r>
          </a:p>
          <a:p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int32_t v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mladava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q_s16(int32_t accum, </a:t>
            </a:r>
            <a:r>
              <a:rPr 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int16x8_t a, int16x8_t b</a:t>
            </a:r>
            <a:r>
              <a:rPr 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altLang="de-DE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Saturating </a:t>
            </a:r>
            <a:r>
              <a:rPr lang="en-US" sz="900" dirty="0">
                <a:solidFill>
                  <a:srgbClr val="3F7F5F"/>
                </a:solidFill>
                <a:latin typeface="Consolas" panose="020B0609020204030204" pitchFamily="49" charset="0"/>
              </a:rPr>
              <a:t>rounding doubling multiply high </a:t>
            </a:r>
            <a:r>
              <a:rPr lang="en-US" sz="900" b="1" dirty="0">
                <a:solidFill>
                  <a:srgbClr val="3F7F5F"/>
                </a:solidFill>
                <a:latin typeface="Consolas" panose="020B0609020204030204" pitchFamily="49" charset="0"/>
              </a:rPr>
              <a:t>with scalar</a:t>
            </a:r>
          </a:p>
          <a:p>
            <a:r>
              <a:rPr lang="fr-FR" alt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int32x4_t v</a:t>
            </a:r>
            <a:r>
              <a:rPr lang="fr-FR" alt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qrdmulh</a:t>
            </a:r>
            <a:r>
              <a:rPr lang="fr-FR" alt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q_n_s32(int32x4_t vec1, int32_t val2)</a:t>
            </a:r>
          </a:p>
          <a:p>
            <a:endParaRPr lang="de-DE" altLang="de-DE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F7F5F"/>
                </a:solidFill>
                <a:latin typeface="Consolas" panose="020B0609020204030204" pitchFamily="49" charset="0"/>
              </a:rPr>
              <a:t>Saturating rounding doubling multiply high</a:t>
            </a:r>
            <a:endParaRPr lang="de-DE" altLang="de-DE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alt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int32x4_t v</a:t>
            </a:r>
            <a:r>
              <a:rPr lang="fr-FR" alt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qrdmulh</a:t>
            </a:r>
            <a:r>
              <a:rPr lang="fr-FR" alt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q_s32(int32x4_t a, int32x4_t b</a:t>
            </a:r>
            <a:r>
              <a:rPr lang="fr-FR" alt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fr-FR" altLang="de-D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altLang="de-DE" sz="900" dirty="0">
                <a:solidFill>
                  <a:srgbClr val="3F7F5F"/>
                </a:solidFill>
                <a:latin typeface="Consolas" panose="020B0609020204030204" pitchFamily="49" charset="0"/>
              </a:rPr>
              <a:t>Maximum and minimum </a:t>
            </a:r>
            <a:r>
              <a:rPr lang="fr-FR" altLang="de-DE" sz="900" dirty="0" err="1">
                <a:solidFill>
                  <a:srgbClr val="3F7F5F"/>
                </a:solidFill>
                <a:latin typeface="Consolas" panose="020B0609020204030204" pitchFamily="49" charset="0"/>
              </a:rPr>
              <a:t>operations</a:t>
            </a:r>
            <a:endParaRPr lang="fr-FR" altLang="de-DE" sz="9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fr-FR" alt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int32x4_t </a:t>
            </a:r>
            <a:r>
              <a:rPr lang="fr-FR" alt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fr-FR" alt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r>
              <a:rPr lang="fr-FR" alt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q_s32(int32x4_t </a:t>
            </a:r>
            <a:r>
              <a:rPr lang="fr-FR" alt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a, int32x4_t b</a:t>
            </a:r>
            <a:r>
              <a:rPr lang="fr-FR" alt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alt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int32x4_t </a:t>
            </a:r>
            <a:r>
              <a:rPr lang="de-DE" sz="900" dirty="0">
                <a:latin typeface="Consolas" panose="020B0609020204030204" pitchFamily="49" charset="0"/>
              </a:rPr>
              <a:t>v</a:t>
            </a:r>
            <a:r>
              <a:rPr lang="de-DE" sz="900" b="1" dirty="0">
                <a:latin typeface="Consolas" panose="020B0609020204030204" pitchFamily="49" charset="0"/>
              </a:rPr>
              <a:t>min</a:t>
            </a:r>
            <a:r>
              <a:rPr lang="de-DE" sz="900" dirty="0">
                <a:latin typeface="Consolas" panose="020B0609020204030204" pitchFamily="49" charset="0"/>
              </a:rPr>
              <a:t>q_s32</a:t>
            </a:r>
            <a:r>
              <a:rPr lang="fr-FR" altLang="de-D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a, int32x4_t b)</a:t>
            </a:r>
            <a:endParaRPr lang="de-DE" altLang="de-DE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5568" y="5270037"/>
            <a:ext cx="26891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hlinkClick r:id="rId2"/>
              </a:rPr>
              <a:t>http://infocenter.arm.com/help/index.jsp?topic=/com.arm.doc.dui0491c/BABDBBJB.html</a:t>
            </a:r>
            <a:endParaRPr lang="de-DE" sz="1400" dirty="0"/>
          </a:p>
        </p:txBody>
      </p:sp>
      <p:sp>
        <p:nvSpPr>
          <p:cNvPr id="14" name="Rectangle 13"/>
          <p:cNvSpPr/>
          <p:nvPr/>
        </p:nvSpPr>
        <p:spPr>
          <a:xfrm>
            <a:off x="244275" y="996694"/>
            <a:ext cx="8299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9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Supported vectors: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sz="900" b="1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int16x8_t</a:t>
            </a:r>
            <a:r>
              <a:rPr lang="de-DE" altLang="de-DE" sz="9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: </a:t>
            </a:r>
            <a:r>
              <a:rPr lang="de-DE" altLang="de-DE" sz="9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vector containing 8 elements of type </a:t>
            </a:r>
            <a:r>
              <a:rPr lang="de-DE" altLang="de-DE" sz="9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int16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sz="900" b="1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int32x4_t</a:t>
            </a:r>
            <a:r>
              <a:rPr lang="de-DE" altLang="de-DE" sz="9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9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: vector containing </a:t>
            </a:r>
            <a:r>
              <a:rPr lang="de-DE" altLang="de-DE" sz="9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4 </a:t>
            </a:r>
            <a:r>
              <a:rPr lang="de-DE" altLang="de-DE" sz="9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elements of type </a:t>
            </a:r>
            <a:r>
              <a:rPr lang="de-DE" altLang="de-DE" sz="9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int32</a:t>
            </a:r>
            <a:endParaRPr lang="de-DE" sz="9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557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87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TFL Micro – Kernels - The Fully connected layer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5536" y="1124744"/>
            <a:ext cx="85689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Lucida Grande"/>
              </a:rPr>
              <a:t>It is 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basically a </a:t>
            </a:r>
            <a:r>
              <a:rPr lang="en-US" b="1" dirty="0">
                <a:solidFill>
                  <a:srgbClr val="000000"/>
                </a:solidFill>
                <a:latin typeface="Lucida Grande"/>
              </a:rPr>
              <a:t>matrix-vector multiplication with bias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. </a:t>
            </a:r>
            <a:endParaRPr lang="en-US" dirty="0" smtClean="0">
              <a:solidFill>
                <a:srgbClr val="000000"/>
              </a:solidFill>
              <a:latin typeface="Lucida Grande"/>
            </a:endParaRPr>
          </a:p>
          <a:p>
            <a:endParaRPr lang="en-US" dirty="0">
              <a:solidFill>
                <a:srgbClr val="000000"/>
              </a:solidFill>
              <a:latin typeface="Lucida Grand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  <a:latin typeface="Lucida Grande"/>
              </a:rPr>
              <a:t>The </a:t>
            </a:r>
            <a:r>
              <a:rPr lang="en-US" b="1" dirty="0">
                <a:solidFill>
                  <a:srgbClr val="000000"/>
                </a:solidFill>
                <a:latin typeface="Lucida Grande"/>
              </a:rPr>
              <a:t>matrix 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is the </a:t>
            </a:r>
            <a:r>
              <a:rPr lang="en-US" b="1" dirty="0" smtClean="0">
                <a:solidFill>
                  <a:srgbClr val="000000"/>
                </a:solidFill>
                <a:latin typeface="Lucida Grande"/>
              </a:rPr>
              <a:t>weights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Lucida Grande"/>
              </a:rPr>
              <a:t>T</a:t>
            </a:r>
            <a:r>
              <a:rPr lang="en-US" b="1" dirty="0" smtClean="0">
                <a:solidFill>
                  <a:srgbClr val="000000"/>
                </a:solidFill>
                <a:latin typeface="Lucida Grande"/>
              </a:rPr>
              <a:t>he </a:t>
            </a:r>
            <a:r>
              <a:rPr lang="en-US" b="1" dirty="0">
                <a:solidFill>
                  <a:srgbClr val="000000"/>
                </a:solidFill>
                <a:latin typeface="Lucida Grande"/>
              </a:rPr>
              <a:t>input/output vectors 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are the </a:t>
            </a:r>
            <a:r>
              <a:rPr lang="en-US" b="1" dirty="0">
                <a:solidFill>
                  <a:srgbClr val="000000"/>
                </a:solidFill>
                <a:latin typeface="Lucida Grande"/>
              </a:rPr>
              <a:t>activation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Lucida Grande"/>
              </a:rPr>
              <a:t>values.</a:t>
            </a:r>
          </a:p>
          <a:p>
            <a:endParaRPr lang="en-US" dirty="0">
              <a:solidFill>
                <a:srgbClr val="000000"/>
              </a:solidFill>
              <a:latin typeface="Lucida Grande"/>
            </a:endParaRPr>
          </a:p>
        </p:txBody>
      </p:sp>
      <p:pic>
        <p:nvPicPr>
          <p:cNvPr id="9" name="Picture 4" descr="https://www.researchgate.net/profile/Efrain_Ovando-Shelley/publication/273505329/figure/fig17/AS:669588954042375@1536653855253/figure-fig1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784" y="3726795"/>
            <a:ext cx="1622039" cy="130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348" y="4037659"/>
            <a:ext cx="1943101" cy="76200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 bwMode="auto">
          <a:xfrm>
            <a:off x="3951691" y="4161983"/>
            <a:ext cx="360040" cy="360040"/>
          </a:xfrm>
          <a:prstGeom prst="rightArrow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6543979" y="4201731"/>
            <a:ext cx="360040" cy="360040"/>
          </a:xfrm>
          <a:prstGeom prst="rightArrow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706652" y="3231170"/>
            <a:ext cx="2993598" cy="2251725"/>
            <a:chOff x="706652" y="3231170"/>
            <a:chExt cx="2993598" cy="2251725"/>
          </a:xfrm>
        </p:grpSpPr>
        <p:grpSp>
          <p:nvGrpSpPr>
            <p:cNvPr id="8" name="Group 7"/>
            <p:cNvGrpSpPr/>
            <p:nvPr/>
          </p:nvGrpSpPr>
          <p:grpSpPr>
            <a:xfrm>
              <a:off x="706652" y="3231170"/>
              <a:ext cx="2993598" cy="2251725"/>
              <a:chOff x="3863400" y="1320833"/>
              <a:chExt cx="4560441" cy="3928301"/>
            </a:xfrm>
          </p:grpSpPr>
          <p:pic>
            <p:nvPicPr>
              <p:cNvPr id="13" name="Picture 6" descr="A fully connected multilayer feedforward network with one hidden layer and bias neurons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3400" y="1320833"/>
                <a:ext cx="4560441" cy="39283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 bwMode="auto">
              <a:xfrm>
                <a:off x="5999349" y="1700808"/>
                <a:ext cx="189154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en-US" sz="14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y1</a:t>
                </a:r>
                <a:endParaRPr lang="de-DE" sz="14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 bwMode="auto">
              <a:xfrm>
                <a:off x="6039571" y="2440293"/>
                <a:ext cx="189154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en-US" sz="14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y2</a:t>
                </a:r>
                <a:endParaRPr lang="de-DE" sz="14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 bwMode="auto">
              <a:xfrm>
                <a:off x="6084758" y="3112663"/>
                <a:ext cx="189154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en-US" sz="14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y3</a:t>
                </a:r>
                <a:endParaRPr lang="de-DE" sz="14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 bwMode="auto">
              <a:xfrm>
                <a:off x="6049043" y="3844713"/>
                <a:ext cx="189154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en-US" sz="14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y4</a:t>
                </a:r>
                <a:endParaRPr lang="de-DE" sz="14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 bwMode="auto">
              <a:xfrm>
                <a:off x="4523653" y="1700808"/>
                <a:ext cx="189154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en-US" sz="14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14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1</a:t>
                </a:r>
                <a:endParaRPr lang="de-DE" sz="14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 bwMode="auto">
              <a:xfrm>
                <a:off x="4563875" y="2440293"/>
                <a:ext cx="189154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en-US" sz="14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x2</a:t>
                </a:r>
                <a:endParaRPr lang="de-DE" sz="14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 bwMode="auto">
              <a:xfrm>
                <a:off x="4609062" y="3112663"/>
                <a:ext cx="189154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en-US" sz="14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14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3</a:t>
                </a:r>
                <a:endParaRPr lang="de-DE" sz="14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 bwMode="auto">
              <a:xfrm>
                <a:off x="4573347" y="3844713"/>
                <a:ext cx="189154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en-US" sz="14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14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4</a:t>
                </a:r>
                <a:endParaRPr lang="de-DE" sz="14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 bwMode="auto">
            <a:xfrm>
              <a:off x="1686778" y="3340071"/>
              <a:ext cx="31111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10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w11</a:t>
              </a:r>
              <a:endParaRPr lang="de-DE" sz="10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 bwMode="auto">
          <a:xfrm>
            <a:off x="1586647" y="3509754"/>
            <a:ext cx="31111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0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w12</a:t>
            </a:r>
            <a:endParaRPr lang="de-DE" sz="10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106864" y="5352673"/>
            <a:ext cx="2625376" cy="977191"/>
            <a:chOff x="4106864" y="5352673"/>
            <a:chExt cx="2625376" cy="977191"/>
          </a:xfrm>
        </p:grpSpPr>
        <p:sp>
          <p:nvSpPr>
            <p:cNvPr id="25" name="TextBox 24"/>
            <p:cNvSpPr txBox="1"/>
            <p:nvPr/>
          </p:nvSpPr>
          <p:spPr bwMode="auto">
            <a:xfrm>
              <a:off x="5121787" y="5352673"/>
              <a:ext cx="1610453" cy="977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14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w11 w12 w13 w14</a:t>
              </a:r>
            </a:p>
            <a:p>
              <a:pPr eaLnBrk="0" fontAlgn="auto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</a:pPr>
              <a:r>
                <a:rPr lang="en-US" sz="14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w21 w22 w23 w24</a:t>
              </a:r>
              <a:endParaRPr lang="en-US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  <a:p>
              <a:pPr eaLnBrk="0" fontAlgn="auto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</a:pPr>
              <a:r>
                <a:rPr lang="en-US" sz="14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w31 w32 w33 w34</a:t>
              </a:r>
            </a:p>
            <a:p>
              <a:pPr eaLnBrk="0" fontAlgn="auto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</a:pPr>
              <a:r>
                <a:rPr lang="en-US" sz="14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w41 w42 w43 w44</a:t>
              </a:r>
              <a:endParaRPr lang="en-US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 bwMode="auto">
            <a:xfrm>
              <a:off x="4106864" y="5733546"/>
              <a:ext cx="85119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14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Weights = </a:t>
              </a:r>
              <a:endPara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133446" y="5352673"/>
            <a:ext cx="1547012" cy="977191"/>
            <a:chOff x="2133446" y="5352673"/>
            <a:chExt cx="1547012" cy="977191"/>
          </a:xfrm>
        </p:grpSpPr>
        <p:sp>
          <p:nvSpPr>
            <p:cNvPr id="28" name="TextBox 27"/>
            <p:cNvSpPr txBox="1"/>
            <p:nvPr/>
          </p:nvSpPr>
          <p:spPr bwMode="auto">
            <a:xfrm>
              <a:off x="3392426" y="5352673"/>
              <a:ext cx="288032" cy="977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1400" kern="0" dirty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x</a:t>
              </a:r>
              <a:r>
                <a:rPr lang="en-US" sz="14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1</a:t>
              </a:r>
            </a:p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1400" kern="0" dirty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x</a:t>
              </a:r>
              <a:r>
                <a:rPr lang="en-US" sz="14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2</a:t>
              </a:r>
            </a:p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1400" kern="0" dirty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x</a:t>
              </a:r>
              <a:r>
                <a:rPr lang="en-US" sz="14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3</a:t>
              </a:r>
            </a:p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1400" kern="0" dirty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x</a:t>
              </a:r>
              <a:r>
                <a:rPr lang="en-US" sz="14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4</a:t>
              </a:r>
              <a:endPara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2133446" y="5723401"/>
              <a:ext cx="113813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14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input-vector = </a:t>
              </a:r>
              <a:endPara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308304" y="5284986"/>
            <a:ext cx="1547012" cy="977191"/>
            <a:chOff x="2133446" y="5352673"/>
            <a:chExt cx="1547012" cy="977191"/>
          </a:xfrm>
        </p:grpSpPr>
        <p:sp>
          <p:nvSpPr>
            <p:cNvPr id="32" name="TextBox 31"/>
            <p:cNvSpPr txBox="1"/>
            <p:nvPr/>
          </p:nvSpPr>
          <p:spPr bwMode="auto">
            <a:xfrm>
              <a:off x="3392426" y="5352673"/>
              <a:ext cx="288032" cy="977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14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y1</a:t>
              </a:r>
            </a:p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14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y2</a:t>
              </a:r>
            </a:p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14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y3</a:t>
              </a:r>
            </a:p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14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y4</a:t>
              </a:r>
              <a:endPara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2133446" y="5723401"/>
              <a:ext cx="124713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14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output-vector = </a:t>
              </a:r>
              <a:endPara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2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TFL Micro – Kernels - The Fully connected </a:t>
            </a:r>
            <a:r>
              <a:rPr lang="en-US" b="1" dirty="0" smtClean="0"/>
              <a:t>layer</a:t>
            </a:r>
            <a:br>
              <a:rPr lang="en-US" b="1" dirty="0" smtClean="0"/>
            </a:br>
            <a:r>
              <a:rPr lang="en-US" dirty="0" smtClean="0"/>
              <a:t>(Floating point)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 bwMode="auto">
              <a:xfrm>
                <a:off x="125414" y="3479169"/>
                <a:ext cx="8893172" cy="24160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de-DE" sz="12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Calculating the output before applying activation function:</a:t>
                </a:r>
                <a:endParaRPr lang="de-DE" sz="1200" kern="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endParaRPr lang="de-DE" sz="12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de-DE" sz="1200" b="1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First </a:t>
                </a:r>
                <a:r>
                  <a:rPr lang="de-DE" sz="1200" b="1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row</a:t>
                </a:r>
                <a:r>
                  <a:rPr lang="de-DE" sz="12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14:m>
                  <m:oMath xmlns:m="http://schemas.openxmlformats.org/officeDocument/2006/math">
                    <m:r>
                      <a:rPr lang="de-DE" sz="12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𝑜𝑢𝑡𝑝𝑢𝑡</m:t>
                    </m:r>
                    <m:r>
                      <a:rPr lang="de-DE" sz="12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_</m:t>
                    </m:r>
                    <m:r>
                      <a:rPr lang="de-DE" sz="12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de-DE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de-DE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de-DE" sz="12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= </a:t>
                </a:r>
                <a:r>
                  <a:rPr lang="de-DE" sz="12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1200" kern="0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2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2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+ </a:t>
                </a:r>
                <a:r>
                  <a:rPr lang="en-US" sz="1200" kern="0" dirty="0">
                    <a:solidFill>
                      <a:schemeClr val="tx2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chemeClr val="tx2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chemeClr val="tx2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chemeClr val="tx2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5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5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chemeClr val="tx2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6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6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chemeClr val="tx2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7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7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chemeClr val="tx2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8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8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chemeClr val="tx2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9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(-9)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chemeClr val="tx2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10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(-10</a:t>
                </a:r>
                <a:r>
                  <a:rPr lang="en-US" sz="1200" kern="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)</a:t>
                </a:r>
                <a:r>
                  <a:rPr lang="en-US" sz="12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)</a:t>
                </a:r>
                <a:r>
                  <a:rPr lang="en-US" sz="1200" kern="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+ </a:t>
                </a:r>
                <a:r>
                  <a:rPr lang="de-DE" sz="1200" kern="0" dirty="0">
                    <a:solidFill>
                      <a:srgbClr val="00B05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bias1</a:t>
                </a:r>
                <a:r>
                  <a:rPr lang="de-DE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= </a:t>
                </a:r>
                <a:r>
                  <a:rPr lang="en-US" sz="1200" kern="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23 </a:t>
                </a:r>
                <a:r>
                  <a:rPr lang="en-US" sz="12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+</a:t>
                </a:r>
                <a:r>
                  <a:rPr lang="en-US" sz="1200" kern="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kern="0" dirty="0">
                    <a:solidFill>
                      <a:srgbClr val="00B05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1</a:t>
                </a:r>
              </a:p>
              <a:p>
                <a:pPr eaLnBrk="0" fontAlgn="auto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de-DE" sz="12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𝑜𝑢𝑡𝑝𝑢𝑡</m:t>
                    </m:r>
                    <m:r>
                      <a:rPr lang="de-DE" sz="12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_</m:t>
                    </m:r>
                    <m:r>
                      <a:rPr lang="de-DE" sz="12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de-DE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2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de-DE" sz="12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= (</a:t>
                </a:r>
                <a:r>
                  <a:rPr lang="en-US" sz="1200" kern="0" dirty="0">
                    <a:solidFill>
                      <a:srgbClr val="00206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rgbClr val="00206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rgbClr val="23476E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rgbClr val="23476E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rgbClr val="23476E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5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5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rgbClr val="23476E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6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6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rgbClr val="23476E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7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7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rgbClr val="23476E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8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8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rgbClr val="23476E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9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(-9)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rgbClr val="23476E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10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(-10)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)</a:t>
                </a:r>
                <a:r>
                  <a:rPr lang="en-US" sz="1200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+ </a:t>
                </a:r>
                <a:r>
                  <a:rPr lang="de-DE" sz="1200" kern="0" dirty="0">
                    <a:solidFill>
                      <a:srgbClr val="00B05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bias1</a:t>
                </a:r>
                <a:r>
                  <a:rPr lang="de-DE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= </a:t>
                </a:r>
                <a:r>
                  <a:rPr lang="en-US" sz="1200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23 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+</a:t>
                </a:r>
                <a:r>
                  <a:rPr lang="en-US" sz="1200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kern="0" dirty="0">
                    <a:solidFill>
                      <a:srgbClr val="00B05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2</a:t>
                </a:r>
                <a:endParaRPr lang="de-DE" sz="12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  <a:p>
                <a:pPr eaLnBrk="0" fontAlgn="auto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de-DE" sz="12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𝑜𝑢𝑡𝑝𝑢𝑡</m:t>
                    </m:r>
                    <m:r>
                      <a:rPr lang="de-DE" sz="12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_</m:t>
                    </m:r>
                    <m:r>
                      <a:rPr lang="de-DE" sz="12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sz="12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[3]</m:t>
                    </m:r>
                  </m:oMath>
                </a14:m>
                <a:r>
                  <a:rPr lang="de-DE" sz="12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= (</a:t>
                </a:r>
                <a:r>
                  <a:rPr lang="en-US" sz="1200" kern="0" dirty="0">
                    <a:solidFill>
                      <a:schemeClr val="accent1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chemeClr val="accent1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chemeClr val="accent1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chemeClr val="accent1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chemeClr val="accent1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5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5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chemeClr val="accent1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6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6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chemeClr val="accent1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7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7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chemeClr val="accent1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8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8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chemeClr val="accent1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9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(-9)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chemeClr val="accent1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10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(-10)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)</a:t>
                </a:r>
                <a:r>
                  <a:rPr lang="en-US" sz="1200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+ </a:t>
                </a:r>
                <a:r>
                  <a:rPr lang="de-DE" sz="1200" kern="0" dirty="0">
                    <a:solidFill>
                      <a:srgbClr val="00B05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bias1</a:t>
                </a:r>
                <a:r>
                  <a:rPr lang="de-DE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= </a:t>
                </a:r>
                <a:r>
                  <a:rPr lang="en-US" sz="1200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23 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+</a:t>
                </a:r>
                <a:r>
                  <a:rPr lang="en-US" sz="1200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kern="0" dirty="0">
                    <a:solidFill>
                      <a:srgbClr val="00B05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3</a:t>
                </a:r>
                <a:endParaRPr lang="de-DE" sz="1200" kern="0" dirty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endParaRPr lang="de-DE" sz="12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de-DE" sz="1200" b="1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Second row</a:t>
                </a:r>
                <a:r>
                  <a:rPr lang="de-DE" sz="12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14:m>
                  <m:oMath xmlns:m="http://schemas.openxmlformats.org/officeDocument/2006/math">
                    <m:r>
                      <a:rPr lang="de-DE" sz="12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𝑜𝑢𝑡𝑝𝑢𝑡</m:t>
                    </m:r>
                    <m:r>
                      <a:rPr lang="de-DE" sz="12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_</m:t>
                    </m:r>
                    <m:r>
                      <a:rPr lang="de-DE" sz="12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de-DE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2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de-DE" sz="12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= </a:t>
                </a:r>
                <a:r>
                  <a:rPr lang="de-DE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1200" kern="0" dirty="0">
                    <a:solidFill>
                      <a:schemeClr val="tx2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chemeClr val="tx2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chemeClr val="tx2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chemeClr val="tx2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chemeClr val="tx2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5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5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chemeClr val="tx2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6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6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chemeClr val="tx2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7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7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8</a:t>
                </a:r>
                <a:r>
                  <a:rPr lang="en-US" sz="12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 smtClean="0">
                    <a:solidFill>
                      <a:srgbClr val="7030A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(-8) 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+ </a:t>
                </a:r>
                <a:r>
                  <a:rPr lang="en-US" sz="1200" kern="0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9</a:t>
                </a:r>
                <a:r>
                  <a:rPr lang="en-US" sz="12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 smtClean="0">
                    <a:solidFill>
                      <a:srgbClr val="7030A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9</a:t>
                </a:r>
                <a:r>
                  <a:rPr lang="en-US" sz="12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+ </a:t>
                </a:r>
                <a:r>
                  <a:rPr lang="en-US" sz="1200" kern="0" dirty="0">
                    <a:solidFill>
                      <a:schemeClr val="tx2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10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(-10)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)</a:t>
                </a:r>
                <a:r>
                  <a:rPr lang="en-US" sz="1200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+ </a:t>
                </a:r>
                <a:r>
                  <a:rPr lang="de-DE" sz="1200" kern="0" dirty="0">
                    <a:solidFill>
                      <a:srgbClr val="00B05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bias1</a:t>
                </a:r>
                <a:r>
                  <a:rPr lang="de-DE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= </a:t>
                </a:r>
                <a:r>
                  <a:rPr lang="en-US" sz="1200" kern="0" dirty="0" smtClean="0">
                    <a:solidFill>
                      <a:srgbClr val="7030A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57</a:t>
                </a:r>
                <a:r>
                  <a:rPr lang="en-US" sz="1200" kern="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+</a:t>
                </a:r>
                <a:r>
                  <a:rPr lang="en-US" sz="1200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kern="0" dirty="0">
                    <a:solidFill>
                      <a:srgbClr val="00B05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1</a:t>
                </a:r>
              </a:p>
              <a:p>
                <a:pPr eaLnBrk="0" fontAlgn="auto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de-DE" sz="12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𝑜𝑢𝑡𝑝𝑢𝑡</m:t>
                    </m:r>
                    <m:r>
                      <a:rPr lang="de-DE" sz="12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_</m:t>
                    </m:r>
                    <m:r>
                      <a:rPr lang="de-DE" sz="12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de-DE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2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de-DE" sz="12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= (</a:t>
                </a:r>
                <a:r>
                  <a:rPr lang="en-US" sz="1200" kern="0" dirty="0">
                    <a:solidFill>
                      <a:srgbClr val="00206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rgbClr val="00206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rgbClr val="23476E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rgbClr val="23476E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rgbClr val="23476E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5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5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rgbClr val="23476E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6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6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rgbClr val="23476E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7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7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rgbClr val="23476E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8</a:t>
                </a:r>
                <a:r>
                  <a:rPr lang="en-US" sz="12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(-8)</a:t>
                </a:r>
                <a:r>
                  <a:rPr lang="en-US" sz="12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+ </a:t>
                </a:r>
                <a:r>
                  <a:rPr lang="en-US" sz="1200" kern="0" dirty="0" smtClean="0">
                    <a:solidFill>
                      <a:srgbClr val="23476E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9</a:t>
                </a:r>
                <a:r>
                  <a:rPr lang="en-US" sz="12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 smtClean="0">
                    <a:solidFill>
                      <a:srgbClr val="7030A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9 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+ </a:t>
                </a:r>
                <a:r>
                  <a:rPr lang="en-US" sz="1200" kern="0" dirty="0">
                    <a:solidFill>
                      <a:srgbClr val="23476E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10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(-10)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)</a:t>
                </a:r>
                <a:r>
                  <a:rPr lang="en-US" sz="1200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+ </a:t>
                </a:r>
                <a:r>
                  <a:rPr lang="de-DE" sz="1200" kern="0" dirty="0">
                    <a:solidFill>
                      <a:srgbClr val="00B05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bias1</a:t>
                </a:r>
                <a:r>
                  <a:rPr lang="de-DE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= </a:t>
                </a:r>
                <a:r>
                  <a:rPr lang="en-US" sz="1200" kern="0" dirty="0" smtClean="0">
                    <a:solidFill>
                      <a:srgbClr val="7030A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57</a:t>
                </a:r>
                <a:r>
                  <a:rPr lang="en-US" sz="1200" kern="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+</a:t>
                </a:r>
                <a:r>
                  <a:rPr lang="en-US" sz="1200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kern="0" dirty="0">
                    <a:solidFill>
                      <a:srgbClr val="00B05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2</a:t>
                </a:r>
                <a:endParaRPr lang="de-DE" sz="1200" kern="0" dirty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  <a:p>
                <a:pPr eaLnBrk="0" fontAlgn="auto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de-DE" sz="12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𝑜𝑢𝑡𝑝𝑢𝑡</m:t>
                    </m:r>
                    <m:r>
                      <a:rPr lang="de-DE" sz="12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_</m:t>
                    </m:r>
                    <m:r>
                      <a:rPr lang="de-DE" sz="12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de-DE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2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de-DE" sz="1200" kern="0" dirty="0">
                    <a:solidFill>
                      <a:srgbClr val="00B05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=</a:t>
                </a:r>
                <a:r>
                  <a:rPr lang="de-DE" sz="1200" kern="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1200" kern="0" dirty="0">
                    <a:solidFill>
                      <a:schemeClr val="accent1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chemeClr val="accent1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chemeClr val="accent1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chemeClr val="accent1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chemeClr val="accent1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5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5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chemeClr val="accent1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6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6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chemeClr val="accent1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7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7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200" kern="0" dirty="0">
                    <a:solidFill>
                      <a:schemeClr val="accent1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8</a:t>
                </a:r>
                <a:r>
                  <a:rPr lang="en-US" sz="12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(-8)</a:t>
                </a:r>
                <a:r>
                  <a:rPr lang="en-US" sz="12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+ </a:t>
                </a:r>
                <a:r>
                  <a:rPr lang="en-US" sz="1200" kern="0" dirty="0" smtClean="0">
                    <a:solidFill>
                      <a:schemeClr val="accent1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9</a:t>
                </a:r>
                <a:r>
                  <a:rPr lang="en-US" sz="12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 smtClean="0">
                    <a:solidFill>
                      <a:srgbClr val="7030A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9</a:t>
                </a:r>
                <a:r>
                  <a:rPr lang="en-US" sz="1200" kern="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+ </a:t>
                </a:r>
                <a:r>
                  <a:rPr lang="en-US" sz="1200" kern="0" dirty="0">
                    <a:solidFill>
                      <a:schemeClr val="accent1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10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1200" kern="0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(-10)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)</a:t>
                </a:r>
                <a:r>
                  <a:rPr lang="en-US" sz="1200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+ </a:t>
                </a:r>
                <a:r>
                  <a:rPr lang="de-DE" sz="1200" kern="0" dirty="0">
                    <a:solidFill>
                      <a:srgbClr val="00B05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bias1</a:t>
                </a:r>
                <a:r>
                  <a:rPr lang="de-DE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= </a:t>
                </a:r>
                <a:r>
                  <a:rPr lang="en-US" sz="1200" kern="0" dirty="0" smtClean="0">
                    <a:solidFill>
                      <a:srgbClr val="7030A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57</a:t>
                </a:r>
                <a:r>
                  <a:rPr lang="en-US" sz="1200" kern="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+</a:t>
                </a:r>
                <a:r>
                  <a:rPr lang="en-US" sz="1200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kern="0" dirty="0">
                    <a:solidFill>
                      <a:srgbClr val="00B05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3</a:t>
                </a:r>
                <a:endParaRPr lang="de-DE" sz="1200" kern="0" dirty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414" y="3479169"/>
                <a:ext cx="8893172" cy="2416046"/>
              </a:xfrm>
              <a:prstGeom prst="rect">
                <a:avLst/>
              </a:prstGeom>
              <a:blipFill>
                <a:blip r:embed="rId2"/>
                <a:stretch>
                  <a:fillRect l="-1097" t="-1768" b="-328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 bwMode="auto">
              <a:xfrm>
                <a:off x="2135259" y="2551487"/>
                <a:ext cx="4598478" cy="56169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2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𝑜</m:t>
                      </m:r>
                      <m:r>
                        <a:rPr lang="de-DE" sz="12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𝑢𝑡𝑝𝑢𝑡</m:t>
                      </m:r>
                      <m:r>
                        <a:rPr lang="de-DE" sz="12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_</m:t>
                      </m:r>
                      <m:r>
                        <a:rPr lang="de-DE" sz="12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2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de-DE" sz="12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  <m:r>
                        <a:rPr lang="de-DE" sz="12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sz="12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2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2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sz="12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de-DE" sz="12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𝑎𝑐𝑐𝑢</m:t>
                          </m:r>
                          <m:r>
                            <a:rPr lang="en-US" sz="12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  <m:r>
                            <a:rPr lang="en-US" sz="12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_</m:t>
                          </m:r>
                          <m:r>
                            <a:rPr lang="en-US" sz="12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𝑑𝑒𝑝𝑡h</m:t>
                          </m:r>
                        </m:sup>
                        <m:e>
                          <m:d>
                            <m:dPr>
                              <m:ctrlPr>
                                <a:rPr lang="de-DE" sz="12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de-DE" sz="12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𝑤𝑒𝑖𝑔h𝑡𝑠</m:t>
                              </m:r>
                              <m:r>
                                <a:rPr lang="de-DE" sz="12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_</m:t>
                              </m:r>
                              <m:r>
                                <a:rPr lang="de-DE" sz="12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2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2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de-DE" sz="12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r>
                                <a:rPr lang="de-DE" sz="12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𝑖𝑛𝑝𝑢𝑡</m:t>
                              </m:r>
                              <m:r>
                                <a:rPr lang="de-DE" sz="12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_</m:t>
                              </m:r>
                              <m:r>
                                <a:rPr lang="de-DE" sz="12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2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2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de-DE" sz="12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de-DE" sz="12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𝑏𝑖𝑎𝑠</m:t>
                          </m:r>
                          <m:r>
                            <a:rPr lang="de-DE" sz="12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_</m:t>
                          </m:r>
                          <m:r>
                            <a:rPr lang="de-DE" sz="12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2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de-DE" sz="12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de-DE" sz="1200" kern="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5259" y="2551487"/>
                <a:ext cx="4598478" cy="5616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25414" y="1042442"/>
            <a:ext cx="8804584" cy="1292662"/>
            <a:chOff x="249828" y="1007307"/>
            <a:chExt cx="8804584" cy="1292662"/>
          </a:xfrm>
        </p:grpSpPr>
        <p:sp>
          <p:nvSpPr>
            <p:cNvPr id="18" name="TextBox 17"/>
            <p:cNvSpPr txBox="1"/>
            <p:nvPr/>
          </p:nvSpPr>
          <p:spPr bwMode="auto">
            <a:xfrm flipH="1">
              <a:off x="249828" y="1007307"/>
              <a:ext cx="2111374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defTabSz="194400"/>
              <a:r>
                <a:rPr lang="en-US" sz="12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input_dims = {</a:t>
              </a:r>
              <a:r>
                <a:rPr lang="en-US" sz="1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2, 2, 10</a:t>
              </a:r>
              <a:r>
                <a:rPr lang="en-US" sz="12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de-DE" sz="1200" b="1" dirty="0" smtClean="0"/>
            </a:p>
            <a:p>
              <a:pPr defTabSz="194400"/>
              <a:r>
                <a:rPr lang="de-DE" sz="1200" b="1" dirty="0" smtClean="0">
                  <a:solidFill>
                    <a:srgbClr val="005032"/>
                  </a:solidFill>
                  <a:latin typeface="Consolas" panose="020B0609020204030204" pitchFamily="49" charset="0"/>
                </a:rPr>
                <a:t>float</a:t>
              </a:r>
              <a:r>
                <a:rPr lang="de-DE" sz="1200" b="1" dirty="0" smtClean="0"/>
                <a:t> </a:t>
              </a:r>
              <a:r>
                <a:rPr lang="de-DE" sz="12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input_f</a:t>
              </a:r>
              <a:r>
                <a:rPr lang="de-DE" sz="1200" b="1" dirty="0" smtClean="0"/>
                <a:t> =</a:t>
              </a:r>
            </a:p>
            <a:p>
              <a:pPr defTabSz="194400"/>
              <a:r>
                <a:rPr lang="de-DE" sz="1200" b="1" dirty="0" smtClean="0"/>
                <a:t>{</a:t>
              </a:r>
              <a:endParaRPr lang="de-DE" sz="1200" b="1" dirty="0"/>
            </a:p>
            <a:p>
              <a:pPr defTabSz="194400"/>
              <a:r>
                <a:rPr lang="pl-PL" sz="1200" b="1" dirty="0"/>
                <a:t> </a:t>
              </a:r>
              <a:r>
                <a:rPr lang="en-US" sz="1200" b="1" dirty="0" smtClean="0"/>
                <a:t>	</a:t>
              </a:r>
              <a:r>
                <a:rPr lang="pl-PL" sz="12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pl-PL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, </a:t>
              </a:r>
              <a:r>
                <a:rPr lang="pl-PL" sz="12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pl-PL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, </a:t>
              </a:r>
              <a:r>
                <a:rPr lang="pl-PL" sz="12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pl-PL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, 4, 5, 6, 7, 8,  -9, -</a:t>
              </a:r>
              <a:r>
                <a:rPr lang="pl-PL" sz="12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10</a:t>
              </a:r>
              <a:endPara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defTabSz="194400"/>
              <a:r>
                <a:rPr lang="en-US" sz="1200" b="1" dirty="0"/>
                <a:t> 	</a:t>
              </a:r>
              <a:r>
                <a:rPr lang="pl-PL" sz="1200" b="1" dirty="0" smtClean="0">
                  <a:solidFill>
                    <a:srgbClr val="7030A0"/>
                  </a:solidFill>
                </a:rPr>
                <a:t>1</a:t>
              </a:r>
              <a:r>
                <a:rPr lang="pl-PL" sz="1200" b="1" dirty="0">
                  <a:solidFill>
                    <a:srgbClr val="7030A0"/>
                  </a:solidFill>
                </a:rPr>
                <a:t>, 2, 3, 4, 5, 6, 7, -8, 9,  -</a:t>
              </a:r>
              <a:r>
                <a:rPr lang="pl-PL" sz="1200" b="1" dirty="0" smtClean="0">
                  <a:solidFill>
                    <a:srgbClr val="7030A0"/>
                  </a:solidFill>
                </a:rPr>
                <a:t>10</a:t>
              </a:r>
              <a:endParaRPr lang="en-US" sz="1200" b="1" dirty="0">
                <a:solidFill>
                  <a:srgbClr val="7030A0"/>
                </a:solidFill>
              </a:endParaRPr>
            </a:p>
            <a:p>
              <a:pPr defTabSz="194400"/>
              <a:r>
                <a:rPr lang="de-DE" sz="1200" b="1" dirty="0" smtClean="0"/>
                <a:t> </a:t>
              </a:r>
              <a:r>
                <a:rPr lang="de-DE" sz="1200" b="1" dirty="0"/>
                <a:t>};</a:t>
              </a:r>
              <a:endParaRPr lang="de-DE" sz="12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 bwMode="auto">
            <a:xfrm flipH="1">
              <a:off x="2489735" y="1007307"/>
              <a:ext cx="2197417" cy="1292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defTabSz="194400"/>
              <a:r>
                <a:rPr lang="en-US" sz="12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weights_dims = {</a:t>
              </a:r>
              <a:r>
                <a:rPr lang="en-US" sz="1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2, </a:t>
              </a:r>
              <a:r>
                <a:rPr lang="en-US" sz="12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3, </a:t>
              </a:r>
              <a:r>
                <a:rPr lang="en-US" sz="1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10</a:t>
              </a:r>
              <a:r>
                <a:rPr lang="en-US" sz="12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de-DE" sz="1200" dirty="0" smtClean="0"/>
            </a:p>
            <a:p>
              <a:pPr defTabSz="194400"/>
              <a:r>
                <a:rPr lang="de-DE" sz="1200" b="1" dirty="0" smtClean="0">
                  <a:solidFill>
                    <a:srgbClr val="005032"/>
                  </a:solidFill>
                  <a:latin typeface="Consolas" panose="020B0609020204030204" pitchFamily="49" charset="0"/>
                </a:rPr>
                <a:t>float</a:t>
              </a:r>
              <a:r>
                <a:rPr lang="de-DE" sz="1200" dirty="0" smtClean="0"/>
                <a:t> </a:t>
              </a:r>
              <a:r>
                <a:rPr lang="de-DE" sz="12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weights_f</a:t>
              </a:r>
              <a:r>
                <a:rPr lang="de-DE" sz="1200" dirty="0" smtClean="0"/>
                <a:t> =</a:t>
              </a:r>
            </a:p>
            <a:p>
              <a:pPr defTabSz="194400"/>
              <a:r>
                <a:rPr lang="de-DE" sz="1200" dirty="0" smtClean="0"/>
                <a:t>{</a:t>
              </a:r>
              <a:endParaRPr lang="de-DE" sz="1200" dirty="0"/>
            </a:p>
            <a:p>
              <a:pPr defTabSz="194400"/>
              <a:r>
                <a:rPr lang="pl-PL" sz="1200" dirty="0"/>
                <a:t> </a:t>
              </a:r>
              <a:r>
                <a:rPr lang="en-US" sz="1200" dirty="0" smtClean="0"/>
                <a:t>	</a:t>
              </a:r>
              <a:r>
                <a:rPr lang="pl-PL" sz="1200" dirty="0">
                  <a:solidFill>
                    <a:schemeClr val="tx2"/>
                  </a:solidFill>
                </a:rPr>
                <a:t>1, 2, 3, 4, 5, 6, 7, 8,  9, 10</a:t>
              </a:r>
              <a:endParaRPr lang="en-US" sz="1200" dirty="0">
                <a:solidFill>
                  <a:schemeClr val="tx2"/>
                </a:solidFill>
              </a:endParaRPr>
            </a:p>
            <a:p>
              <a:pPr defTabSz="194400"/>
              <a:r>
                <a:rPr lang="en-US" sz="1200" dirty="0"/>
                <a:t>	</a:t>
              </a:r>
              <a:r>
                <a:rPr lang="pl-PL" sz="1200" dirty="0">
                  <a:solidFill>
                    <a:srgbClr val="002060"/>
                  </a:solidFill>
                </a:rPr>
                <a:t>1, 2, 3, 4, 5, 6, 7, 8,  9, 10</a:t>
              </a:r>
              <a:endParaRPr lang="en-US" sz="1200" dirty="0">
                <a:solidFill>
                  <a:srgbClr val="002060"/>
                </a:solidFill>
              </a:endParaRPr>
            </a:p>
            <a:p>
              <a:pPr defTabSz="194400"/>
              <a:r>
                <a:rPr lang="en-US" sz="1200" dirty="0"/>
                <a:t>	</a:t>
              </a:r>
              <a:r>
                <a:rPr lang="pl-PL" sz="1200" dirty="0">
                  <a:solidFill>
                    <a:schemeClr val="accent1"/>
                  </a:solidFill>
                </a:rPr>
                <a:t>1, 2, 3, 4, 5, 6, 7, 8,  9, 10</a:t>
              </a:r>
              <a:endParaRPr lang="en-US" sz="1200" dirty="0">
                <a:solidFill>
                  <a:schemeClr val="accent1"/>
                </a:solidFill>
              </a:endParaRPr>
            </a:p>
            <a:p>
              <a:pPr defTabSz="194400"/>
              <a:r>
                <a:rPr lang="de-DE" sz="1200" dirty="0" smtClean="0"/>
                <a:t> </a:t>
              </a:r>
              <a:r>
                <a:rPr lang="de-DE" sz="1200" dirty="0"/>
                <a:t>};</a:t>
              </a:r>
              <a:endParaRPr lang="de-DE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 bwMode="auto">
            <a:xfrm flipH="1">
              <a:off x="5048216" y="1007307"/>
              <a:ext cx="1679116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defTabSz="194400"/>
              <a:r>
                <a:rPr lang="en-US" sz="12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bias_dims = {1, 3};</a:t>
              </a:r>
              <a:endParaRPr lang="de-DE" sz="1200" dirty="0" smtClean="0"/>
            </a:p>
            <a:p>
              <a:pPr defTabSz="194400"/>
              <a:r>
                <a:rPr lang="de-DE" sz="1200" b="1" dirty="0" smtClean="0">
                  <a:solidFill>
                    <a:srgbClr val="005032"/>
                  </a:solidFill>
                  <a:latin typeface="Consolas" panose="020B0609020204030204" pitchFamily="49" charset="0"/>
                </a:rPr>
                <a:t>float</a:t>
              </a:r>
              <a:r>
                <a:rPr lang="de-DE" sz="1200" dirty="0" smtClean="0"/>
                <a:t> </a:t>
              </a:r>
              <a:r>
                <a:rPr lang="de-DE" sz="12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bias_f</a:t>
              </a:r>
              <a:r>
                <a:rPr lang="de-DE" sz="1200" dirty="0" smtClean="0"/>
                <a:t> =</a:t>
              </a:r>
            </a:p>
            <a:p>
              <a:pPr defTabSz="194400"/>
              <a:r>
                <a:rPr lang="de-DE" sz="1200" dirty="0" smtClean="0"/>
                <a:t>{</a:t>
              </a:r>
            </a:p>
            <a:p>
              <a:pPr defTabSz="194400"/>
              <a:r>
                <a:rPr lang="de-DE" sz="1200" dirty="0" smtClean="0"/>
                <a:t>	</a:t>
              </a:r>
              <a:r>
                <a:rPr lang="de-DE" sz="1200" b="1" dirty="0" smtClean="0">
                  <a:solidFill>
                    <a:srgbClr val="00B050"/>
                  </a:solidFill>
                </a:rPr>
                <a:t>1, 2, 3</a:t>
              </a:r>
              <a:endParaRPr lang="de-DE" sz="1200" b="1" dirty="0">
                <a:solidFill>
                  <a:srgbClr val="00B050"/>
                </a:solidFill>
              </a:endParaRPr>
            </a:p>
            <a:p>
              <a:pPr defTabSz="194400"/>
              <a:r>
                <a:rPr lang="pl-PL" sz="1200" dirty="0"/>
                <a:t> </a:t>
              </a:r>
              <a:r>
                <a:rPr lang="de-DE" sz="1200" dirty="0" smtClean="0"/>
                <a:t>};</a:t>
              </a:r>
              <a:endParaRPr lang="de-DE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 bwMode="auto">
            <a:xfrm flipH="1">
              <a:off x="6943038" y="1007307"/>
              <a:ext cx="2111374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defTabSz="194400"/>
              <a:r>
                <a:rPr lang="en-US" sz="12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output_dims = {</a:t>
              </a:r>
              <a:r>
                <a:rPr lang="en-US" sz="1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2, 2, </a:t>
              </a:r>
              <a:r>
                <a:rPr lang="en-US" sz="12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3};</a:t>
              </a:r>
              <a:endParaRPr lang="de-DE" sz="1200" dirty="0" smtClean="0"/>
            </a:p>
            <a:p>
              <a:pPr defTabSz="194400"/>
              <a:r>
                <a:rPr lang="de-DE" sz="1200" b="1" dirty="0" smtClean="0">
                  <a:solidFill>
                    <a:srgbClr val="005032"/>
                  </a:solidFill>
                  <a:latin typeface="Consolas" panose="020B0609020204030204" pitchFamily="49" charset="0"/>
                </a:rPr>
                <a:t>float</a:t>
              </a:r>
              <a:r>
                <a:rPr lang="de-DE" sz="1200" dirty="0" smtClean="0"/>
                <a:t> </a:t>
              </a:r>
              <a:r>
                <a:rPr lang="de-DE" sz="12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output_f</a:t>
              </a:r>
              <a:r>
                <a:rPr lang="de-DE" sz="1200" dirty="0" smtClean="0"/>
                <a:t> =</a:t>
              </a:r>
            </a:p>
            <a:p>
              <a:pPr defTabSz="194400"/>
              <a:r>
                <a:rPr lang="de-DE" sz="1200" dirty="0" smtClean="0"/>
                <a:t>{</a:t>
              </a:r>
              <a:endParaRPr lang="de-DE" sz="1200" dirty="0"/>
            </a:p>
            <a:p>
              <a:pPr defTabSz="194400"/>
              <a:r>
                <a:rPr lang="pl-PL" sz="1200" dirty="0"/>
                <a:t> </a:t>
              </a:r>
              <a:r>
                <a:rPr lang="en-US" sz="1200" dirty="0" smtClean="0"/>
                <a:t>	</a:t>
              </a:r>
              <a:r>
                <a:rPr lang="en-US" sz="1200" dirty="0"/>
                <a:t>(</a:t>
              </a:r>
              <a:r>
                <a:rPr lang="de-DE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23</a:t>
              </a:r>
              <a:r>
                <a:rPr lang="de-DE" sz="1200" dirty="0"/>
                <a:t> </a:t>
              </a:r>
              <a:r>
                <a:rPr lang="de-DE" sz="1200" b="1" dirty="0">
                  <a:solidFill>
                    <a:srgbClr val="00B050"/>
                  </a:solidFill>
                </a:rPr>
                <a:t>+ 1</a:t>
              </a:r>
              <a:r>
                <a:rPr lang="de-DE" sz="1200" dirty="0"/>
                <a:t>), (</a:t>
              </a:r>
              <a:r>
                <a:rPr lang="de-DE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23</a:t>
              </a:r>
              <a:r>
                <a:rPr lang="de-DE" sz="1200" dirty="0"/>
                <a:t> </a:t>
              </a:r>
              <a:r>
                <a:rPr lang="de-DE" sz="1200" b="1" dirty="0">
                  <a:solidFill>
                    <a:srgbClr val="00B050"/>
                  </a:solidFill>
                </a:rPr>
                <a:t>+ 2</a:t>
              </a:r>
              <a:r>
                <a:rPr lang="de-DE" sz="1200" dirty="0"/>
                <a:t>), (</a:t>
              </a:r>
              <a:r>
                <a:rPr lang="de-DE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23</a:t>
              </a:r>
              <a:r>
                <a:rPr lang="de-DE" sz="1200" dirty="0"/>
                <a:t> </a:t>
              </a:r>
              <a:r>
                <a:rPr lang="de-DE" sz="1200" b="1" dirty="0">
                  <a:solidFill>
                    <a:srgbClr val="00B050"/>
                  </a:solidFill>
                </a:rPr>
                <a:t>+ 3</a:t>
              </a:r>
              <a:r>
                <a:rPr lang="de-DE" sz="1200" dirty="0"/>
                <a:t>) </a:t>
              </a:r>
              <a:endParaRPr lang="en-US" sz="1200" dirty="0"/>
            </a:p>
            <a:p>
              <a:pPr defTabSz="194400"/>
              <a:r>
                <a:rPr lang="en-US" sz="1200" dirty="0"/>
                <a:t> 	(</a:t>
              </a:r>
              <a:r>
                <a:rPr lang="de-DE" sz="1200" dirty="0">
                  <a:solidFill>
                    <a:srgbClr val="7030A0"/>
                  </a:solidFill>
                </a:rPr>
                <a:t>57</a:t>
              </a:r>
              <a:r>
                <a:rPr lang="de-DE" sz="1200" dirty="0"/>
                <a:t> </a:t>
              </a:r>
              <a:r>
                <a:rPr lang="de-DE" sz="1200" b="1" dirty="0">
                  <a:solidFill>
                    <a:srgbClr val="00B050"/>
                  </a:solidFill>
                </a:rPr>
                <a:t>+ 1</a:t>
              </a:r>
              <a:r>
                <a:rPr lang="de-DE" sz="1200" dirty="0"/>
                <a:t>), (</a:t>
              </a:r>
              <a:r>
                <a:rPr lang="de-DE" sz="1200" dirty="0">
                  <a:solidFill>
                    <a:srgbClr val="7030A0"/>
                  </a:solidFill>
                </a:rPr>
                <a:t>57</a:t>
              </a:r>
              <a:r>
                <a:rPr lang="de-DE" sz="1200" dirty="0"/>
                <a:t> </a:t>
              </a:r>
              <a:r>
                <a:rPr lang="de-DE" sz="1200" b="1" dirty="0">
                  <a:solidFill>
                    <a:srgbClr val="00B050"/>
                  </a:solidFill>
                </a:rPr>
                <a:t>+ 2</a:t>
              </a:r>
              <a:r>
                <a:rPr lang="de-DE" sz="1200" dirty="0"/>
                <a:t>), (</a:t>
              </a:r>
              <a:r>
                <a:rPr lang="de-DE" sz="1200" dirty="0">
                  <a:solidFill>
                    <a:srgbClr val="7030A0"/>
                  </a:solidFill>
                </a:rPr>
                <a:t>57</a:t>
              </a:r>
              <a:r>
                <a:rPr lang="de-DE" sz="1200" dirty="0"/>
                <a:t> </a:t>
              </a:r>
              <a:r>
                <a:rPr lang="de-DE" sz="1200" b="1" dirty="0">
                  <a:solidFill>
                    <a:srgbClr val="00B050"/>
                  </a:solidFill>
                </a:rPr>
                <a:t>+ 3</a:t>
              </a:r>
              <a:r>
                <a:rPr lang="de-DE" sz="1200" dirty="0"/>
                <a:t>) </a:t>
              </a:r>
              <a:endParaRPr lang="en-US" sz="1200" dirty="0"/>
            </a:p>
            <a:p>
              <a:pPr defTabSz="194400"/>
              <a:r>
                <a:rPr lang="de-DE" sz="1200" dirty="0" smtClean="0"/>
                <a:t> </a:t>
              </a:r>
              <a:r>
                <a:rPr lang="de-DE" sz="1200" dirty="0"/>
                <a:t>};</a:t>
              </a:r>
              <a:endParaRPr lang="de-DE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0" y="6054930"/>
            <a:ext cx="89299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>
                <a:ea typeface="Verdana" pitchFamily="34" charset="0"/>
              </a:rPr>
              <a:t>Source-code</a:t>
            </a:r>
            <a:r>
              <a:rPr lang="en-US" sz="1600" dirty="0">
                <a:ea typeface="Verdana" pitchFamily="34" charset="0"/>
              </a:rPr>
              <a:t>: </a:t>
            </a:r>
            <a:r>
              <a:rPr lang="en-US" sz="1600" i="1" dirty="0" smtClean="0">
                <a:ea typeface="Verdana" pitchFamily="34" charset="0"/>
              </a:rPr>
              <a:t>aiml_deployment\tensorflow\tensorflow\lite\micro\kernels\fully_connected_test.cc</a:t>
            </a:r>
            <a:endParaRPr lang="de-DE" sz="1600" i="1" dirty="0"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36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TFL Micro – Kernels - The Fully connected </a:t>
            </a:r>
            <a:r>
              <a:rPr lang="en-US" b="1" dirty="0" smtClean="0"/>
              <a:t>layer</a:t>
            </a:r>
            <a:br>
              <a:rPr lang="en-US" b="1" dirty="0" smtClean="0"/>
            </a:br>
            <a:r>
              <a:rPr lang="en-US" dirty="0" smtClean="0"/>
              <a:t>(Floating point)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11" name="Rectangle 10"/>
          <p:cNvSpPr/>
          <p:nvPr/>
        </p:nvSpPr>
        <p:spPr>
          <a:xfrm>
            <a:off x="84712" y="3746954"/>
            <a:ext cx="8940568" cy="21929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defTabSz="194400"/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(b 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= 0; b &lt; </a:t>
            </a:r>
            <a:r>
              <a:rPr lang="en-US" sz="1050" b="1" dirty="0">
                <a:latin typeface="Consolas" panose="020B0609020204030204" pitchFamily="49" charset="0"/>
              </a:rPr>
              <a:t>batches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++b) </a:t>
            </a:r>
            <a:endParaRPr lang="en-US" sz="105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(out_c 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= 0; out_c &lt; </a:t>
            </a:r>
            <a:r>
              <a:rPr lang="en-US" sz="1050" b="1" dirty="0">
                <a:solidFill>
                  <a:schemeClr val="accent1"/>
                </a:solidFill>
                <a:latin typeface="Consolas" panose="020B0609020204030204" pitchFamily="49" charset="0"/>
              </a:rPr>
              <a:t>output_depth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++out_c) </a:t>
            </a:r>
            <a:endParaRPr lang="en-US" sz="105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total </a:t>
            </a:r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= 0.f;</a:t>
            </a:r>
          </a:p>
          <a:p>
            <a:pPr defTabSz="194400"/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(d </a:t>
            </a:r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= 0; d &lt; </a:t>
            </a:r>
            <a:r>
              <a:rPr lang="de-DE" sz="105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accum_depth</a:t>
            </a:r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; ++d) </a:t>
            </a:r>
            <a:endParaRPr lang="de-DE" sz="105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total += </a:t>
            </a:r>
            <a:r>
              <a:rPr lang="de-DE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weights_data</a:t>
            </a:r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[out_c * accum_depth + d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de-DE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input_data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[b </a:t>
            </a:r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* accum_depth + d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de-D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de-DE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bias_value </a:t>
            </a:r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= bias_data[out_c];</a:t>
            </a:r>
          </a:p>
          <a:p>
            <a:pPr defTabSz="194400"/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output_data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[out_c + </a:t>
            </a:r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output_depth * b] = </a:t>
            </a:r>
            <a:r>
              <a:rPr lang="de-DE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ActivationFunctionMinMax (total + bias_value, activMin, activMax);</a:t>
            </a:r>
          </a:p>
          <a:p>
            <a:pPr defTabSz="194400"/>
            <a:r>
              <a:rPr lang="de-DE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194400"/>
            <a:r>
              <a:rPr lang="de-DE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de-DE" sz="1050" b="1" dirty="0"/>
          </a:p>
        </p:txBody>
      </p:sp>
      <p:grpSp>
        <p:nvGrpSpPr>
          <p:cNvPr id="49" name="Group 48"/>
          <p:cNvGrpSpPr/>
          <p:nvPr/>
        </p:nvGrpSpPr>
        <p:grpSpPr>
          <a:xfrm>
            <a:off x="-2031" y="2689902"/>
            <a:ext cx="9668990" cy="847465"/>
            <a:chOff x="13848" y="3085591"/>
            <a:chExt cx="9668990" cy="847465"/>
          </a:xfrm>
        </p:grpSpPr>
        <p:sp>
          <p:nvSpPr>
            <p:cNvPr id="38" name="TextBox 37"/>
            <p:cNvSpPr txBox="1"/>
            <p:nvPr/>
          </p:nvSpPr>
          <p:spPr bwMode="auto">
            <a:xfrm>
              <a:off x="6213143" y="3258634"/>
              <a:ext cx="3469695" cy="407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de-DE" sz="12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Time complexity: </a:t>
              </a:r>
            </a:p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de-DE" sz="12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 O(</a:t>
              </a:r>
              <a:r>
                <a:rPr lang="de-DE" sz="1200" b="1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batches</a:t>
              </a:r>
              <a:r>
                <a:rPr lang="de-DE" sz="12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*</a:t>
              </a:r>
              <a:r>
                <a:rPr lang="de-DE" sz="1200" b="1" kern="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output_depth</a:t>
              </a:r>
              <a:r>
                <a:rPr lang="de-DE" sz="12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*</a:t>
              </a:r>
              <a:r>
                <a:rPr lang="de-DE" sz="1200" b="1" kern="0" dirty="0" smtClean="0">
                  <a:solidFill>
                    <a:schemeClr val="accent3">
                      <a:lumMod val="75000"/>
                    </a:schemeClr>
                  </a:solidFill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accum_depth</a:t>
              </a:r>
              <a:r>
                <a:rPr lang="de-DE" sz="12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141293" y="3186977"/>
              <a:ext cx="3975792" cy="630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de-DE" sz="1200" b="1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batches = output_dims[0] = 2</a:t>
              </a:r>
            </a:p>
            <a:p>
              <a:pPr eaLnBrk="0" fontAlgn="auto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</a:pPr>
              <a:r>
                <a:rPr lang="de-DE" sz="1200" b="1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output_depth = output_dims[1]  = weights_dim[0] = 3</a:t>
              </a:r>
              <a:endParaRPr lang="de-DE" sz="1200" b="1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de-DE" sz="1200" b="1" kern="0" dirty="0" smtClean="0">
                  <a:solidFill>
                    <a:schemeClr val="accent3">
                      <a:lumMod val="75000"/>
                    </a:schemeClr>
                  </a:solidFill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accum_depth = weights_dim[1] = 10</a:t>
              </a: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13848" y="3085591"/>
              <a:ext cx="9143501" cy="0"/>
            </a:xfrm>
            <a:prstGeom prst="line">
              <a:avLst/>
            </a:prstGeom>
            <a:ln w="28575">
              <a:solidFill>
                <a:schemeClr val="bg2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6149107" y="3134164"/>
              <a:ext cx="0" cy="798892"/>
            </a:xfrm>
            <a:prstGeom prst="line">
              <a:avLst/>
            </a:prstGeom>
            <a:ln w="28575">
              <a:solidFill>
                <a:schemeClr val="bg2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3849" y="3933056"/>
              <a:ext cx="9143501" cy="0"/>
            </a:xfrm>
            <a:prstGeom prst="line">
              <a:avLst/>
            </a:prstGeom>
            <a:ln w="28575">
              <a:solidFill>
                <a:schemeClr val="bg2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125414" y="1019816"/>
            <a:ext cx="8804584" cy="1292662"/>
            <a:chOff x="249828" y="984681"/>
            <a:chExt cx="8804584" cy="1292662"/>
          </a:xfrm>
        </p:grpSpPr>
        <p:sp>
          <p:nvSpPr>
            <p:cNvPr id="42" name="TextBox 41"/>
            <p:cNvSpPr txBox="1"/>
            <p:nvPr/>
          </p:nvSpPr>
          <p:spPr bwMode="auto">
            <a:xfrm flipH="1">
              <a:off x="249828" y="1007307"/>
              <a:ext cx="2111374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defTabSz="194400"/>
              <a:r>
                <a:rPr lang="en-US" sz="12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input_dims = {</a:t>
              </a:r>
              <a:r>
                <a:rPr lang="en-US" sz="1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2, 2, 10</a:t>
              </a:r>
              <a:r>
                <a:rPr lang="en-US" sz="12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de-DE" sz="1200" b="1" dirty="0" smtClean="0"/>
            </a:p>
            <a:p>
              <a:pPr defTabSz="194400"/>
              <a:r>
                <a:rPr lang="de-DE" sz="1200" b="1" dirty="0" smtClean="0">
                  <a:solidFill>
                    <a:srgbClr val="005032"/>
                  </a:solidFill>
                  <a:latin typeface="Consolas" panose="020B0609020204030204" pitchFamily="49" charset="0"/>
                </a:rPr>
                <a:t>float</a:t>
              </a:r>
              <a:r>
                <a:rPr lang="de-DE" sz="1200" b="1" dirty="0" smtClean="0"/>
                <a:t> </a:t>
              </a:r>
              <a:r>
                <a:rPr lang="de-DE" sz="12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input_f</a:t>
              </a:r>
              <a:r>
                <a:rPr lang="de-DE" sz="1200" b="1" dirty="0" smtClean="0"/>
                <a:t> =</a:t>
              </a:r>
            </a:p>
            <a:p>
              <a:pPr defTabSz="194400"/>
              <a:r>
                <a:rPr lang="de-DE" sz="1200" b="1" dirty="0" smtClean="0"/>
                <a:t>{</a:t>
              </a:r>
              <a:endParaRPr lang="de-DE" sz="1200" b="1" dirty="0"/>
            </a:p>
            <a:p>
              <a:pPr defTabSz="194400"/>
              <a:r>
                <a:rPr lang="pl-PL" sz="1200" b="1" dirty="0"/>
                <a:t> </a:t>
              </a:r>
              <a:r>
                <a:rPr lang="en-US" sz="1200" b="1" dirty="0" smtClean="0"/>
                <a:t>	</a:t>
              </a:r>
              <a:r>
                <a:rPr lang="pl-PL" sz="1200" dirty="0" smtClean="0"/>
                <a:t>1</a:t>
              </a:r>
              <a:r>
                <a:rPr lang="pl-PL" sz="1200" dirty="0"/>
                <a:t>, 2, 3, 4, 5, 6, 7, 8,  -9, -</a:t>
              </a:r>
              <a:r>
                <a:rPr lang="pl-PL" sz="1200" dirty="0" smtClean="0"/>
                <a:t>10</a:t>
              </a:r>
              <a:endParaRPr lang="en-US" sz="1200" dirty="0" smtClean="0"/>
            </a:p>
            <a:p>
              <a:pPr defTabSz="194400"/>
              <a:r>
                <a:rPr lang="en-US" sz="1200" dirty="0"/>
                <a:t> 	</a:t>
              </a:r>
              <a:r>
                <a:rPr lang="pl-PL" sz="1200" dirty="0" smtClean="0"/>
                <a:t>1</a:t>
              </a:r>
              <a:r>
                <a:rPr lang="pl-PL" sz="1200" dirty="0"/>
                <a:t>, 2, 3, 4, 5, 6, 7, -8, 9,  -</a:t>
              </a:r>
              <a:r>
                <a:rPr lang="pl-PL" sz="1200" dirty="0" smtClean="0"/>
                <a:t>10</a:t>
              </a:r>
              <a:endParaRPr lang="en-US" sz="1200" dirty="0"/>
            </a:p>
            <a:p>
              <a:pPr defTabSz="194400"/>
              <a:r>
                <a:rPr lang="de-DE" sz="1200" b="1" dirty="0" smtClean="0"/>
                <a:t> </a:t>
              </a:r>
              <a:r>
                <a:rPr lang="de-DE" sz="1200" b="1" dirty="0"/>
                <a:t>};</a:t>
              </a:r>
              <a:endParaRPr lang="de-DE" sz="12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 bwMode="auto">
            <a:xfrm flipH="1">
              <a:off x="2585062" y="984681"/>
              <a:ext cx="2197417" cy="1292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defTabSz="194400"/>
              <a:r>
                <a:rPr lang="en-US" sz="12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weights_dims = {</a:t>
              </a:r>
              <a:r>
                <a:rPr lang="en-US" sz="1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2, </a:t>
              </a:r>
              <a:r>
                <a:rPr lang="en-US" sz="12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3, </a:t>
              </a:r>
              <a:r>
                <a:rPr lang="en-US" sz="1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10</a:t>
              </a:r>
              <a:r>
                <a:rPr lang="en-US" sz="12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de-DE" sz="1200" dirty="0" smtClean="0"/>
            </a:p>
            <a:p>
              <a:pPr defTabSz="194400"/>
              <a:r>
                <a:rPr lang="de-DE" sz="1200" b="1" dirty="0" smtClean="0">
                  <a:solidFill>
                    <a:srgbClr val="005032"/>
                  </a:solidFill>
                  <a:latin typeface="Consolas" panose="020B0609020204030204" pitchFamily="49" charset="0"/>
                </a:rPr>
                <a:t>float</a:t>
              </a:r>
              <a:r>
                <a:rPr lang="de-DE" sz="1200" dirty="0" smtClean="0"/>
                <a:t> </a:t>
              </a:r>
              <a:r>
                <a:rPr lang="de-DE" sz="12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weights_f</a:t>
              </a:r>
              <a:r>
                <a:rPr lang="de-DE" sz="1200" dirty="0" smtClean="0"/>
                <a:t> =</a:t>
              </a:r>
            </a:p>
            <a:p>
              <a:pPr defTabSz="194400"/>
              <a:r>
                <a:rPr lang="de-DE" sz="1200" dirty="0" smtClean="0"/>
                <a:t>{</a:t>
              </a:r>
              <a:endParaRPr lang="de-DE" sz="1200" dirty="0"/>
            </a:p>
            <a:p>
              <a:pPr defTabSz="194400"/>
              <a:r>
                <a:rPr lang="pl-PL" sz="1200" dirty="0"/>
                <a:t> </a:t>
              </a:r>
              <a:r>
                <a:rPr lang="en-US" sz="1200" dirty="0" smtClean="0"/>
                <a:t>	</a:t>
              </a:r>
              <a:r>
                <a:rPr lang="pl-PL" sz="1200" dirty="0"/>
                <a:t>1, 2, 3, 4, 5, 6, 7, 8,  9, 10</a:t>
              </a:r>
              <a:endParaRPr lang="en-US" sz="1200" dirty="0"/>
            </a:p>
            <a:p>
              <a:pPr defTabSz="194400"/>
              <a:r>
                <a:rPr lang="en-US" sz="1200" dirty="0"/>
                <a:t>	</a:t>
              </a:r>
              <a:r>
                <a:rPr lang="pl-PL" sz="1200" dirty="0"/>
                <a:t>1, 2, 3, 4, 5, 6, 7, 8,  9, 10</a:t>
              </a:r>
              <a:endParaRPr lang="en-US" sz="1200" dirty="0"/>
            </a:p>
            <a:p>
              <a:pPr defTabSz="194400"/>
              <a:r>
                <a:rPr lang="en-US" sz="1200" dirty="0"/>
                <a:t>	</a:t>
              </a:r>
              <a:r>
                <a:rPr lang="pl-PL" sz="1200" dirty="0"/>
                <a:t>1, 2, 3, 4, 5, 6, 7, 8,  9, 10</a:t>
              </a:r>
              <a:endParaRPr lang="en-US" sz="1200" dirty="0"/>
            </a:p>
            <a:p>
              <a:pPr defTabSz="194400"/>
              <a:r>
                <a:rPr lang="de-DE" sz="1200" dirty="0" smtClean="0"/>
                <a:t> </a:t>
              </a:r>
              <a:r>
                <a:rPr lang="de-DE" sz="1200" dirty="0"/>
                <a:t>};</a:t>
              </a:r>
              <a:endParaRPr lang="de-DE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 bwMode="auto">
            <a:xfrm flipH="1">
              <a:off x="5048216" y="1007307"/>
              <a:ext cx="1679116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defTabSz="194400"/>
              <a:r>
                <a:rPr lang="en-US" sz="12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bias_dims = {1, 3};</a:t>
              </a:r>
              <a:endParaRPr lang="de-DE" sz="1200" dirty="0" smtClean="0"/>
            </a:p>
            <a:p>
              <a:pPr defTabSz="194400"/>
              <a:r>
                <a:rPr lang="de-DE" sz="1200" b="1" dirty="0" smtClean="0">
                  <a:solidFill>
                    <a:srgbClr val="005032"/>
                  </a:solidFill>
                  <a:latin typeface="Consolas" panose="020B0609020204030204" pitchFamily="49" charset="0"/>
                </a:rPr>
                <a:t>float</a:t>
              </a:r>
              <a:r>
                <a:rPr lang="de-DE" sz="1200" dirty="0" smtClean="0"/>
                <a:t> </a:t>
              </a:r>
              <a:r>
                <a:rPr lang="de-DE" sz="12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bias_f</a:t>
              </a:r>
              <a:r>
                <a:rPr lang="de-DE" sz="1200" dirty="0" smtClean="0"/>
                <a:t> =</a:t>
              </a:r>
            </a:p>
            <a:p>
              <a:pPr defTabSz="194400"/>
              <a:r>
                <a:rPr lang="de-DE" sz="1200" dirty="0" smtClean="0"/>
                <a:t>{</a:t>
              </a:r>
            </a:p>
            <a:p>
              <a:pPr defTabSz="194400"/>
              <a:r>
                <a:rPr lang="de-DE" sz="1200" dirty="0" smtClean="0"/>
                <a:t>	1, 2, 3</a:t>
              </a:r>
              <a:endParaRPr lang="de-DE" sz="1200" dirty="0"/>
            </a:p>
            <a:p>
              <a:pPr defTabSz="194400"/>
              <a:r>
                <a:rPr lang="pl-PL" sz="1200" dirty="0"/>
                <a:t> </a:t>
              </a:r>
              <a:r>
                <a:rPr lang="de-DE" sz="1200" dirty="0" smtClean="0"/>
                <a:t>};</a:t>
              </a:r>
              <a:endParaRPr lang="de-DE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 bwMode="auto">
            <a:xfrm flipH="1">
              <a:off x="6943038" y="1007307"/>
              <a:ext cx="2111374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defTabSz="194400"/>
              <a:r>
                <a:rPr lang="en-US" sz="12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output_dims = {</a:t>
              </a:r>
              <a:r>
                <a:rPr lang="en-US" sz="1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2, 2, </a:t>
              </a:r>
              <a:r>
                <a:rPr lang="en-US" sz="12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3};</a:t>
              </a:r>
              <a:endParaRPr lang="de-DE" sz="1200" dirty="0" smtClean="0"/>
            </a:p>
            <a:p>
              <a:pPr defTabSz="194400"/>
              <a:r>
                <a:rPr lang="de-DE" sz="1200" b="1" dirty="0" smtClean="0">
                  <a:solidFill>
                    <a:srgbClr val="005032"/>
                  </a:solidFill>
                  <a:latin typeface="Consolas" panose="020B0609020204030204" pitchFamily="49" charset="0"/>
                </a:rPr>
                <a:t>float</a:t>
              </a:r>
              <a:r>
                <a:rPr lang="de-DE" sz="1200" dirty="0" smtClean="0"/>
                <a:t> </a:t>
              </a:r>
              <a:r>
                <a:rPr lang="de-DE" sz="12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output_f</a:t>
              </a:r>
              <a:r>
                <a:rPr lang="de-DE" sz="1200" dirty="0" smtClean="0"/>
                <a:t> =</a:t>
              </a:r>
            </a:p>
            <a:p>
              <a:pPr defTabSz="194400"/>
              <a:r>
                <a:rPr lang="de-DE" sz="1200" dirty="0" smtClean="0"/>
                <a:t>{</a:t>
              </a:r>
              <a:endParaRPr lang="de-DE" sz="1200" dirty="0"/>
            </a:p>
            <a:p>
              <a:pPr defTabSz="194400"/>
              <a:r>
                <a:rPr lang="pl-PL" sz="1200" dirty="0"/>
                <a:t> </a:t>
              </a:r>
              <a:r>
                <a:rPr lang="en-US" sz="1200" dirty="0" smtClean="0"/>
                <a:t>	</a:t>
              </a:r>
              <a:r>
                <a:rPr lang="en-US" sz="1200" dirty="0"/>
                <a:t>(</a:t>
              </a:r>
              <a:r>
                <a:rPr lang="de-DE" sz="1200" dirty="0"/>
                <a:t>23 + 1), (23 + 2), (23 + 3) </a:t>
              </a:r>
              <a:endParaRPr lang="en-US" sz="1200" dirty="0"/>
            </a:p>
            <a:p>
              <a:pPr defTabSz="194400"/>
              <a:r>
                <a:rPr lang="en-US" sz="1200" dirty="0"/>
                <a:t> 	(</a:t>
              </a:r>
              <a:r>
                <a:rPr lang="de-DE" sz="1200" dirty="0"/>
                <a:t>57 + 1), (57 + 2), (57 + 3) </a:t>
              </a:r>
              <a:endParaRPr lang="en-US" sz="1200" dirty="0"/>
            </a:p>
            <a:p>
              <a:pPr defTabSz="194400"/>
              <a:r>
                <a:rPr lang="de-DE" sz="1200" dirty="0" smtClean="0"/>
                <a:t> </a:t>
              </a:r>
              <a:r>
                <a:rPr lang="de-DE" sz="1200" dirty="0"/>
                <a:t>};</a:t>
              </a:r>
              <a:endParaRPr lang="de-DE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>
            <a:off x="6998545" y="2012586"/>
            <a:ext cx="1931453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 bwMode="auto">
          <a:xfrm>
            <a:off x="7413541" y="2044927"/>
            <a:ext cx="103714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00" b="1" kern="0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</a:t>
            </a:r>
            <a:r>
              <a:rPr lang="de-DE" sz="1000" b="1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utput_depth </a:t>
            </a:r>
            <a:r>
              <a:rPr lang="de-DE" sz="1000" b="1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= 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8929998" y="1550353"/>
            <a:ext cx="0" cy="46512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 bwMode="auto">
          <a:xfrm rot="16200000">
            <a:off x="8675826" y="1604915"/>
            <a:ext cx="69890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00" b="1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</a:t>
            </a:r>
            <a:r>
              <a:rPr lang="de-DE" sz="10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atches</a:t>
            </a:r>
            <a:r>
              <a:rPr lang="de-DE" sz="10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= 2</a:t>
            </a:r>
          </a:p>
        </p:txBody>
      </p:sp>
      <p:sp>
        <p:nvSpPr>
          <p:cNvPr id="57" name="TextBox 56"/>
          <p:cNvSpPr txBox="1"/>
          <p:nvPr/>
        </p:nvSpPr>
        <p:spPr bwMode="auto">
          <a:xfrm>
            <a:off x="3019248" y="2229335"/>
            <a:ext cx="111088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00" b="1" kern="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accum_depth = 10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643999" y="2223442"/>
            <a:ext cx="1837086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472173" y="1504107"/>
            <a:ext cx="0" cy="706985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 bwMode="auto">
          <a:xfrm rot="16200000">
            <a:off x="4055459" y="1755303"/>
            <a:ext cx="103714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00" b="1" kern="0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</a:t>
            </a:r>
            <a:r>
              <a:rPr lang="de-DE" sz="1000" b="1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utput_depth </a:t>
            </a:r>
            <a:r>
              <a:rPr lang="de-DE" sz="1000" b="1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= 3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735672" y="2057204"/>
            <a:ext cx="111088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00" b="1" kern="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accum_depth = 10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60423" y="2051311"/>
            <a:ext cx="1837086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188597" y="1340289"/>
            <a:ext cx="0" cy="70698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 bwMode="auto">
          <a:xfrm rot="16200000">
            <a:off x="1916087" y="1586187"/>
            <a:ext cx="69890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batches = 2</a:t>
            </a:r>
            <a:endParaRPr lang="de-DE" sz="1000" b="1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5130289" y="1843423"/>
            <a:ext cx="548552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 bwMode="auto">
          <a:xfrm>
            <a:off x="5096085" y="1858948"/>
            <a:ext cx="103714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00" b="1" kern="0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</a:t>
            </a:r>
            <a:r>
              <a:rPr lang="de-DE" sz="1000" b="1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utput_depth </a:t>
            </a:r>
            <a:r>
              <a:rPr lang="de-DE" sz="1000" b="1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96301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720"/>
            <a:ext cx="7560840" cy="720000"/>
          </a:xfrm>
        </p:spPr>
        <p:txBody>
          <a:bodyPr/>
          <a:lstStyle/>
          <a:p>
            <a:r>
              <a:rPr lang="en-US" b="1" dirty="0"/>
              <a:t>TFL Micro – Kernels - The Fully connected layer</a:t>
            </a:r>
            <a:br>
              <a:rPr lang="en-US" b="1" dirty="0"/>
            </a:br>
            <a:r>
              <a:rPr lang="en-US" dirty="0" smtClean="0"/>
              <a:t>(Quantized)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grpSp>
        <p:nvGrpSpPr>
          <p:cNvPr id="6" name="Group 5"/>
          <p:cNvGrpSpPr/>
          <p:nvPr/>
        </p:nvGrpSpPr>
        <p:grpSpPr>
          <a:xfrm>
            <a:off x="249828" y="1007307"/>
            <a:ext cx="8804584" cy="1292662"/>
            <a:chOff x="249828" y="1007307"/>
            <a:chExt cx="8804584" cy="1292662"/>
          </a:xfrm>
        </p:grpSpPr>
        <p:sp>
          <p:nvSpPr>
            <p:cNvPr id="12" name="TextBox 11"/>
            <p:cNvSpPr txBox="1"/>
            <p:nvPr/>
          </p:nvSpPr>
          <p:spPr bwMode="auto">
            <a:xfrm flipH="1">
              <a:off x="249828" y="1007307"/>
              <a:ext cx="2111374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defTabSz="194400"/>
              <a:r>
                <a:rPr lang="en-US" sz="12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input_dims = {</a:t>
              </a:r>
              <a:r>
                <a:rPr lang="en-US" sz="1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2, 2, 10</a:t>
              </a:r>
              <a:r>
                <a:rPr lang="en-US" sz="12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de-DE" sz="1200" b="1" dirty="0" smtClean="0"/>
            </a:p>
            <a:p>
              <a:pPr defTabSz="194400"/>
              <a:r>
                <a:rPr lang="de-DE" sz="1200" b="1" dirty="0" smtClean="0">
                  <a:solidFill>
                    <a:srgbClr val="005032"/>
                  </a:solidFill>
                  <a:latin typeface="Consolas" panose="020B0609020204030204" pitchFamily="49" charset="0"/>
                </a:rPr>
                <a:t>float</a:t>
              </a:r>
              <a:r>
                <a:rPr lang="de-DE" sz="1200" b="1" dirty="0" smtClean="0"/>
                <a:t> </a:t>
              </a:r>
              <a:r>
                <a:rPr lang="de-DE" sz="12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input_f</a:t>
              </a:r>
              <a:r>
                <a:rPr lang="de-DE" sz="1200" b="1" dirty="0" smtClean="0"/>
                <a:t> =</a:t>
              </a:r>
            </a:p>
            <a:p>
              <a:pPr defTabSz="194400"/>
              <a:r>
                <a:rPr lang="de-DE" sz="1200" b="1" dirty="0" smtClean="0"/>
                <a:t>{</a:t>
              </a:r>
              <a:endParaRPr lang="de-DE" sz="1200" b="1" dirty="0"/>
            </a:p>
            <a:p>
              <a:pPr defTabSz="194400"/>
              <a:r>
                <a:rPr lang="pl-PL" sz="1200" b="1" dirty="0"/>
                <a:t> </a:t>
              </a:r>
              <a:r>
                <a:rPr lang="en-US" sz="1200" b="1" dirty="0" smtClean="0"/>
                <a:t>	</a:t>
              </a:r>
              <a:r>
                <a:rPr lang="pl-PL" sz="12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pl-PL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, 2, 3, 4, 5, 6, 7, 8,  -9, -</a:t>
              </a:r>
              <a:r>
                <a:rPr lang="pl-PL" sz="12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10</a:t>
              </a:r>
              <a:endPara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defTabSz="194400"/>
              <a:r>
                <a:rPr lang="en-US" sz="1200" b="1" dirty="0"/>
                <a:t> 	</a:t>
              </a:r>
              <a:r>
                <a:rPr lang="pl-PL" sz="1200" b="1" dirty="0" smtClean="0">
                  <a:solidFill>
                    <a:srgbClr val="7030A0"/>
                  </a:solidFill>
                </a:rPr>
                <a:t>1</a:t>
              </a:r>
              <a:r>
                <a:rPr lang="pl-PL" sz="1200" b="1" dirty="0">
                  <a:solidFill>
                    <a:srgbClr val="7030A0"/>
                  </a:solidFill>
                </a:rPr>
                <a:t>, 2, 3, 4, 5, 6, 7, -8, 9,  -</a:t>
              </a:r>
              <a:r>
                <a:rPr lang="pl-PL" sz="1200" b="1" dirty="0" smtClean="0">
                  <a:solidFill>
                    <a:srgbClr val="7030A0"/>
                  </a:solidFill>
                </a:rPr>
                <a:t>10</a:t>
              </a:r>
              <a:endParaRPr lang="en-US" sz="1200" b="1" dirty="0">
                <a:solidFill>
                  <a:srgbClr val="7030A0"/>
                </a:solidFill>
              </a:endParaRPr>
            </a:p>
            <a:p>
              <a:pPr defTabSz="194400"/>
              <a:r>
                <a:rPr lang="de-DE" sz="1200" b="1" dirty="0" smtClean="0"/>
                <a:t> </a:t>
              </a:r>
              <a:r>
                <a:rPr lang="de-DE" sz="1200" b="1" dirty="0"/>
                <a:t>};</a:t>
              </a:r>
              <a:endParaRPr lang="de-DE" sz="12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 flipH="1">
              <a:off x="2489735" y="1007307"/>
              <a:ext cx="2197417" cy="1292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defTabSz="194400"/>
              <a:r>
                <a:rPr lang="en-US" sz="12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weights_dims = {</a:t>
              </a:r>
              <a:r>
                <a:rPr lang="en-US" sz="1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2, </a:t>
              </a:r>
              <a:r>
                <a:rPr lang="en-US" sz="12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3, </a:t>
              </a:r>
              <a:r>
                <a:rPr lang="en-US" sz="1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10</a:t>
              </a:r>
              <a:r>
                <a:rPr lang="en-US" sz="12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de-DE" sz="1200" dirty="0" smtClean="0"/>
            </a:p>
            <a:p>
              <a:pPr defTabSz="194400"/>
              <a:r>
                <a:rPr lang="de-DE" sz="1200" b="1" dirty="0" smtClean="0">
                  <a:solidFill>
                    <a:srgbClr val="005032"/>
                  </a:solidFill>
                  <a:latin typeface="Consolas" panose="020B0609020204030204" pitchFamily="49" charset="0"/>
                </a:rPr>
                <a:t>float</a:t>
              </a:r>
              <a:r>
                <a:rPr lang="de-DE" sz="1200" dirty="0" smtClean="0"/>
                <a:t> </a:t>
              </a:r>
              <a:r>
                <a:rPr lang="de-DE" sz="12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weights_f</a:t>
              </a:r>
              <a:r>
                <a:rPr lang="de-DE" sz="1200" dirty="0" smtClean="0"/>
                <a:t> =</a:t>
              </a:r>
            </a:p>
            <a:p>
              <a:pPr defTabSz="194400"/>
              <a:r>
                <a:rPr lang="de-DE" sz="1200" dirty="0" smtClean="0"/>
                <a:t>{</a:t>
              </a:r>
              <a:endParaRPr lang="de-DE" sz="1200" dirty="0"/>
            </a:p>
            <a:p>
              <a:pPr defTabSz="194400"/>
              <a:r>
                <a:rPr lang="pl-PL" sz="1200" dirty="0"/>
                <a:t> </a:t>
              </a:r>
              <a:r>
                <a:rPr lang="en-US" sz="1200" dirty="0" smtClean="0"/>
                <a:t>	</a:t>
              </a:r>
              <a:r>
                <a:rPr lang="pl-PL" sz="1200" dirty="0">
                  <a:solidFill>
                    <a:schemeClr val="tx2"/>
                  </a:solidFill>
                </a:rPr>
                <a:t>1, 2, 3, 4, 5, 6, 7, 8,  9, 10</a:t>
              </a:r>
              <a:endParaRPr lang="en-US" sz="1200" dirty="0">
                <a:solidFill>
                  <a:schemeClr val="tx2"/>
                </a:solidFill>
              </a:endParaRPr>
            </a:p>
            <a:p>
              <a:pPr defTabSz="194400"/>
              <a:r>
                <a:rPr lang="en-US" sz="1200" dirty="0"/>
                <a:t>	</a:t>
              </a:r>
              <a:r>
                <a:rPr lang="pl-PL" sz="1200" dirty="0">
                  <a:solidFill>
                    <a:srgbClr val="002060"/>
                  </a:solidFill>
                </a:rPr>
                <a:t>1, 2, 3, 4, 5, 6, 7, 8,  9, 10</a:t>
              </a:r>
              <a:endParaRPr lang="en-US" sz="1200" dirty="0">
                <a:solidFill>
                  <a:srgbClr val="002060"/>
                </a:solidFill>
              </a:endParaRPr>
            </a:p>
            <a:p>
              <a:pPr defTabSz="194400"/>
              <a:r>
                <a:rPr lang="en-US" sz="1200" dirty="0"/>
                <a:t>	</a:t>
              </a:r>
              <a:r>
                <a:rPr lang="pl-PL" sz="1200" dirty="0">
                  <a:solidFill>
                    <a:schemeClr val="accent1"/>
                  </a:solidFill>
                </a:rPr>
                <a:t>1, 2, 3, 4, 5, 6, 7, 8,  9, 10</a:t>
              </a:r>
              <a:endParaRPr lang="en-US" sz="1200" dirty="0">
                <a:solidFill>
                  <a:schemeClr val="accent1"/>
                </a:solidFill>
              </a:endParaRPr>
            </a:p>
            <a:p>
              <a:pPr defTabSz="194400"/>
              <a:r>
                <a:rPr lang="de-DE" sz="1200" dirty="0" smtClean="0"/>
                <a:t> </a:t>
              </a:r>
              <a:r>
                <a:rPr lang="de-DE" sz="1200" dirty="0"/>
                <a:t>};</a:t>
              </a:r>
              <a:endParaRPr lang="de-DE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 flipH="1">
              <a:off x="5048216" y="1007307"/>
              <a:ext cx="1679116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defTabSz="194400"/>
              <a:r>
                <a:rPr lang="en-US" sz="12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bias_dims = {1, 3};</a:t>
              </a:r>
              <a:endParaRPr lang="de-DE" sz="1200" dirty="0" smtClean="0"/>
            </a:p>
            <a:p>
              <a:pPr defTabSz="194400"/>
              <a:r>
                <a:rPr lang="de-DE" sz="1200" b="1" dirty="0" smtClean="0">
                  <a:solidFill>
                    <a:srgbClr val="005032"/>
                  </a:solidFill>
                  <a:latin typeface="Consolas" panose="020B0609020204030204" pitchFamily="49" charset="0"/>
                </a:rPr>
                <a:t>float</a:t>
              </a:r>
              <a:r>
                <a:rPr lang="de-DE" sz="1200" dirty="0" smtClean="0"/>
                <a:t> </a:t>
              </a:r>
              <a:r>
                <a:rPr lang="de-DE" sz="12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bias_f</a:t>
              </a:r>
              <a:r>
                <a:rPr lang="de-DE" sz="1200" dirty="0" smtClean="0"/>
                <a:t> =</a:t>
              </a:r>
            </a:p>
            <a:p>
              <a:pPr defTabSz="194400"/>
              <a:r>
                <a:rPr lang="de-DE" sz="1200" dirty="0" smtClean="0"/>
                <a:t>{</a:t>
              </a:r>
            </a:p>
            <a:p>
              <a:pPr defTabSz="194400"/>
              <a:r>
                <a:rPr lang="de-DE" sz="1200" dirty="0" smtClean="0"/>
                <a:t>	</a:t>
              </a:r>
              <a:r>
                <a:rPr lang="de-DE" sz="1200" b="1" dirty="0" smtClean="0">
                  <a:solidFill>
                    <a:srgbClr val="00B050"/>
                  </a:solidFill>
                </a:rPr>
                <a:t>1, 2, 3</a:t>
              </a:r>
              <a:endParaRPr lang="de-DE" sz="1200" b="1" dirty="0">
                <a:solidFill>
                  <a:srgbClr val="00B050"/>
                </a:solidFill>
              </a:endParaRPr>
            </a:p>
            <a:p>
              <a:pPr defTabSz="194400"/>
              <a:r>
                <a:rPr lang="pl-PL" sz="1200" dirty="0"/>
                <a:t> </a:t>
              </a:r>
              <a:r>
                <a:rPr lang="de-DE" sz="1200" dirty="0" smtClean="0"/>
                <a:t>};</a:t>
              </a:r>
              <a:endParaRPr lang="de-DE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 bwMode="auto">
            <a:xfrm flipH="1">
              <a:off x="6943038" y="1007307"/>
              <a:ext cx="2111374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defTabSz="194400"/>
              <a:r>
                <a:rPr lang="en-US" sz="12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output_dims = {</a:t>
              </a:r>
              <a:r>
                <a:rPr lang="en-US" sz="1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2, 2, </a:t>
              </a:r>
              <a:r>
                <a:rPr lang="en-US" sz="12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3};</a:t>
              </a:r>
              <a:endParaRPr lang="de-DE" sz="1200" dirty="0" smtClean="0"/>
            </a:p>
            <a:p>
              <a:pPr defTabSz="194400"/>
              <a:r>
                <a:rPr lang="de-DE" sz="1200" b="1" dirty="0" smtClean="0">
                  <a:solidFill>
                    <a:srgbClr val="005032"/>
                  </a:solidFill>
                  <a:latin typeface="Consolas" panose="020B0609020204030204" pitchFamily="49" charset="0"/>
                </a:rPr>
                <a:t>float</a:t>
              </a:r>
              <a:r>
                <a:rPr lang="de-DE" sz="1200" dirty="0" smtClean="0"/>
                <a:t> </a:t>
              </a:r>
              <a:r>
                <a:rPr lang="de-DE" sz="12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output_f</a:t>
              </a:r>
              <a:r>
                <a:rPr lang="de-DE" sz="1200" dirty="0" smtClean="0"/>
                <a:t> =</a:t>
              </a:r>
            </a:p>
            <a:p>
              <a:pPr defTabSz="194400"/>
              <a:r>
                <a:rPr lang="de-DE" sz="1200" dirty="0" smtClean="0"/>
                <a:t>{</a:t>
              </a:r>
              <a:endParaRPr lang="de-DE" sz="1200" dirty="0"/>
            </a:p>
            <a:p>
              <a:pPr defTabSz="194400"/>
              <a:r>
                <a:rPr lang="pl-PL" sz="1200" dirty="0"/>
                <a:t> </a:t>
              </a:r>
              <a:r>
                <a:rPr lang="en-US" sz="1200" dirty="0" smtClean="0"/>
                <a:t>	</a:t>
              </a:r>
              <a:r>
                <a:rPr lang="en-US" sz="1200" dirty="0"/>
                <a:t>(</a:t>
              </a:r>
              <a:r>
                <a:rPr lang="de-DE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23</a:t>
              </a:r>
              <a:r>
                <a:rPr lang="de-DE" sz="1200" dirty="0"/>
                <a:t> </a:t>
              </a:r>
              <a:r>
                <a:rPr lang="de-DE" sz="1200" b="1" dirty="0">
                  <a:solidFill>
                    <a:srgbClr val="00B050"/>
                  </a:solidFill>
                </a:rPr>
                <a:t>+ 1</a:t>
              </a:r>
              <a:r>
                <a:rPr lang="de-DE" sz="1200" dirty="0"/>
                <a:t>), (</a:t>
              </a:r>
              <a:r>
                <a:rPr lang="de-DE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23</a:t>
              </a:r>
              <a:r>
                <a:rPr lang="de-DE" sz="1200" dirty="0"/>
                <a:t> </a:t>
              </a:r>
              <a:r>
                <a:rPr lang="de-DE" sz="1200" b="1" dirty="0">
                  <a:solidFill>
                    <a:srgbClr val="00B050"/>
                  </a:solidFill>
                </a:rPr>
                <a:t>+ 2</a:t>
              </a:r>
              <a:r>
                <a:rPr lang="de-DE" sz="1200" dirty="0"/>
                <a:t>), (</a:t>
              </a:r>
              <a:r>
                <a:rPr lang="de-DE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23</a:t>
              </a:r>
              <a:r>
                <a:rPr lang="de-DE" sz="1200" dirty="0"/>
                <a:t> </a:t>
              </a:r>
              <a:r>
                <a:rPr lang="de-DE" sz="1200" b="1" dirty="0">
                  <a:solidFill>
                    <a:srgbClr val="00B050"/>
                  </a:solidFill>
                </a:rPr>
                <a:t>+ 3</a:t>
              </a:r>
              <a:r>
                <a:rPr lang="de-DE" sz="1200" dirty="0"/>
                <a:t>) </a:t>
              </a:r>
              <a:endParaRPr lang="en-US" sz="1200" dirty="0"/>
            </a:p>
            <a:p>
              <a:pPr defTabSz="194400"/>
              <a:r>
                <a:rPr lang="en-US" sz="1200" dirty="0"/>
                <a:t> 	(</a:t>
              </a:r>
              <a:r>
                <a:rPr lang="de-DE" sz="1200" dirty="0">
                  <a:solidFill>
                    <a:srgbClr val="7030A0"/>
                  </a:solidFill>
                </a:rPr>
                <a:t>57</a:t>
              </a:r>
              <a:r>
                <a:rPr lang="de-DE" sz="1200" dirty="0"/>
                <a:t> </a:t>
              </a:r>
              <a:r>
                <a:rPr lang="de-DE" sz="1200" b="1" dirty="0">
                  <a:solidFill>
                    <a:srgbClr val="00B050"/>
                  </a:solidFill>
                </a:rPr>
                <a:t>+ 1</a:t>
              </a:r>
              <a:r>
                <a:rPr lang="de-DE" sz="1200" dirty="0"/>
                <a:t>), (</a:t>
              </a:r>
              <a:r>
                <a:rPr lang="de-DE" sz="1200" dirty="0">
                  <a:solidFill>
                    <a:srgbClr val="7030A0"/>
                  </a:solidFill>
                </a:rPr>
                <a:t>57</a:t>
              </a:r>
              <a:r>
                <a:rPr lang="de-DE" sz="1200" dirty="0"/>
                <a:t> </a:t>
              </a:r>
              <a:r>
                <a:rPr lang="de-DE" sz="1200" b="1" dirty="0">
                  <a:solidFill>
                    <a:srgbClr val="00B050"/>
                  </a:solidFill>
                </a:rPr>
                <a:t>+ 2</a:t>
              </a:r>
              <a:r>
                <a:rPr lang="de-DE" sz="1200" dirty="0"/>
                <a:t>), (</a:t>
              </a:r>
              <a:r>
                <a:rPr lang="de-DE" sz="1200" dirty="0">
                  <a:solidFill>
                    <a:srgbClr val="7030A0"/>
                  </a:solidFill>
                </a:rPr>
                <a:t>57</a:t>
              </a:r>
              <a:r>
                <a:rPr lang="de-DE" sz="1200" dirty="0"/>
                <a:t> </a:t>
              </a:r>
              <a:r>
                <a:rPr lang="de-DE" sz="1200" b="1" dirty="0">
                  <a:solidFill>
                    <a:srgbClr val="00B050"/>
                  </a:solidFill>
                </a:rPr>
                <a:t>+ 3</a:t>
              </a:r>
              <a:r>
                <a:rPr lang="de-DE" sz="1200" dirty="0"/>
                <a:t>) </a:t>
              </a:r>
              <a:endParaRPr lang="en-US" sz="1200" dirty="0"/>
            </a:p>
            <a:p>
              <a:pPr defTabSz="194400"/>
              <a:r>
                <a:rPr lang="de-DE" sz="1200" dirty="0" smtClean="0"/>
                <a:t> </a:t>
              </a:r>
              <a:r>
                <a:rPr lang="de-DE" sz="1200" dirty="0"/>
                <a:t>};</a:t>
              </a:r>
              <a:endParaRPr lang="de-DE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 bwMode="auto">
              <a:xfrm>
                <a:off x="224245" y="2703443"/>
                <a:ext cx="4366984" cy="56605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2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𝑜</m:t>
                      </m:r>
                      <m:r>
                        <a:rPr lang="de-DE" sz="12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𝑢𝑡𝑝𝑢𝑡</m:t>
                      </m:r>
                      <m:r>
                        <a:rPr lang="de-DE" sz="12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_</m:t>
                      </m:r>
                      <m:r>
                        <a:rPr lang="de-DE" sz="12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2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de-DE" sz="12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  <m:r>
                        <a:rPr lang="de-DE" sz="12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sz="12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2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2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sz="12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=10</m:t>
                          </m:r>
                        </m:sup>
                        <m:e>
                          <m:d>
                            <m:dPr>
                              <m:ctrlPr>
                                <a:rPr lang="de-DE" sz="12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de-DE" sz="12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𝑤𝑒𝑖𝑔h𝑡𝑠</m:t>
                              </m:r>
                              <m:r>
                                <a:rPr lang="de-DE" sz="12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_</m:t>
                              </m:r>
                              <m:r>
                                <a:rPr lang="de-DE" sz="12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2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2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de-DE" sz="12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r>
                                <a:rPr lang="de-DE" sz="12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𝑖𝑛𝑝𝑢𝑡</m:t>
                              </m:r>
                              <m:r>
                                <a:rPr lang="de-DE" sz="12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_</m:t>
                              </m:r>
                              <m:r>
                                <a:rPr lang="de-DE" sz="12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2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2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de-DE" sz="12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de-DE" sz="12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𝑏𝑖𝑎𝑠</m:t>
                          </m:r>
                          <m:r>
                            <a:rPr lang="de-DE" sz="12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_</m:t>
                          </m:r>
                          <m:r>
                            <a:rPr lang="de-DE" sz="12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2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de-DE" sz="12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</m:e>
                      </m:nary>
                      <m:r>
                        <a:rPr lang="de-DE" sz="12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=24</m:t>
                      </m:r>
                    </m:oMath>
                  </m:oMathPara>
                </a14:m>
                <a:endParaRPr lang="de-DE" sz="1200" kern="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4245" y="2703443"/>
                <a:ext cx="4366984" cy="5660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 bwMode="auto">
          <a:xfrm>
            <a:off x="203931" y="2404296"/>
            <a:ext cx="17216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Using floating-points:</a:t>
            </a:r>
          </a:p>
        </p:txBody>
      </p:sp>
      <p:sp>
        <p:nvSpPr>
          <p:cNvPr id="51" name="TextBox 50"/>
          <p:cNvSpPr txBox="1"/>
          <p:nvPr/>
        </p:nvSpPr>
        <p:spPr bwMode="auto">
          <a:xfrm>
            <a:off x="214739" y="3420892"/>
            <a:ext cx="54902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Converting input, weigths, bias and output to quantized-values (uint8)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41305" y="3843069"/>
            <a:ext cx="2384536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94400"/>
            <a:r>
              <a:rPr lang="de-DE" sz="1100" dirty="0">
                <a:latin typeface="Consolas" panose="020B0609020204030204" pitchFamily="49" charset="0"/>
              </a:rPr>
              <a:t>weights_min = -63.5f; </a:t>
            </a:r>
            <a:endParaRPr lang="de-DE" sz="1100" dirty="0" smtClean="0">
              <a:latin typeface="Consolas" panose="020B0609020204030204" pitchFamily="49" charset="0"/>
            </a:endParaRPr>
          </a:p>
          <a:p>
            <a:pPr defTabSz="194400"/>
            <a:r>
              <a:rPr lang="de-DE" sz="1100" dirty="0" smtClean="0">
                <a:latin typeface="Consolas" panose="020B0609020204030204" pitchFamily="49" charset="0"/>
              </a:rPr>
              <a:t>weights_max </a:t>
            </a:r>
            <a:r>
              <a:rPr lang="de-DE" sz="1100" dirty="0">
                <a:latin typeface="Consolas" panose="020B0609020204030204" pitchFamily="49" charset="0"/>
              </a:rPr>
              <a:t>= 64.0f</a:t>
            </a:r>
            <a:r>
              <a:rPr lang="de-DE" sz="1100" dirty="0" smtClean="0">
                <a:latin typeface="Consolas" panose="020B0609020204030204" pitchFamily="49" charset="0"/>
              </a:rPr>
              <a:t>;</a:t>
            </a:r>
            <a:endParaRPr lang="en-US" sz="1100" dirty="0" smtClean="0">
              <a:latin typeface="Consolas" panose="020B0609020204030204" pitchFamily="49" charset="0"/>
            </a:endParaRPr>
          </a:p>
          <a:p>
            <a:pPr defTabSz="194400"/>
            <a:r>
              <a:rPr lang="de-DE" sz="1000" dirty="0" smtClean="0">
                <a:latin typeface="Consolas" panose="020B0609020204030204" pitchFamily="49" charset="0"/>
              </a:rPr>
              <a:t>F2Q(weights[i</a:t>
            </a:r>
            <a:r>
              <a:rPr lang="de-DE" sz="1000" dirty="0">
                <a:latin typeface="Consolas" panose="020B0609020204030204" pitchFamily="49" charset="0"/>
              </a:rPr>
              <a:t>], -63.5f, 64.0f</a:t>
            </a:r>
            <a:r>
              <a:rPr lang="de-DE" sz="1000" dirty="0" smtClean="0">
                <a:latin typeface="Consolas" panose="020B0609020204030204" pitchFamily="49" charset="0"/>
              </a:rPr>
              <a:t>)</a:t>
            </a:r>
            <a:endParaRPr lang="en-US" sz="1000" dirty="0">
              <a:latin typeface="Consolas" panose="020B0609020204030204" pitchFamily="49" charset="0"/>
            </a:endParaRPr>
          </a:p>
          <a:p>
            <a:pPr defTabSz="194400"/>
            <a:r>
              <a:rPr lang="de-DE" sz="1100" b="1" dirty="0" smtClean="0">
                <a:latin typeface="Consolas" panose="020B0609020204030204" pitchFamily="49" charset="0"/>
              </a:rPr>
              <a:t>weights_offset</a:t>
            </a:r>
            <a:r>
              <a:rPr lang="de-DE" sz="1100" dirty="0" smtClean="0">
                <a:latin typeface="Consolas" panose="020B0609020204030204" pitchFamily="49" charset="0"/>
              </a:rPr>
              <a:t> </a:t>
            </a:r>
            <a:r>
              <a:rPr lang="de-DE" sz="1100" dirty="0">
                <a:latin typeface="Consolas" panose="020B0609020204030204" pitchFamily="49" charset="0"/>
              </a:rPr>
              <a:t>= -127</a:t>
            </a:r>
          </a:p>
          <a:p>
            <a:pPr defTabSz="194400"/>
            <a:r>
              <a:rPr lang="de-DE" sz="1100" b="1" dirty="0" smtClean="0">
                <a:latin typeface="Consolas" panose="020B0609020204030204" pitchFamily="49" charset="0"/>
              </a:rPr>
              <a:t>weights_scale</a:t>
            </a:r>
            <a:r>
              <a:rPr lang="de-DE" sz="1100" dirty="0" smtClean="0">
                <a:latin typeface="Consolas" panose="020B0609020204030204" pitchFamily="49" charset="0"/>
              </a:rPr>
              <a:t> </a:t>
            </a:r>
            <a:r>
              <a:rPr lang="de-DE" sz="1100" dirty="0">
                <a:latin typeface="Consolas" panose="020B0609020204030204" pitchFamily="49" charset="0"/>
              </a:rPr>
              <a:t>= </a:t>
            </a:r>
            <a:r>
              <a:rPr lang="de-DE" sz="1100" dirty="0" smtClean="0">
                <a:latin typeface="Consolas" panose="020B0609020204030204" pitchFamily="49" charset="0"/>
              </a:rPr>
              <a:t>2</a:t>
            </a:r>
            <a:endParaRPr lang="de-DE" sz="1100" b="1" dirty="0" smtClean="0">
              <a:solidFill>
                <a:srgbClr val="005032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1100" b="1" dirty="0" smtClean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de-DE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weights 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endParaRPr lang="de-DE" sz="11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194400"/>
            <a:r>
              <a:rPr lang="pl-PL" sz="800" dirty="0" smtClean="0">
                <a:solidFill>
                  <a:srgbClr val="FFC000"/>
                </a:solidFill>
              </a:rPr>
              <a:t>1</a:t>
            </a:r>
            <a:r>
              <a:rPr lang="de-DE" sz="800" dirty="0">
                <a:solidFill>
                  <a:srgbClr val="FFC000"/>
                </a:solidFill>
              </a:rPr>
              <a:t>29</a:t>
            </a:r>
            <a:r>
              <a:rPr lang="pl-PL" sz="800" dirty="0">
                <a:solidFill>
                  <a:srgbClr val="FFC000"/>
                </a:solidFill>
              </a:rPr>
              <a:t>, </a:t>
            </a:r>
            <a:r>
              <a:rPr lang="de-DE" sz="800" dirty="0">
                <a:solidFill>
                  <a:srgbClr val="FFC000"/>
                </a:solidFill>
              </a:rPr>
              <a:t>131, 133, 135, 137, 139, 141, 143, </a:t>
            </a:r>
            <a:r>
              <a:rPr lang="de-DE" sz="800" dirty="0" smtClean="0">
                <a:solidFill>
                  <a:srgbClr val="FFC000"/>
                </a:solidFill>
              </a:rPr>
              <a:t>145,147 </a:t>
            </a:r>
            <a:r>
              <a:rPr lang="pl-PL" sz="800" dirty="0">
                <a:solidFill>
                  <a:srgbClr val="002060"/>
                </a:solidFill>
              </a:rPr>
              <a:t>1</a:t>
            </a:r>
            <a:r>
              <a:rPr lang="de-DE" sz="800" dirty="0">
                <a:solidFill>
                  <a:srgbClr val="002060"/>
                </a:solidFill>
              </a:rPr>
              <a:t>29</a:t>
            </a:r>
            <a:r>
              <a:rPr lang="pl-PL" sz="800" dirty="0">
                <a:solidFill>
                  <a:srgbClr val="002060"/>
                </a:solidFill>
              </a:rPr>
              <a:t>, </a:t>
            </a:r>
            <a:r>
              <a:rPr lang="de-DE" sz="800" dirty="0">
                <a:solidFill>
                  <a:srgbClr val="002060"/>
                </a:solidFill>
              </a:rPr>
              <a:t>131, 133, 135, 137, 139, 141, 143, 145,147 </a:t>
            </a:r>
            <a:r>
              <a:rPr lang="pl-PL" sz="800" dirty="0">
                <a:solidFill>
                  <a:schemeClr val="accent1"/>
                </a:solidFill>
              </a:rPr>
              <a:t>1</a:t>
            </a:r>
            <a:r>
              <a:rPr lang="de-DE" sz="800" dirty="0">
                <a:solidFill>
                  <a:schemeClr val="accent1"/>
                </a:solidFill>
              </a:rPr>
              <a:t>29</a:t>
            </a:r>
            <a:r>
              <a:rPr lang="pl-PL" sz="800" dirty="0">
                <a:solidFill>
                  <a:schemeClr val="accent1"/>
                </a:solidFill>
              </a:rPr>
              <a:t>, </a:t>
            </a:r>
            <a:r>
              <a:rPr lang="de-DE" sz="800" dirty="0">
                <a:solidFill>
                  <a:schemeClr val="accent1"/>
                </a:solidFill>
              </a:rPr>
              <a:t>131, 133, 135, 137, 139, 141, 143, </a:t>
            </a:r>
            <a:r>
              <a:rPr lang="de-DE" sz="800" dirty="0" smtClean="0">
                <a:solidFill>
                  <a:schemeClr val="accent1"/>
                </a:solidFill>
              </a:rPr>
              <a:t>145,147</a:t>
            </a:r>
          </a:p>
          <a:p>
            <a:pPr defTabSz="194400"/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/>
              <p:cNvSpPr/>
              <p:nvPr/>
            </p:nvSpPr>
            <p:spPr>
              <a:xfrm>
                <a:off x="2361202" y="5603416"/>
                <a:ext cx="2477384" cy="34567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𝑤𝑒𝑖𝑔h𝑡𝑠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de-DE" sz="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e>
                      </m:d>
                      <m:r>
                        <a:rPr lang="de-DE" sz="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de-DE" sz="8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𝑤𝑒𝑖𝑔h𝑡</m:t>
                      </m:r>
                      <m:sSub>
                        <m:sSubPr>
                          <m:ctrlPr>
                            <a:rPr lang="de-DE" sz="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sz="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  <m:r>
                            <a:rPr lang="de-DE" sz="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_</m:t>
                          </m:r>
                        </m:e>
                        <m:sub>
                          <m:r>
                            <a:rPr lang="de-DE" sz="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8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de-DE" sz="8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de-DE" sz="8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de-DE" sz="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sz="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𝑤𝑒𝑖𝑔h𝑡𝑠</m:t>
                          </m:r>
                        </m:e>
                        <m:sub>
                          <m:r>
                            <a:rPr lang="de-DE" sz="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𝑠𝑐𝑎𝑙𝑒</m:t>
                          </m:r>
                        </m:sub>
                      </m:sSub>
                      <m:r>
                        <a:rPr lang="de-DE" sz="8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de-DE" sz="8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𝑤𝑒𝑖𝑔h𝑡</m:t>
                      </m:r>
                      <m:sSub>
                        <m:sSubPr>
                          <m:ctrlPr>
                            <a:rPr lang="de-DE" sz="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sz="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de-DE" sz="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𝑜𝑓𝑓𝑠𝑒𝑡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202" y="5603416"/>
                <a:ext cx="2477384" cy="3456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-61562" y="3925394"/>
            <a:ext cx="224453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94400"/>
            <a:r>
              <a:rPr lang="de-DE" sz="1100" dirty="0" smtClean="0">
                <a:latin typeface="Consolas" panose="020B0609020204030204" pitchFamily="49" charset="0"/>
              </a:rPr>
              <a:t>input_min = -63.5f; </a:t>
            </a:r>
          </a:p>
          <a:p>
            <a:pPr defTabSz="194400"/>
            <a:r>
              <a:rPr lang="de-DE" sz="1100" dirty="0" smtClean="0">
                <a:latin typeface="Consolas" panose="020B0609020204030204" pitchFamily="49" charset="0"/>
              </a:rPr>
              <a:t>input_max = 64.0f;</a:t>
            </a:r>
            <a:endParaRPr lang="en-US" sz="1100" dirty="0" smtClean="0">
              <a:latin typeface="Consolas" panose="020B0609020204030204" pitchFamily="49" charset="0"/>
            </a:endParaRPr>
          </a:p>
          <a:p>
            <a:pPr defTabSz="194400"/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F2Q(input[i], -63.5f, 64.0f)</a:t>
            </a:r>
          </a:p>
          <a:p>
            <a:pPr defTabSz="194400"/>
            <a:r>
              <a:rPr lang="de-DE" sz="1000" b="1" dirty="0" smtClean="0">
                <a:latin typeface="Consolas" panose="020B0609020204030204" pitchFamily="49" charset="0"/>
              </a:rPr>
              <a:t>input_offset</a:t>
            </a:r>
            <a:r>
              <a:rPr lang="de-DE" sz="1000" dirty="0" smtClean="0">
                <a:latin typeface="Consolas" panose="020B0609020204030204" pitchFamily="49" charset="0"/>
              </a:rPr>
              <a:t> = -127</a:t>
            </a:r>
          </a:p>
          <a:p>
            <a:pPr defTabSz="194400"/>
            <a:r>
              <a:rPr lang="de-DE" sz="1000" b="1" dirty="0" smtClean="0">
                <a:latin typeface="Consolas" panose="020B0609020204030204" pitchFamily="49" charset="0"/>
              </a:rPr>
              <a:t>input_scale</a:t>
            </a:r>
            <a:r>
              <a:rPr lang="de-DE" sz="1000" dirty="0" smtClean="0">
                <a:latin typeface="Consolas" panose="020B0609020204030204" pitchFamily="49" charset="0"/>
              </a:rPr>
              <a:t> = 2</a:t>
            </a:r>
            <a:endParaRPr lang="en-US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1100" b="1" dirty="0" smtClean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de-DE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input 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endParaRPr lang="de-DE" sz="11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7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pl-PL" sz="7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de-DE" sz="7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29</a:t>
            </a:r>
            <a:r>
              <a:rPr lang="pl-PL" sz="7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de-DE" sz="7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131, 133, 135, 137, 139, 141, 143, 109, 107</a:t>
            </a:r>
            <a:endParaRPr lang="en-US" sz="7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defTabSz="194400"/>
            <a:r>
              <a:rPr lang="de-DE" sz="7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pl-PL" sz="700" dirty="0" smtClean="0">
                <a:solidFill>
                  <a:srgbClr val="7030A0"/>
                </a:solidFill>
              </a:rPr>
              <a:t>1</a:t>
            </a:r>
            <a:r>
              <a:rPr lang="de-DE" sz="700" dirty="0">
                <a:solidFill>
                  <a:srgbClr val="7030A0"/>
                </a:solidFill>
              </a:rPr>
              <a:t>29</a:t>
            </a:r>
            <a:r>
              <a:rPr lang="pl-PL" sz="700" dirty="0">
                <a:solidFill>
                  <a:srgbClr val="7030A0"/>
                </a:solidFill>
              </a:rPr>
              <a:t>, </a:t>
            </a:r>
            <a:r>
              <a:rPr lang="de-DE" sz="700" dirty="0">
                <a:solidFill>
                  <a:srgbClr val="7030A0"/>
                </a:solidFill>
              </a:rPr>
              <a:t>131, 133, 135, 137, 139, 141, </a:t>
            </a:r>
            <a:r>
              <a:rPr lang="de-DE" sz="700" dirty="0" smtClean="0">
                <a:solidFill>
                  <a:srgbClr val="7030A0"/>
                </a:solidFill>
              </a:rPr>
              <a:t>111, 145, 107</a:t>
            </a:r>
          </a:p>
          <a:p>
            <a:pPr defTabSz="194400"/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/>
              <p:cNvSpPr/>
              <p:nvPr/>
            </p:nvSpPr>
            <p:spPr>
              <a:xfrm>
                <a:off x="60195" y="5603416"/>
                <a:ext cx="2176867" cy="34586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𝑖𝑛𝑝𝑢𝑡</m:t>
                      </m:r>
                      <m:r>
                        <a:rPr lang="de-DE" sz="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[</m:t>
                      </m:r>
                      <m:r>
                        <a:rPr lang="de-DE" sz="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de-DE" sz="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]=</m:t>
                      </m:r>
                      <m:r>
                        <a:rPr lang="de-DE" sz="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𝑖𝑛𝑝𝑢𝑡</m:t>
                      </m:r>
                      <m:r>
                        <a:rPr lang="de-DE" sz="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_</m:t>
                      </m:r>
                      <m:r>
                        <a:rPr lang="de-DE" sz="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de-DE" sz="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[</m:t>
                      </m:r>
                      <m:r>
                        <a:rPr lang="de-DE" sz="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de-DE" sz="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]∗</m:t>
                      </m:r>
                      <m:sSub>
                        <m:sSubPr>
                          <m:ctrlPr>
                            <a:rPr lang="de-DE" sz="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sz="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𝑖𝑛𝑝𝑢𝑡</m:t>
                          </m:r>
                        </m:e>
                        <m:sub>
                          <m:r>
                            <a:rPr lang="de-DE" sz="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𝑠𝑐𝑎𝑙𝑒</m:t>
                          </m:r>
                        </m:sub>
                      </m:sSub>
                      <m:r>
                        <a:rPr lang="de-DE" sz="8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de-DE" sz="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sz="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𝑖𝑛𝑝𝑢𝑡</m:t>
                          </m:r>
                        </m:e>
                        <m:sub>
                          <m:r>
                            <a:rPr lang="de-DE" sz="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𝑜𝑓𝑓𝑠𝑒𝑡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5" y="5603416"/>
                <a:ext cx="2176867" cy="3458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5048216" y="4199900"/>
            <a:ext cx="171998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94400"/>
            <a:endParaRPr lang="de-DE" sz="1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F2Q32(bias[i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0.25f)</a:t>
            </a:r>
          </a:p>
          <a:p>
            <a:pPr defTabSz="194400"/>
            <a:r>
              <a:rPr lang="de-DE" sz="1000" b="1" dirty="0">
                <a:latin typeface="Consolas" panose="020B0609020204030204" pitchFamily="49" charset="0"/>
              </a:rPr>
              <a:t>bias_scale</a:t>
            </a:r>
            <a:r>
              <a:rPr lang="de-DE" sz="1000" dirty="0">
                <a:latin typeface="Consolas" panose="020B0609020204030204" pitchFamily="49" charset="0"/>
              </a:rPr>
              <a:t> = 4</a:t>
            </a:r>
            <a:r>
              <a:rPr lang="de-DE" sz="1000" dirty="0" smtClean="0">
                <a:latin typeface="Consolas" panose="020B0609020204030204" pitchFamily="49" charset="0"/>
              </a:rPr>
              <a:t>;</a:t>
            </a:r>
            <a:endParaRPr lang="de-DE" sz="1000" b="1" dirty="0" smtClean="0">
              <a:solidFill>
                <a:srgbClr val="005032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1100" b="1" dirty="0" smtClean="0">
                <a:solidFill>
                  <a:srgbClr val="005032"/>
                </a:solidFill>
                <a:latin typeface="Consolas" panose="020B0609020204030204" pitchFamily="49" charset="0"/>
              </a:rPr>
              <a:t>int32_t</a:t>
            </a:r>
            <a:r>
              <a:rPr lang="de-DE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bias 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endParaRPr lang="de-DE" sz="11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4</a:t>
            </a:r>
            <a:r>
              <a:rPr lang="de-DE" sz="11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de-DE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8</a:t>
            </a:r>
            <a:r>
              <a:rPr lang="de-DE" sz="11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, 12</a:t>
            </a:r>
            <a:endParaRPr lang="de-DE" sz="11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/>
              <p:cNvSpPr/>
              <p:nvPr/>
            </p:nvSpPr>
            <p:spPr>
              <a:xfrm>
                <a:off x="5048216" y="5603416"/>
                <a:ext cx="1323984" cy="33592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𝑏𝑖𝑎𝑠</m:t>
                      </m:r>
                      <m:r>
                        <a:rPr lang="de-DE" sz="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[</m:t>
                      </m:r>
                      <m:r>
                        <a:rPr lang="de-DE" sz="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de-DE" sz="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]=</m:t>
                      </m:r>
                      <m:r>
                        <a:rPr lang="de-DE" sz="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𝑏𝑖𝑎𝑠</m:t>
                      </m:r>
                      <m:r>
                        <a:rPr lang="de-DE" sz="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_</m:t>
                      </m:r>
                      <m:r>
                        <a:rPr lang="de-DE" sz="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de-DE" sz="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[</m:t>
                      </m:r>
                      <m:r>
                        <a:rPr lang="de-DE" sz="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de-DE" sz="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]∗</m:t>
                      </m:r>
                      <m:sSub>
                        <m:sSubPr>
                          <m:ctrlPr>
                            <a:rPr lang="de-DE" sz="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sz="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𝑏𝑖𝑎𝑠</m:t>
                          </m:r>
                        </m:e>
                        <m:sub>
                          <m:r>
                            <a:rPr lang="de-DE" sz="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𝑠𝑐𝑎𝑙𝑒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16" y="5603416"/>
                <a:ext cx="1323984" cy="335926"/>
              </a:xfrm>
              <a:prstGeom prst="rect">
                <a:avLst/>
              </a:prstGeom>
              <a:blipFill>
                <a:blip r:embed="rId5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6755241" y="3733254"/>
            <a:ext cx="2388654" cy="176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94400"/>
            <a:r>
              <a:rPr lang="de-DE" sz="1100" dirty="0" smtClean="0">
                <a:latin typeface="Consolas" panose="020B0609020204030204" pitchFamily="49" charset="0"/>
              </a:rPr>
              <a:t>output_min = </a:t>
            </a:r>
            <a:r>
              <a:rPr lang="de-DE" sz="1100" dirty="0">
                <a:latin typeface="Consolas" panose="020B0609020204030204" pitchFamily="49" charset="0"/>
              </a:rPr>
              <a:t>-127.0f; </a:t>
            </a:r>
          </a:p>
          <a:p>
            <a:pPr defTabSz="194400"/>
            <a:r>
              <a:rPr lang="de-DE" sz="1100" dirty="0" smtClean="0">
                <a:latin typeface="Consolas" panose="020B0609020204030204" pitchFamily="49" charset="0"/>
              </a:rPr>
              <a:t>output_max </a:t>
            </a:r>
            <a:r>
              <a:rPr lang="de-DE" sz="1100" dirty="0">
                <a:latin typeface="Consolas" panose="020B0609020204030204" pitchFamily="49" charset="0"/>
              </a:rPr>
              <a:t>= 128.0f</a:t>
            </a:r>
            <a:r>
              <a:rPr lang="de-DE" sz="1100" dirty="0" smtClean="0">
                <a:latin typeface="Consolas" panose="020B0609020204030204" pitchFamily="49" charset="0"/>
              </a:rPr>
              <a:t>;</a:t>
            </a:r>
          </a:p>
          <a:p>
            <a:pPr defTabSz="194400"/>
            <a:r>
              <a:rPr lang="de-DE" sz="1000" dirty="0">
                <a:latin typeface="Consolas" panose="020B0609020204030204" pitchFamily="49" charset="0"/>
              </a:rPr>
              <a:t>F2Q(input[i], </a:t>
            </a:r>
            <a:r>
              <a:rPr lang="de-DE" sz="1000" dirty="0" smtClean="0">
                <a:latin typeface="Consolas" panose="020B0609020204030204" pitchFamily="49" charset="0"/>
              </a:rPr>
              <a:t>-127.0f</a:t>
            </a:r>
            <a:r>
              <a:rPr lang="de-DE" sz="1000" dirty="0">
                <a:latin typeface="Consolas" panose="020B0609020204030204" pitchFamily="49" charset="0"/>
              </a:rPr>
              <a:t>, </a:t>
            </a:r>
            <a:r>
              <a:rPr lang="de-DE" sz="1000" dirty="0" smtClean="0">
                <a:latin typeface="Consolas" panose="020B0609020204030204" pitchFamily="49" charset="0"/>
              </a:rPr>
              <a:t>128.0f)</a:t>
            </a:r>
            <a:endParaRPr lang="en-US" sz="1000" dirty="0" smtClean="0">
              <a:latin typeface="Consolas" panose="020B0609020204030204" pitchFamily="49" charset="0"/>
            </a:endParaRPr>
          </a:p>
          <a:p>
            <a:pPr defTabSz="194400"/>
            <a:r>
              <a:rPr lang="de-DE" sz="1100" b="1" dirty="0">
                <a:latin typeface="Consolas" panose="020B0609020204030204" pitchFamily="49" charset="0"/>
              </a:rPr>
              <a:t>Output_offset</a:t>
            </a:r>
            <a:r>
              <a:rPr lang="de-DE" sz="1100" dirty="0">
                <a:latin typeface="Consolas" panose="020B0609020204030204" pitchFamily="49" charset="0"/>
              </a:rPr>
              <a:t> = </a:t>
            </a:r>
            <a:r>
              <a:rPr lang="de-DE" sz="1100" dirty="0" smtClean="0">
                <a:latin typeface="Consolas" panose="020B0609020204030204" pitchFamily="49" charset="0"/>
              </a:rPr>
              <a:t>-127</a:t>
            </a:r>
            <a:endParaRPr lang="de-DE" sz="1100" dirty="0">
              <a:latin typeface="Consolas" panose="020B0609020204030204" pitchFamily="49" charset="0"/>
            </a:endParaRPr>
          </a:p>
          <a:p>
            <a:pPr defTabSz="194400"/>
            <a:r>
              <a:rPr lang="de-DE" sz="1100" b="1" dirty="0">
                <a:latin typeface="Consolas" panose="020B0609020204030204" pitchFamily="49" charset="0"/>
              </a:rPr>
              <a:t>Output_scale</a:t>
            </a:r>
            <a:r>
              <a:rPr lang="de-DE" sz="1100" dirty="0">
                <a:latin typeface="Consolas" panose="020B0609020204030204" pitchFamily="49" charset="0"/>
              </a:rPr>
              <a:t> = 1</a:t>
            </a:r>
          </a:p>
          <a:p>
            <a:pPr defTabSz="194400"/>
            <a:r>
              <a:rPr lang="de-DE" sz="1100" b="1" dirty="0" smtClean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de-DE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output 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endParaRPr lang="de-DE" sz="11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194400"/>
            <a:r>
              <a:rPr lang="pl-PL" sz="1100" dirty="0"/>
              <a:t> </a:t>
            </a:r>
            <a:r>
              <a:rPr lang="en-US" sz="1100" dirty="0"/>
              <a:t>	</a:t>
            </a:r>
            <a:r>
              <a:rPr lang="de-DE" sz="11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151, 152, 153</a:t>
            </a:r>
          </a:p>
          <a:p>
            <a:pPr defTabSz="194400"/>
            <a:r>
              <a:rPr lang="en-US" sz="1100" dirty="0" smtClean="0"/>
              <a:t> </a:t>
            </a:r>
            <a:r>
              <a:rPr lang="en-US" sz="1100" dirty="0"/>
              <a:t>	</a:t>
            </a:r>
            <a:r>
              <a:rPr lang="de-DE" sz="1100" dirty="0" smtClean="0">
                <a:solidFill>
                  <a:srgbClr val="7030A0"/>
                </a:solidFill>
              </a:rPr>
              <a:t>185, 186, 187</a:t>
            </a:r>
            <a:r>
              <a:rPr lang="de-DE" sz="1100" dirty="0" smtClean="0"/>
              <a:t> </a:t>
            </a:r>
            <a:endParaRPr lang="de-DE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94400"/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/>
              <p:cNvSpPr/>
              <p:nvPr/>
            </p:nvSpPr>
            <p:spPr>
              <a:xfrm>
                <a:off x="6876256" y="5603416"/>
                <a:ext cx="2232248" cy="34586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𝑜𝑢𝑝𝑡𝑢𝑡</m:t>
                      </m:r>
                      <m:r>
                        <a:rPr lang="de-DE" sz="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[</m:t>
                      </m:r>
                      <m:r>
                        <a:rPr lang="de-DE" sz="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de-DE" sz="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]=</m:t>
                      </m:r>
                      <m:r>
                        <a:rPr lang="de-DE" sz="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𝑜𝑢𝑡𝑝𝑢𝑡</m:t>
                      </m:r>
                      <m:r>
                        <a:rPr lang="de-DE" sz="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_</m:t>
                      </m:r>
                      <m:r>
                        <a:rPr lang="de-DE" sz="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de-DE" sz="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[</m:t>
                      </m:r>
                      <m:r>
                        <a:rPr lang="de-DE" sz="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de-DE" sz="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]∗</m:t>
                      </m:r>
                      <m:sSub>
                        <m:sSubPr>
                          <m:ctrlPr>
                            <a:rPr lang="de-DE" sz="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sz="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lang="de-DE" sz="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𝑠𝑐𝑎𝑙𝑒</m:t>
                          </m:r>
                        </m:sub>
                      </m:sSub>
                      <m:r>
                        <a:rPr lang="de-DE" sz="8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de-DE" sz="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sz="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lang="de-DE" sz="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𝑜𝑓𝑓𝑠𝑒𝑡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5603416"/>
                <a:ext cx="2232248" cy="3458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0" y="6054930"/>
            <a:ext cx="89299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>
                <a:ea typeface="Verdana" pitchFamily="34" charset="0"/>
              </a:rPr>
              <a:t>Source-code</a:t>
            </a:r>
            <a:r>
              <a:rPr lang="en-US" sz="1600" dirty="0">
                <a:ea typeface="Verdana" pitchFamily="34" charset="0"/>
              </a:rPr>
              <a:t>: </a:t>
            </a:r>
            <a:r>
              <a:rPr lang="en-US" sz="1600" i="1" dirty="0" smtClean="0">
                <a:ea typeface="Verdana" pitchFamily="34" charset="0"/>
              </a:rPr>
              <a:t>aiml_deployment\tensorflow\tensorflow\lite\micro\kernels\fully_connected_test.cc</a:t>
            </a:r>
            <a:endParaRPr lang="de-DE" sz="1600" i="1" dirty="0"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01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720"/>
            <a:ext cx="7488832" cy="720000"/>
          </a:xfrm>
        </p:spPr>
        <p:txBody>
          <a:bodyPr/>
          <a:lstStyle/>
          <a:p>
            <a:r>
              <a:rPr lang="en-US" b="1" dirty="0"/>
              <a:t>TFL Micro – Kernels - The Fully connected layer</a:t>
            </a:r>
            <a:br>
              <a:rPr lang="en-US" b="1" dirty="0"/>
            </a:br>
            <a:r>
              <a:rPr lang="en-US" dirty="0"/>
              <a:t>(Quantized)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 bwMode="auto">
              <a:xfrm>
                <a:off x="282445" y="1872786"/>
                <a:ext cx="8321107" cy="4587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10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de-DE" sz="1000" b="1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𝒐𝒖𝒕𝒑𝒖𝒕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000" b="1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000" b="1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de-DE" sz="1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1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𝑜𝑢𝑡𝑝𝑢𝑡</m:t>
                                  </m:r>
                                </m:e>
                                <m:sub>
                                  <m:r>
                                    <a:rPr lang="de-DE" sz="1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𝑜𝑓𝑓𝑠𝑒𝑡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1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𝑜𝑢𝑡𝑝𝑢𝑡</m:t>
                                  </m:r>
                                </m:e>
                                <m:sub>
                                  <m:r>
                                    <a:rPr lang="de-DE" sz="1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𝑠𝑐𝑎𝑙𝑒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de-DE" sz="1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de-DE" sz="10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de-DE" sz="1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sz="1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0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de-DE" sz="100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𝑤𝑒𝑖𝑔h𝑡𝑠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de-DE" sz="1000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1000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  <m: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𝑤𝑒𝑖𝑔h𝑡</m:t>
                                      </m:r>
                                      <m:sSub>
                                        <m:sSubPr>
                                          <m:ctrlPr>
                                            <a:rPr lang="de-DE" sz="1000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000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de-DE" sz="1000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𝑜𝑓𝑓𝑠𝑒𝑡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DE" sz="1000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000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𝑤𝑒𝑖𝑔h𝑡𝑠</m:t>
                                          </m:r>
                                        </m:e>
                                        <m:sub>
                                          <m:r>
                                            <a:rPr lang="de-DE" sz="1000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𝑠𝑐𝑎𝑙𝑒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de-DE" sz="1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  <m:f>
                                    <m:fPr>
                                      <m:ctrlP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𝑖𝑛𝑝𝑢𝑡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de-DE" sz="1000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1000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de-DE" sz="1000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000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𝑖𝑛𝑝𝑢𝑡</m:t>
                                          </m:r>
                                        </m:e>
                                        <m:sub>
                                          <m:r>
                                            <a:rPr lang="de-DE" sz="1000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𝑜𝑓𝑓𝑠𝑒𝑡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DE" sz="1000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000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𝑖𝑛𝑝𝑢𝑡</m:t>
                                          </m:r>
                                        </m:e>
                                        <m:sub>
                                          <m:r>
                                            <a:rPr lang="de-DE" sz="1000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𝑠𝑐𝑎𝑙𝑒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de-DE" sz="1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sz="1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0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𝑏𝑖𝑎𝑠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000" b="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de-DE" sz="1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100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000" b="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𝑏𝑖𝑎𝑠</m:t>
                                      </m:r>
                                    </m:e>
                                    <m:sub>
                                      <m: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𝑜𝑓𝑓𝑠𝑒𝑡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000" b="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𝑏𝑖𝑎𝑠</m:t>
                                      </m:r>
                                    </m:e>
                                    <m:sub>
                                      <m: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𝑠𝑐𝑎𝑙𝑒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de-DE" sz="1000" kern="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2445" y="1872786"/>
                <a:ext cx="8321107" cy="458715"/>
              </a:xfrm>
              <a:prstGeom prst="rect">
                <a:avLst/>
              </a:prstGeom>
              <a:blipFill>
                <a:blip r:embed="rId2"/>
                <a:stretch>
                  <a:fillRect t="-112000" b="-162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 bwMode="auto">
              <a:xfrm>
                <a:off x="282445" y="2473459"/>
                <a:ext cx="8505176" cy="416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9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9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de-DE" sz="900" b="1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𝒐𝒖𝒕𝒑𝒖𝒕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900" b="1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900" b="1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de-DE" sz="9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9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9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𝑜𝑢𝑡𝑝𝑢𝑡</m:t>
                                  </m:r>
                                </m:e>
                                <m:sub>
                                  <m:r>
                                    <a:rPr lang="de-DE" sz="9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𝑜𝑓𝑓𝑠𝑒𝑡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9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9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𝑜𝑢𝑡𝑝𝑢𝑡</m:t>
                                  </m:r>
                                </m:e>
                                <m:sub>
                                  <m:r>
                                    <a:rPr lang="de-DE" sz="9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𝑠𝑐𝑎𝑙𝑒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de-DE" sz="9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de-DE" sz="9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de-DE" sz="9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de-DE" sz="9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9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𝑤𝑒𝑖𝑔h𝑡𝑠</m:t>
                              </m:r>
                            </m:e>
                            <m:sub>
                              <m:r>
                                <a:rPr lang="de-DE" sz="9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𝑠𝑐𝑎𝑙𝑒</m:t>
                              </m:r>
                            </m:sub>
                          </m:sSub>
                          <m:r>
                            <a:rPr lang="de-DE" sz="9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9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9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𝑖𝑛𝑝𝑢𝑡</m:t>
                              </m:r>
                            </m:e>
                            <m:sub>
                              <m:r>
                                <a:rPr lang="de-DE" sz="9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𝑠𝑐𝑎𝑙𝑒</m:t>
                              </m:r>
                            </m:sub>
                          </m:sSub>
                        </m:den>
                      </m:f>
                      <m:r>
                        <a:rPr lang="de-DE" sz="9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d>
                        <m:dPr>
                          <m:ctrlPr>
                            <a:rPr lang="de-DE" sz="9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de-DE" sz="9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9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sz="9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9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de-DE" sz="90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9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𝑤𝑒𝑖𝑔h𝑡𝑠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9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9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de-DE" sz="9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r>
                                    <a:rPr lang="de-DE" sz="9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𝑤𝑒𝑖𝑔h𝑡</m:t>
                                  </m:r>
                                  <m:sSub>
                                    <m:sSubPr>
                                      <m:ctrlPr>
                                        <a:rPr lang="de-DE" sz="9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9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de-DE" sz="9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𝑜𝑓𝑓𝑠𝑒𝑡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de-DE" sz="90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9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𝑖𝑛𝑝𝑢𝑡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9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9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de-DE" sz="9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90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900" b="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𝑖𝑛𝑝𝑢𝑡</m:t>
                                      </m:r>
                                    </m:e>
                                    <m:sub>
                                      <m:r>
                                        <a:rPr lang="de-DE" sz="9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𝑜𝑓𝑓𝑠𝑒𝑡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9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sz="9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9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9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𝑤𝑒𝑖𝑔h𝑡𝑠</m:t>
                                      </m:r>
                                    </m:e>
                                    <m:sub>
                                      <m:r>
                                        <a:rPr lang="de-DE" sz="9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𝑠𝑐𝑎𝑙𝑒</m:t>
                                      </m:r>
                                    </m:sub>
                                  </m:sSub>
                                  <m:r>
                                    <a:rPr lang="de-DE" sz="9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de-DE" sz="9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9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𝑖𝑛𝑝𝑢𝑡</m:t>
                                      </m:r>
                                    </m:e>
                                    <m:sub>
                                      <m:r>
                                        <a:rPr lang="de-DE" sz="9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𝑠𝑐𝑎𝑙𝑒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9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900" b="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𝑏𝑖𝑎𝑠</m:t>
                                      </m:r>
                                    </m:e>
                                    <m:sub>
                                      <m:r>
                                        <a:rPr lang="de-DE" sz="9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𝑠𝑐𝑎𝑙𝑒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de-DE" sz="90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9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𝑏𝑖𝑎𝑠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9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9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de-DE" sz="9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9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9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𝑏𝑖𝑎𝑠</m:t>
                                      </m:r>
                                    </m:e>
                                    <m:sub>
                                      <m:r>
                                        <a:rPr lang="de-DE" sz="9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𝑜𝑓𝑓𝑠𝑒𝑡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de-DE" sz="900" kern="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2445" y="2473459"/>
                <a:ext cx="8505176" cy="416717"/>
              </a:xfrm>
              <a:prstGeom prst="rect">
                <a:avLst/>
              </a:prstGeom>
              <a:blipFill>
                <a:blip r:embed="rId3"/>
                <a:stretch>
                  <a:fillRect t="-116176" b="-166176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 bwMode="auto">
          <a:xfrm>
            <a:off x="72117" y="3292087"/>
            <a:ext cx="38215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Considering the bias quantization as follows: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931607" y="3071904"/>
            <a:ext cx="2480037" cy="720080"/>
            <a:chOff x="4067944" y="2780928"/>
            <a:chExt cx="2480037" cy="7200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4283964" y="2848453"/>
                  <a:ext cx="2264017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1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𝑏𝑖𝑎𝑠</m:t>
                            </m:r>
                          </m:e>
                          <m:sub>
                            <m:r>
                              <a:rPr lang="de-DE" sz="1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𝑠𝑐𝑎𝑙𝑒</m:t>
                            </m:r>
                          </m:sub>
                        </m:sSub>
                        <m:r>
                          <a:rPr lang="de-DE" sz="1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 </m:t>
                        </m:r>
                        <m:sSub>
                          <m:sSubPr>
                            <m:ctrlPr>
                              <a:rPr lang="de-DE" sz="1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1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𝑤𝑒𝑖𝑔h𝑡𝑠</m:t>
                            </m:r>
                          </m:e>
                          <m:sub>
                            <m:r>
                              <a:rPr lang="de-DE" sz="1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𝑠𝑐𝑎𝑙𝑒</m:t>
                            </m:r>
                          </m:sub>
                        </m:sSub>
                        <m:r>
                          <a:rPr lang="de-DE" sz="1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  <m:sSub>
                          <m:sSubPr>
                            <m:ctrlPr>
                              <a:rPr lang="de-DE" sz="1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1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𝑖𝑛𝑝𝑢𝑡</m:t>
                            </m:r>
                          </m:e>
                          <m:sub>
                            <m:r>
                              <a:rPr lang="de-DE" sz="1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𝑠𝑐𝑎𝑙𝑒</m:t>
                            </m:r>
                          </m:sub>
                        </m:sSub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964" y="2848453"/>
                  <a:ext cx="2264017" cy="246221"/>
                </a:xfrm>
                <a:prstGeom prst="rect">
                  <a:avLst/>
                </a:prstGeom>
                <a:blipFill>
                  <a:blip r:embed="rId4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283964" y="3179515"/>
                  <a:ext cx="1007647" cy="2585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1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𝑏𝑖𝑎𝑠</m:t>
                            </m:r>
                          </m:e>
                          <m:sub>
                            <m:r>
                              <a:rPr lang="de-DE" sz="1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𝑜𝑓𝑓𝑠𝑒𝑡</m:t>
                            </m:r>
                          </m:sub>
                        </m:sSub>
                        <m:r>
                          <a:rPr lang="de-DE" sz="1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=0</m:t>
                        </m:r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964" y="3179515"/>
                  <a:ext cx="1007647" cy="2585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Left Brace 10"/>
            <p:cNvSpPr/>
            <p:nvPr/>
          </p:nvSpPr>
          <p:spPr>
            <a:xfrm>
              <a:off x="4067944" y="2780928"/>
              <a:ext cx="216020" cy="720080"/>
            </a:xfrm>
            <a:prstGeom prst="leftBrac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 bwMode="auto">
              <a:xfrm>
                <a:off x="232997" y="3965635"/>
                <a:ext cx="7867396" cy="4587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10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de-DE" sz="1000" b="1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𝒐𝒖𝒕𝒑𝒖𝒕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000" b="1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000" b="1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de-DE" sz="1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1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𝑜𝑢𝑡𝑝𝑢𝑡</m:t>
                                  </m:r>
                                </m:e>
                                <m:sub>
                                  <m:r>
                                    <a:rPr lang="de-DE" sz="1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𝑜𝑓𝑓𝑠𝑒𝑡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1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𝑜𝑢𝑡𝑝𝑢𝑡</m:t>
                                  </m:r>
                                </m:e>
                                <m:sub>
                                  <m:r>
                                    <a:rPr lang="de-DE" sz="1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𝑠𝑐𝑎𝑙𝑒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de-DE" sz="1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de-DE" sz="1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de-DE" sz="1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de-DE" sz="1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0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𝑤𝑒𝑖𝑔h𝑡𝑠</m:t>
                              </m:r>
                            </m:e>
                            <m:sub>
                              <m:r>
                                <a:rPr lang="de-DE" sz="1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𝑠𝑐𝑎𝑙𝑒</m:t>
                              </m:r>
                            </m:sub>
                          </m:sSub>
                          <m:r>
                            <a:rPr lang="de-DE" sz="1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1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0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𝑖𝑛𝑝𝑢𝑡</m:t>
                              </m:r>
                            </m:e>
                            <m:sub>
                              <m:r>
                                <a:rPr lang="de-DE" sz="1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𝑠𝑐𝑎𝑙𝑒</m:t>
                              </m:r>
                            </m:sub>
                          </m:sSub>
                        </m:den>
                      </m:f>
                      <m:r>
                        <a:rPr lang="de-DE" sz="1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d>
                        <m:dPr>
                          <m:ctrlPr>
                            <a:rPr lang="de-DE" sz="10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de-DE" sz="1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sz="1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0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de-DE" sz="100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𝑤𝑒𝑖𝑔h𝑡𝑠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de-DE" sz="1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r>
                                    <a:rPr lang="de-DE" sz="1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𝑤𝑒𝑖𝑔h𝑡</m:t>
                                  </m:r>
                                  <m:sSub>
                                    <m:sSubPr>
                                      <m:ctrlP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𝑜𝑓𝑓𝑠𝑒𝑡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de-DE" sz="100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0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𝑖𝑛𝑝𝑢𝑡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de-DE" sz="1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100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000" b="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𝑖𝑛𝑝𝑢𝑡</m:t>
                                      </m:r>
                                    </m:e>
                                    <m:sub>
                                      <m: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𝑜𝑓𝑓𝑠𝑒𝑡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de-DE" sz="10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𝑏𝑖𝑎𝑠</m:t>
                              </m:r>
                              <m:r>
                                <a:rPr lang="de-DE" sz="10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[1]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de-DE" sz="1000" kern="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997" y="3965635"/>
                <a:ext cx="7867396" cy="458715"/>
              </a:xfrm>
              <a:prstGeom prst="rect">
                <a:avLst/>
              </a:prstGeom>
              <a:blipFill>
                <a:blip r:embed="rId6"/>
                <a:stretch>
                  <a:fillRect t="-113333" b="-1613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 bwMode="auto">
              <a:xfrm>
                <a:off x="1054164" y="4463159"/>
                <a:ext cx="7344816" cy="4587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1000" b="1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𝒐𝒖𝒕𝒑𝒖𝒕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000" b="1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de-DE" sz="1000" b="1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e>
                      </m:d>
                      <m:r>
                        <a:rPr lang="de-DE" sz="1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de-DE" sz="1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𝑜𝑢𝑡𝑝𝑢𝑡</m:t>
                              </m:r>
                            </m:e>
                            <m:sub>
                              <m:r>
                                <a:rPr lang="de-DE" sz="1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𝑠𝑐𝑎𝑙𝑒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1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0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𝑤𝑒𝑖𝑔h𝑡𝑠</m:t>
                              </m:r>
                            </m:e>
                            <m:sub>
                              <m:r>
                                <a:rPr lang="de-DE" sz="1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𝑠𝑐𝑎𝑙𝑒</m:t>
                              </m:r>
                            </m:sub>
                          </m:sSub>
                          <m:r>
                            <a:rPr lang="de-DE" sz="1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1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0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𝑖𝑛𝑝𝑢𝑡</m:t>
                              </m:r>
                            </m:e>
                            <m:sub>
                              <m:r>
                                <a:rPr lang="de-DE" sz="1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𝑠𝑐𝑎𝑙𝑒</m:t>
                              </m:r>
                            </m:sub>
                          </m:sSub>
                        </m:den>
                      </m:f>
                      <m:r>
                        <a:rPr lang="de-DE" sz="1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d>
                        <m:dPr>
                          <m:ctrlPr>
                            <a:rPr lang="de-DE" sz="10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de-DE" sz="1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sz="1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0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de-DE" sz="100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𝑤𝑒𝑖𝑔h𝑡𝑠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de-DE" sz="1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r>
                                    <a:rPr lang="de-DE" sz="1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𝑤𝑒𝑖𝑔h𝑡</m:t>
                                  </m:r>
                                  <m:sSub>
                                    <m:sSubPr>
                                      <m:ctrlP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𝑜𝑓𝑓𝑠𝑒𝑡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de-DE" sz="100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0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𝑖𝑛𝑝𝑢𝑡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de-DE" sz="1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100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000" b="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𝑖𝑛𝑝𝑢𝑡</m:t>
                                      </m:r>
                                    </m:e>
                                    <m:sub>
                                      <m: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𝑜𝑓𝑓𝑠𝑒𝑡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de-DE" sz="10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𝑏𝑖𝑎𝑠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0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0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de-DE" sz="1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de-DE" sz="1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sz="1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lang="de-DE" sz="1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𝑜𝑓𝑓𝑠𝑒𝑡</m:t>
                          </m:r>
                        </m:sub>
                      </m:sSub>
                    </m:oMath>
                  </m:oMathPara>
                </a14:m>
                <a:endParaRPr lang="de-DE" sz="1000" kern="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4164" y="4463159"/>
                <a:ext cx="7344816" cy="458715"/>
              </a:xfrm>
              <a:prstGeom prst="rect">
                <a:avLst/>
              </a:prstGeom>
              <a:blipFill>
                <a:blip r:embed="rId7"/>
                <a:stretch>
                  <a:fillRect t="-112000" b="-162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 bwMode="auto">
          <a:xfrm>
            <a:off x="0" y="5060074"/>
            <a:ext cx="6698950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Finally, lets assume: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The scales-multiplier is expressed using an output-multiplier and shift value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The output-offset include the minus signed already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 bwMode="auto">
              <a:xfrm>
                <a:off x="781234" y="5963986"/>
                <a:ext cx="7344816" cy="45871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1000" b="1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𝒐𝒖𝒕𝒑𝒖𝒕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000" b="1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de-DE" sz="1000" b="1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e>
                      </m:d>
                      <m:r>
                        <a:rPr lang="de-DE" sz="1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de-DE" sz="10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de-DE" sz="10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𝒐𝒖𝒕𝒑𝒖𝒕</m:t>
                          </m:r>
                          <m:r>
                            <a:rPr lang="de-DE" sz="10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_</m:t>
                          </m:r>
                          <m:r>
                            <a:rPr lang="de-DE" sz="10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𝒎𝒖𝒍𝒕𝒊𝒑𝒍𝒊𝒆𝒓</m:t>
                          </m:r>
                        </m:num>
                        <m:den>
                          <m:sSup>
                            <m:sSupPr>
                              <m:ctrlPr>
                                <a:rPr lang="de-DE" sz="1000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de-DE" sz="1000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de-DE" sz="1000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𝒐𝒖𝒕𝒑𝒖𝒕</m:t>
                              </m:r>
                              <m:r>
                                <a:rPr lang="de-DE" sz="1000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_</m:t>
                              </m:r>
                              <m:r>
                                <a:rPr lang="de-DE" sz="1000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𝒔𝒉𝒊𝒇𝒕</m:t>
                              </m:r>
                            </m:sup>
                          </m:sSup>
                        </m:den>
                      </m:f>
                      <m:r>
                        <a:rPr lang="de-DE" sz="1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d>
                        <m:dPr>
                          <m:ctrlPr>
                            <a:rPr lang="de-DE" sz="10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de-DE" sz="1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sz="1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0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de-DE" sz="100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𝑤𝑒𝑖𝑔h𝑡𝑠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de-DE" sz="1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r>
                                    <a:rPr lang="de-DE" sz="1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𝑤𝑒𝑖𝑔h𝑡</m:t>
                                  </m:r>
                                  <m:sSub>
                                    <m:sSubPr>
                                      <m:ctrlP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𝑜𝑓𝑓𝑠𝑒𝑡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de-DE" sz="100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0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𝑖𝑛𝑝𝑢𝑡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de-DE" sz="1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100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000" b="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𝑖𝑛𝑝𝑢𝑡</m:t>
                                      </m:r>
                                    </m:e>
                                    <m:sub>
                                      <m: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𝑜𝑓𝑓𝑠𝑒𝑡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de-DE" sz="10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𝑏𝑖𝑎𝑠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0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0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de-DE" sz="1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de-DE" sz="1000" b="1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sz="1000" b="1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𝒐𝒖𝒕𝒑𝒖𝒕</m:t>
                          </m:r>
                        </m:e>
                        <m:sub>
                          <m:r>
                            <a:rPr lang="de-DE" sz="1000" b="1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𝒐𝒇𝒇𝒔𝒆𝒕</m:t>
                          </m:r>
                        </m:sub>
                      </m:sSub>
                    </m:oMath>
                  </m:oMathPara>
                </a14:m>
                <a:endParaRPr lang="de-DE" sz="1000" b="1" kern="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1234" y="5963986"/>
                <a:ext cx="7344816" cy="458715"/>
              </a:xfrm>
              <a:prstGeom prst="rect">
                <a:avLst/>
              </a:prstGeom>
              <a:blipFill>
                <a:blip r:embed="rId8"/>
                <a:stretch>
                  <a:fillRect t="-98780" b="-143902"/>
                </a:stretch>
              </a:blipFill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 bwMode="auto">
          <a:xfrm>
            <a:off x="119665" y="1009026"/>
            <a:ext cx="680154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Lets work on the floating-point formula to derive a formula for the quantized values: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 bwMode="auto">
              <a:xfrm>
                <a:off x="2100472" y="1238636"/>
                <a:ext cx="4598478" cy="56169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2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𝑜</m:t>
                      </m:r>
                      <m:r>
                        <a:rPr lang="de-DE" sz="12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𝑢𝑡𝑝𝑢𝑡</m:t>
                      </m:r>
                      <m:r>
                        <a:rPr lang="de-DE" sz="12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_</m:t>
                      </m:r>
                      <m:r>
                        <a:rPr lang="de-DE" sz="12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2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de-DE" sz="12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  <m:r>
                        <a:rPr lang="de-DE" sz="12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sz="12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2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2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sz="12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de-DE" sz="12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𝑎𝑐𝑐𝑢</m:t>
                          </m:r>
                          <m:r>
                            <a:rPr lang="en-US" sz="12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  <m:r>
                            <a:rPr lang="en-US" sz="12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_</m:t>
                          </m:r>
                          <m:r>
                            <a:rPr lang="en-US" sz="12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𝑑𝑒𝑝𝑡h</m:t>
                          </m:r>
                        </m:sup>
                        <m:e>
                          <m:d>
                            <m:dPr>
                              <m:ctrlPr>
                                <a:rPr lang="de-DE" sz="12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de-DE" sz="12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𝑤𝑒𝑖𝑔h𝑡𝑠</m:t>
                              </m:r>
                              <m:r>
                                <a:rPr lang="de-DE" sz="12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_</m:t>
                              </m:r>
                              <m:r>
                                <a:rPr lang="de-DE" sz="12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2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2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de-DE" sz="12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r>
                                <a:rPr lang="de-DE" sz="12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𝑖𝑛𝑝𝑢𝑡</m:t>
                              </m:r>
                              <m:r>
                                <a:rPr lang="de-DE" sz="12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_</m:t>
                              </m:r>
                              <m:r>
                                <a:rPr lang="de-DE" sz="12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2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2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de-DE" sz="12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de-DE" sz="12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𝑏𝑖𝑎𝑠</m:t>
                          </m:r>
                          <m:r>
                            <a:rPr lang="de-DE" sz="12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_</m:t>
                          </m:r>
                          <m:r>
                            <a:rPr lang="de-DE" sz="12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2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de-DE" sz="12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de-DE" sz="1200" kern="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0472" y="1238636"/>
                <a:ext cx="4598478" cy="5616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69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720"/>
            <a:ext cx="7632848" cy="720000"/>
          </a:xfrm>
        </p:spPr>
        <p:txBody>
          <a:bodyPr/>
          <a:lstStyle/>
          <a:p>
            <a:r>
              <a:rPr lang="en-US" b="1" dirty="0"/>
              <a:t>TFL Micro – Kernels - The Fully connected layer</a:t>
            </a:r>
            <a:br>
              <a:rPr lang="en-US" b="1" dirty="0"/>
            </a:br>
            <a:r>
              <a:rPr lang="en-US" dirty="0" smtClean="0"/>
              <a:t>(Asymmetric quantization)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2" y="1052736"/>
            <a:ext cx="7818834" cy="51556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0697" y="6203054"/>
            <a:ext cx="82328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>
                <a:hlinkClick r:id="rId3"/>
              </a:rPr>
              <a:t>https://nervanasystems.github.io/distiller/algo_quantization.html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58129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TFL Micro – Kernels - The Fully connected layer</a:t>
            </a:r>
            <a:br>
              <a:rPr lang="en-US" b="1" dirty="0"/>
            </a:b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ymmetric </a:t>
            </a:r>
            <a:r>
              <a:rPr lang="en-US" dirty="0"/>
              <a:t>quantization)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914525"/>
            <a:ext cx="8372475" cy="30289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1679" y="5352282"/>
            <a:ext cx="82328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>
                <a:hlinkClick r:id="rId3"/>
              </a:rPr>
              <a:t>https://nervanasystems.github.io/distiller/algo_quantization.html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36755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</p:tagLst>
</file>

<file path=ppt/theme/theme1.xml><?xml version="1.0" encoding="utf-8"?>
<a:theme xmlns:a="http://schemas.openxmlformats.org/drawingml/2006/main" name="blank">
  <a:themeElements>
    <a:clrScheme name="InfineonColors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Fonts">
      <a:majorFont>
        <a:latin typeface="Arial"/>
        <a:ea typeface=""/>
        <a:cs typeface="Verdana"/>
      </a:majorFont>
      <a:minorFont>
        <a:latin typeface="Arial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0" tIns="0" rIns="0" bIns="0" rtlCol="0" anchor="ctr" anchorCtr="0">
        <a:spAutoFit/>
      </a:bodyPr>
      <a:lstStyle>
        <a:defPPr marL="285750" marR="0" indent="-28575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dirty="0" smtClean="0">
            <a:latin typeface="Arial" panose="020B0604020202020204" pitchFamily="34" charset="0"/>
            <a:ea typeface="Verdana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3FE80AE3-926F-45E8-A627-9DA83A73A7C1}" vid="{D922FEA3-B087-4164-9472-03EC951DAD1B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84B6A7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9AADCFE3553C468B49D9321F68C9B4" ma:contentTypeVersion="1" ma:contentTypeDescription="Create a new document." ma:contentTypeScope="" ma:versionID="c1938d2157578a9de987048eaba51acb">
  <xsd:schema xmlns:xsd="http://www.w3.org/2001/XMLSchema" xmlns:xs="http://www.w3.org/2001/XMLSchema" xmlns:p="http://schemas.microsoft.com/office/2006/metadata/properties" xmlns:ns2="3fc2b1c9-6e47-482a-bbfa-32c294909efa" targetNamespace="http://schemas.microsoft.com/office/2006/metadata/properties" ma:root="true" ma:fieldsID="12a7820e62e35f111912cd81cc305268" ns2:_="">
    <xsd:import namespace="3fc2b1c9-6e47-482a-bbfa-32c294909efa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c2b1c9-6e47-482a-bbfa-32c294909ef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C9FB9A-89A0-4A21-B876-B6163413EF1B}"/>
</file>

<file path=customXml/itemProps2.xml><?xml version="1.0" encoding="utf-8"?>
<ds:datastoreItem xmlns:ds="http://schemas.openxmlformats.org/officeDocument/2006/customXml" ds:itemID="{A45F7C34-F7BE-48DA-A721-E9B01F88D9AF}"/>
</file>

<file path=customXml/itemProps3.xml><?xml version="1.0" encoding="utf-8"?>
<ds:datastoreItem xmlns:ds="http://schemas.openxmlformats.org/officeDocument/2006/customXml" ds:itemID="{51712F51-BD12-4045-AB9E-47F7E706E333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6603</Words>
  <Application>Microsoft Office PowerPoint</Application>
  <PresentationFormat>On-screen Show (4:3)</PresentationFormat>
  <Paragraphs>980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Cambria Math</vt:lpstr>
      <vt:lpstr>Consolas</vt:lpstr>
      <vt:lpstr>Lucida Grande</vt:lpstr>
      <vt:lpstr>Symbol</vt:lpstr>
      <vt:lpstr>Verdana</vt:lpstr>
      <vt:lpstr>blank</vt:lpstr>
      <vt:lpstr>PowerPoint Presentation</vt:lpstr>
      <vt:lpstr>Content</vt:lpstr>
      <vt:lpstr>TFL Micro – Kernels - The Fully connected layer</vt:lpstr>
      <vt:lpstr>TFL Micro – Kernels - The Fully connected layer (Floating point)</vt:lpstr>
      <vt:lpstr>TFL Micro – Kernels - The Fully connected layer (Floating point)</vt:lpstr>
      <vt:lpstr>TFL Micro – Kernels - The Fully connected layer (Quantized)</vt:lpstr>
      <vt:lpstr>TFL Micro – Kernels - The Fully connected layer (Quantized)</vt:lpstr>
      <vt:lpstr>TFL Micro – Kernels - The Fully connected layer (Asymmetric quantization)</vt:lpstr>
      <vt:lpstr>TFL Micro – Kernels - The Fully connected layer (Symmetric quantization)</vt:lpstr>
      <vt:lpstr>TFL Micro – Kernels - The Fully connected layer (Quantized)</vt:lpstr>
      <vt:lpstr>TFL Micro – NN Kernels optimizations  Option 1</vt:lpstr>
      <vt:lpstr>TFL Micro – NN Kernels optimizations  Option 1</vt:lpstr>
      <vt:lpstr>TFL Micro – NN Kernels optimizations  Option 1</vt:lpstr>
      <vt:lpstr>TFL Micro – NN Kernels optimizations  Option 1</vt:lpstr>
      <vt:lpstr>TFL Micro – NN Kernels optimizations  Option 1 + loop-unrolling</vt:lpstr>
      <vt:lpstr>TFL Micro – NN Kernels optimizations  Option 1 + loop-unrolling</vt:lpstr>
      <vt:lpstr>TFL Micro – NN Kernels optimizations  Option 1 + loop-unrolling</vt:lpstr>
      <vt:lpstr>TFL Micro – NN Kernels optimizations  Option 1 + loop-unrolling (Hello world test)</vt:lpstr>
      <vt:lpstr>TFL Micro – NN Kernels optimizations  Option 2</vt:lpstr>
      <vt:lpstr>TFL Micro – NN Kernels optimizations  Option 3</vt:lpstr>
      <vt:lpstr>TFL Micro – NN Kernels optimizations  Option 4</vt:lpstr>
      <vt:lpstr>TFL Micro – NN Kernels optimizations  Option 4</vt:lpstr>
      <vt:lpstr>TFL Micro – NN Kernels optimizations  Option 4 (Multiply Accumulate with ARM-Neon)</vt:lpstr>
      <vt:lpstr>TFL Micro – NN Kernels optimizations  Option 4 (Requantization)</vt:lpstr>
      <vt:lpstr>TFL Micro – NN Kernels optimizations  Option 4 (Requantization)</vt:lpstr>
      <vt:lpstr> TFL Micro – NN Kernels optimizations  Option 4 (activation function)</vt:lpstr>
      <vt:lpstr>TFL Micro – NN Kernels optimizations  Option 4 (summary of vector operations)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2020-04-01T13:00:26Z</dcterms:created>
  <dcterms:modified xsi:type="dcterms:W3CDTF">2020-05-26T12:12:41Z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ContentTypeId">
    <vt:lpwstr>0x0101004D9AADCFE3553C468B49D9321F68C9B4</vt:lpwstr>
  </property>
</Properties>
</file>