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36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1"/>
  </p:sldMasterIdLst>
  <p:notesMasterIdLst>
    <p:notesMasterId r:id="rId38"/>
  </p:notesMasterIdLst>
  <p:handoutMasterIdLst>
    <p:handoutMasterId r:id="rId39"/>
  </p:handoutMasterIdLst>
  <p:sldIdLst>
    <p:sldId id="318" r:id="rId2"/>
    <p:sldId id="367" r:id="rId3"/>
    <p:sldId id="373" r:id="rId4"/>
    <p:sldId id="357" r:id="rId5"/>
    <p:sldId id="359" r:id="rId6"/>
    <p:sldId id="363" r:id="rId7"/>
    <p:sldId id="360" r:id="rId8"/>
    <p:sldId id="374" r:id="rId9"/>
    <p:sldId id="375" r:id="rId10"/>
    <p:sldId id="372" r:id="rId11"/>
    <p:sldId id="362" r:id="rId12"/>
    <p:sldId id="364" r:id="rId13"/>
    <p:sldId id="350" r:id="rId14"/>
    <p:sldId id="328" r:id="rId15"/>
    <p:sldId id="336" r:id="rId16"/>
    <p:sldId id="391" r:id="rId17"/>
    <p:sldId id="355" r:id="rId18"/>
    <p:sldId id="353" r:id="rId19"/>
    <p:sldId id="368" r:id="rId20"/>
    <p:sldId id="370" r:id="rId21"/>
    <p:sldId id="371" r:id="rId22"/>
    <p:sldId id="369" r:id="rId23"/>
    <p:sldId id="378" r:id="rId24"/>
    <p:sldId id="380" r:id="rId25"/>
    <p:sldId id="376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24" r:id="rId37"/>
  </p:sldIdLst>
  <p:sldSz cx="9144000" cy="6858000" type="screen4x3"/>
  <p:notesSz cx="7099300" cy="10234613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3476E"/>
    <a:srgbClr val="969696"/>
    <a:srgbClr val="AB377A"/>
    <a:srgbClr val="FFFFFF"/>
    <a:srgbClr val="E9E6E6"/>
    <a:srgbClr val="FF0066"/>
    <a:srgbClr val="DEE6ED"/>
    <a:srgbClr val="C8D8E6"/>
    <a:srgbClr val="232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7" autoAdjust="0"/>
  </p:normalViewPr>
  <p:slideViewPr>
    <p:cSldViewPr snapToObjects="1" showGuides="1">
      <p:cViewPr varScale="1">
        <p:scale>
          <a:sx n="115" d="100"/>
          <a:sy n="115" d="100"/>
        </p:scale>
        <p:origin x="1722" y="108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3" d="100"/>
          <a:sy n="83" d="100"/>
        </p:scale>
        <p:origin x="-1008" y="-58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pPr algn="ctr"/>
            <a:r>
              <a:rPr lang="en-US" sz="800" b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en-US" sz="800" b="1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Mrz 2019</a:t>
            </a:r>
          </a:p>
          <a:p>
            <a:pPr algn="l"/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‹#›</a:t>
            </a:fld>
            <a:endParaRPr lang="en-US" sz="80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Mrz 2019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Mrz 2019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Mrz 2019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36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7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Freihandform 14"/>
          <p:cNvSpPr/>
          <p:nvPr userDrawn="1"/>
        </p:nvSpPr>
        <p:spPr bwMode="auto">
          <a:xfrm>
            <a:off x="0" y="-7749"/>
            <a:ext cx="9151749" cy="5548393"/>
          </a:xfrm>
          <a:custGeom>
            <a:avLst/>
            <a:gdLst>
              <a:gd name="connsiteX0" fmla="*/ 0 w 9151749"/>
              <a:gd name="connsiteY0" fmla="*/ 5548393 h 5548393"/>
              <a:gd name="connsiteX1" fmla="*/ 0 w 9151749"/>
              <a:gd name="connsiteY1" fmla="*/ 0 h 5548393"/>
              <a:gd name="connsiteX2" fmla="*/ 9151749 w 9151749"/>
              <a:gd name="connsiteY2" fmla="*/ 0 h 5548393"/>
              <a:gd name="connsiteX3" fmla="*/ 9151749 w 9151749"/>
              <a:gd name="connsiteY3" fmla="*/ 5129939 h 5548393"/>
              <a:gd name="connsiteX4" fmla="*/ 0 w 9151749"/>
              <a:gd name="connsiteY4" fmla="*/ 5548393 h 55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1749" h="5548393">
                <a:moveTo>
                  <a:pt x="0" y="5548393"/>
                </a:moveTo>
                <a:lnTo>
                  <a:pt x="0" y="0"/>
                </a:lnTo>
                <a:lnTo>
                  <a:pt x="9151749" y="0"/>
                </a:lnTo>
                <a:lnTo>
                  <a:pt x="9151749" y="5129939"/>
                </a:lnTo>
                <a:lnTo>
                  <a:pt x="0" y="554839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0" y="-7749"/>
            <a:ext cx="9151749" cy="5524981"/>
            <a:chOff x="0" y="-7749"/>
            <a:chExt cx="9151749" cy="5524981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0" y="3430006"/>
              <a:ext cx="2123728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156176" y="-7749"/>
              <a:ext cx="2808312" cy="53809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916832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Fou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440767C2-0FDE-45E0-924C-6AA1F5283D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DF66A2D6-E0B1-4EE0-966A-46B1C9E9C8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Two_Columns_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C56D8D27-9396-49C0-B2C9-484AA8A7CC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D3830654-0FC2-41EE-B300-BC027234AF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3F238EBB-C8D1-46C1-81C7-F1FDFB3168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2FAF86FD-3619-47FB-BFD6-161ACB61F0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BED4850B-2C56-43F6-96BD-75E07A8D82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buNone/>
              <a:defRPr/>
            </a:lvl4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917E4B46-F8B9-4CD2-8E1C-A71DFB3799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ftr" sz="quarter" idx="1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4A99B9FB-68C7-4361-ADCB-75360EFAB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2656893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Freihandform 14"/>
          <p:cNvSpPr/>
          <p:nvPr userDrawn="1"/>
        </p:nvSpPr>
        <p:spPr bwMode="auto">
          <a:xfrm>
            <a:off x="0" y="-7749"/>
            <a:ext cx="9151749" cy="5548393"/>
          </a:xfrm>
          <a:custGeom>
            <a:avLst/>
            <a:gdLst>
              <a:gd name="connsiteX0" fmla="*/ 0 w 9151749"/>
              <a:gd name="connsiteY0" fmla="*/ 5548393 h 5548393"/>
              <a:gd name="connsiteX1" fmla="*/ 0 w 9151749"/>
              <a:gd name="connsiteY1" fmla="*/ 0 h 5548393"/>
              <a:gd name="connsiteX2" fmla="*/ 9151749 w 9151749"/>
              <a:gd name="connsiteY2" fmla="*/ 0 h 5548393"/>
              <a:gd name="connsiteX3" fmla="*/ 9151749 w 9151749"/>
              <a:gd name="connsiteY3" fmla="*/ 5129939 h 5548393"/>
              <a:gd name="connsiteX4" fmla="*/ 0 w 9151749"/>
              <a:gd name="connsiteY4" fmla="*/ 5548393 h 55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1749" h="5548393">
                <a:moveTo>
                  <a:pt x="0" y="5548393"/>
                </a:moveTo>
                <a:lnTo>
                  <a:pt x="0" y="0"/>
                </a:lnTo>
                <a:lnTo>
                  <a:pt x="9151749" y="0"/>
                </a:lnTo>
                <a:lnTo>
                  <a:pt x="9151749" y="5129939"/>
                </a:lnTo>
                <a:lnTo>
                  <a:pt x="0" y="554839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240538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17" name="Gruppieren 36"/>
          <p:cNvGrpSpPr/>
          <p:nvPr userDrawn="1"/>
        </p:nvGrpSpPr>
        <p:grpSpPr>
          <a:xfrm>
            <a:off x="0" y="-7749"/>
            <a:ext cx="9151749" cy="5524981"/>
            <a:chOff x="0" y="-7749"/>
            <a:chExt cx="9151749" cy="5524981"/>
          </a:xfrm>
        </p:grpSpPr>
        <p:cxnSp>
          <p:nvCxnSpPr>
            <p:cNvPr id="18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0" y="3430006"/>
              <a:ext cx="2123728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Gerade Verbindung 23"/>
            <p:cNvCxnSpPr/>
            <p:nvPr/>
          </p:nvCxnSpPr>
          <p:spPr>
            <a:xfrm flipH="1">
              <a:off x="6156176" y="-7749"/>
              <a:ext cx="2808312" cy="53809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inal_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1"/>
            <a:ext cx="9144000" cy="6858000"/>
          </a:xfrm>
          <a:prstGeom prst="rect">
            <a:avLst/>
          </a:prstGeom>
        </p:spPr>
      </p:pic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E7EDFDED-BB9C-4795-8FF6-1DD0E31F21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5" name="Freihandform 14"/>
          <p:cNvSpPr/>
          <p:nvPr userDrawn="1"/>
        </p:nvSpPr>
        <p:spPr bwMode="auto">
          <a:xfrm>
            <a:off x="-7026" y="-6178"/>
            <a:ext cx="9151025" cy="3874910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1671 w 9156440"/>
              <a:gd name="connsiteY0" fmla="*/ 4053675 h 4053675"/>
              <a:gd name="connsiteX1" fmla="*/ 9156440 w 9156440"/>
              <a:gd name="connsiteY1" fmla="*/ 3663696 h 4053675"/>
              <a:gd name="connsiteX2" fmla="*/ 9156440 w 9156440"/>
              <a:gd name="connsiteY2" fmla="*/ 0 h 4053675"/>
              <a:gd name="connsiteX3" fmla="*/ 0 w 9156440"/>
              <a:gd name="connsiteY3" fmla="*/ 6178 h 4053675"/>
              <a:gd name="connsiteX4" fmla="*/ 1671 w 9156440"/>
              <a:gd name="connsiteY4" fmla="*/ 4053675 h 4053675"/>
              <a:gd name="connsiteX0" fmla="*/ 9355 w 9156440"/>
              <a:gd name="connsiteY0" fmla="*/ 4061729 h 4061729"/>
              <a:gd name="connsiteX1" fmla="*/ 9156440 w 9156440"/>
              <a:gd name="connsiteY1" fmla="*/ 3663696 h 4061729"/>
              <a:gd name="connsiteX2" fmla="*/ 9156440 w 9156440"/>
              <a:gd name="connsiteY2" fmla="*/ 0 h 4061729"/>
              <a:gd name="connsiteX3" fmla="*/ 0 w 9156440"/>
              <a:gd name="connsiteY3" fmla="*/ 6178 h 4061729"/>
              <a:gd name="connsiteX4" fmla="*/ 9355 w 9156440"/>
              <a:gd name="connsiteY4" fmla="*/ 4061729 h 4061729"/>
              <a:gd name="connsiteX0" fmla="*/ 173 w 9170342"/>
              <a:gd name="connsiteY0" fmla="*/ 4061729 h 4061729"/>
              <a:gd name="connsiteX1" fmla="*/ 9170342 w 9170342"/>
              <a:gd name="connsiteY1" fmla="*/ 3663696 h 4061729"/>
              <a:gd name="connsiteX2" fmla="*/ 9170342 w 9170342"/>
              <a:gd name="connsiteY2" fmla="*/ 0 h 4061729"/>
              <a:gd name="connsiteX3" fmla="*/ 13902 w 9170342"/>
              <a:gd name="connsiteY3" fmla="*/ 6178 h 4061729"/>
              <a:gd name="connsiteX4" fmla="*/ 173 w 9170342"/>
              <a:gd name="connsiteY4" fmla="*/ 4061729 h 4061729"/>
              <a:gd name="connsiteX0" fmla="*/ 173 w 9170342"/>
              <a:gd name="connsiteY0" fmla="*/ 4061729 h 4061729"/>
              <a:gd name="connsiteX1" fmla="*/ 9170342 w 9170342"/>
              <a:gd name="connsiteY1" fmla="*/ 3663696 h 4061729"/>
              <a:gd name="connsiteX2" fmla="*/ 9170342 w 9170342"/>
              <a:gd name="connsiteY2" fmla="*/ 0 h 4061729"/>
              <a:gd name="connsiteX3" fmla="*/ 13902 w 9170342"/>
              <a:gd name="connsiteY3" fmla="*/ 6178 h 4061729"/>
              <a:gd name="connsiteX4" fmla="*/ 173 w 9170342"/>
              <a:gd name="connsiteY4" fmla="*/ 4061729 h 4061729"/>
              <a:gd name="connsiteX0" fmla="*/ 289 w 9162763"/>
              <a:gd name="connsiteY0" fmla="*/ 4061729 h 4061729"/>
              <a:gd name="connsiteX1" fmla="*/ 9162763 w 9162763"/>
              <a:gd name="connsiteY1" fmla="*/ 3663696 h 4061729"/>
              <a:gd name="connsiteX2" fmla="*/ 9162763 w 9162763"/>
              <a:gd name="connsiteY2" fmla="*/ 0 h 4061729"/>
              <a:gd name="connsiteX3" fmla="*/ 6323 w 9162763"/>
              <a:gd name="connsiteY3" fmla="*/ 6178 h 4061729"/>
              <a:gd name="connsiteX4" fmla="*/ 289 w 9162763"/>
              <a:gd name="connsiteY4" fmla="*/ 4061729 h 4061729"/>
              <a:gd name="connsiteX0" fmla="*/ 3511 w 9165985"/>
              <a:gd name="connsiteY0" fmla="*/ 4061729 h 4061729"/>
              <a:gd name="connsiteX1" fmla="*/ 9165985 w 9165985"/>
              <a:gd name="connsiteY1" fmla="*/ 3663696 h 4061729"/>
              <a:gd name="connsiteX2" fmla="*/ 9165985 w 9165985"/>
              <a:gd name="connsiteY2" fmla="*/ 0 h 4061729"/>
              <a:gd name="connsiteX3" fmla="*/ 0 w 9165985"/>
              <a:gd name="connsiteY3" fmla="*/ 6178 h 4061729"/>
              <a:gd name="connsiteX4" fmla="*/ 3511 w 9165985"/>
              <a:gd name="connsiteY4" fmla="*/ 4061729 h 4061729"/>
              <a:gd name="connsiteX0" fmla="*/ 3511 w 9165985"/>
              <a:gd name="connsiteY0" fmla="*/ 4061729 h 4061729"/>
              <a:gd name="connsiteX1" fmla="*/ 9165985 w 9165985"/>
              <a:gd name="connsiteY1" fmla="*/ 3663696 h 4061729"/>
              <a:gd name="connsiteX2" fmla="*/ 9165985 w 9165985"/>
              <a:gd name="connsiteY2" fmla="*/ 0 h 4061729"/>
              <a:gd name="connsiteX3" fmla="*/ 0 w 9165985"/>
              <a:gd name="connsiteY3" fmla="*/ 6178 h 4061729"/>
              <a:gd name="connsiteX4" fmla="*/ 3511 w 9165985"/>
              <a:gd name="connsiteY4" fmla="*/ 4061729 h 4061729"/>
              <a:gd name="connsiteX0" fmla="*/ 7329 w 9169803"/>
              <a:gd name="connsiteY0" fmla="*/ 4061729 h 4061729"/>
              <a:gd name="connsiteX1" fmla="*/ 9169803 w 9169803"/>
              <a:gd name="connsiteY1" fmla="*/ 3663696 h 4061729"/>
              <a:gd name="connsiteX2" fmla="*/ 9169803 w 9169803"/>
              <a:gd name="connsiteY2" fmla="*/ 0 h 4061729"/>
              <a:gd name="connsiteX3" fmla="*/ 0 w 9169803"/>
              <a:gd name="connsiteY3" fmla="*/ 4181 h 4061729"/>
              <a:gd name="connsiteX4" fmla="*/ 7329 w 9169803"/>
              <a:gd name="connsiteY4" fmla="*/ 4061729 h 4061729"/>
              <a:gd name="connsiteX0" fmla="*/ 1220 w 9169803"/>
              <a:gd name="connsiteY0" fmla="*/ 4061729 h 4061729"/>
              <a:gd name="connsiteX1" fmla="*/ 9169803 w 9169803"/>
              <a:gd name="connsiteY1" fmla="*/ 3663696 h 4061729"/>
              <a:gd name="connsiteX2" fmla="*/ 9169803 w 9169803"/>
              <a:gd name="connsiteY2" fmla="*/ 0 h 4061729"/>
              <a:gd name="connsiteX3" fmla="*/ 0 w 9169803"/>
              <a:gd name="connsiteY3" fmla="*/ 4181 h 4061729"/>
              <a:gd name="connsiteX4" fmla="*/ 1220 w 9169803"/>
              <a:gd name="connsiteY4" fmla="*/ 4061729 h 406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803" h="4061729">
                <a:moveTo>
                  <a:pt x="1220" y="4061729"/>
                </a:moveTo>
                <a:lnTo>
                  <a:pt x="9169803" y="3663696"/>
                </a:lnTo>
                <a:lnTo>
                  <a:pt x="9169803" y="0"/>
                </a:lnTo>
                <a:lnTo>
                  <a:pt x="0" y="4181"/>
                </a:lnTo>
                <a:cubicBezTo>
                  <a:pt x="2115" y="1357466"/>
                  <a:pt x="-895" y="2708444"/>
                  <a:pt x="1220" y="4061729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068" t="-5496" b="-7152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uppieren 16"/>
          <p:cNvGrpSpPr/>
          <p:nvPr userDrawn="1"/>
        </p:nvGrpSpPr>
        <p:grpSpPr>
          <a:xfrm>
            <a:off x="-7026" y="-6096"/>
            <a:ext cx="9151026" cy="3795136"/>
            <a:chOff x="-7026" y="-6096"/>
            <a:chExt cx="9151026" cy="3957440"/>
          </a:xfrm>
        </p:grpSpPr>
        <p:cxnSp>
          <p:nvCxnSpPr>
            <p:cNvPr id="27" name="Gerade Verbindung 20"/>
            <p:cNvCxnSpPr/>
            <p:nvPr/>
          </p:nvCxnSpPr>
          <p:spPr>
            <a:xfrm>
              <a:off x="2843808" y="2513104"/>
              <a:ext cx="648072" cy="143824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5"/>
            <p:cNvCxnSpPr/>
            <p:nvPr/>
          </p:nvCxnSpPr>
          <p:spPr>
            <a:xfrm>
              <a:off x="-7026" y="1923981"/>
              <a:ext cx="2850834" cy="589123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8"/>
            <p:cNvCxnSpPr/>
            <p:nvPr/>
          </p:nvCxnSpPr>
          <p:spPr>
            <a:xfrm flipH="1">
              <a:off x="2843808" y="0"/>
              <a:ext cx="1656184" cy="2513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29"/>
            <p:cNvCxnSpPr/>
            <p:nvPr/>
          </p:nvCxnSpPr>
          <p:spPr>
            <a:xfrm>
              <a:off x="6828632" y="-6096"/>
              <a:ext cx="2315368" cy="259099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 bwMode="auto">
            <a:xfrm>
              <a:off x="2783992" y="2434739"/>
              <a:ext cx="144016" cy="150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17" name="Freihandform 19"/>
          <p:cNvSpPr/>
          <p:nvPr userDrawn="1"/>
        </p:nvSpPr>
        <p:spPr bwMode="auto">
          <a:xfrm>
            <a:off x="3948684" y="-15240"/>
            <a:ext cx="5202936" cy="3664987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936" h="3832860">
                <a:moveTo>
                  <a:pt x="5202936" y="3649980"/>
                </a:moveTo>
                <a:lnTo>
                  <a:pt x="5202936" y="0"/>
                </a:lnTo>
                <a:lnTo>
                  <a:pt x="867156" y="0"/>
                </a:lnTo>
                <a:lnTo>
                  <a:pt x="0" y="1984083"/>
                </a:lnTo>
                <a:lnTo>
                  <a:pt x="1301496" y="3832860"/>
                </a:lnTo>
                <a:lnTo>
                  <a:pt x="5202936" y="364998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40" t="-32632" r="-33130" b="-1422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8" name="Freihandform 21"/>
          <p:cNvSpPr/>
          <p:nvPr userDrawn="1"/>
        </p:nvSpPr>
        <p:spPr bwMode="auto">
          <a:xfrm>
            <a:off x="-12440" y="-15240"/>
            <a:ext cx="4831575" cy="1894426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855" h="1981200">
                <a:moveTo>
                  <a:pt x="4864855" y="0"/>
                </a:moveTo>
                <a:lnTo>
                  <a:pt x="0" y="0"/>
                </a:lnTo>
                <a:lnTo>
                  <a:pt x="0" y="1615440"/>
                </a:lnTo>
                <a:lnTo>
                  <a:pt x="4000500" y="1981200"/>
                </a:lnTo>
                <a:lnTo>
                  <a:pt x="4864855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16" t="-35378" b="-36598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9" name="Freihandform 22"/>
          <p:cNvSpPr/>
          <p:nvPr userDrawn="1"/>
        </p:nvSpPr>
        <p:spPr bwMode="auto">
          <a:xfrm>
            <a:off x="-12440" y="1529446"/>
            <a:ext cx="5267357" cy="2331602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017" h="2438400">
                <a:moveTo>
                  <a:pt x="5293017" y="2215978"/>
                </a:moveTo>
                <a:lnTo>
                  <a:pt x="3992880" y="365760"/>
                </a:lnTo>
                <a:lnTo>
                  <a:pt x="0" y="0"/>
                </a:lnTo>
                <a:lnTo>
                  <a:pt x="0" y="2438400"/>
                </a:lnTo>
                <a:lnTo>
                  <a:pt x="5293017" y="2215978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331" b="-35109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pieren 23"/>
          <p:cNvGrpSpPr/>
          <p:nvPr userDrawn="1"/>
        </p:nvGrpSpPr>
        <p:grpSpPr>
          <a:xfrm>
            <a:off x="-12440" y="-15240"/>
            <a:ext cx="5267357" cy="3663608"/>
            <a:chOff x="27112" y="-15240"/>
            <a:chExt cx="5267357" cy="3831418"/>
          </a:xfrm>
        </p:grpSpPr>
        <p:cxnSp>
          <p:nvCxnSpPr>
            <p:cNvPr id="21" name="Gerade Verbindung 24"/>
            <p:cNvCxnSpPr>
              <a:endCxn id="19" idx="0"/>
            </p:cNvCxnSpPr>
            <p:nvPr/>
          </p:nvCxnSpPr>
          <p:spPr>
            <a:xfrm>
              <a:off x="4000428" y="1968843"/>
              <a:ext cx="1294041" cy="184733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6"/>
            <p:cNvCxnSpPr>
              <a:stCxn id="18" idx="2"/>
              <a:endCxn id="19" idx="1"/>
            </p:cNvCxnSpPr>
            <p:nvPr/>
          </p:nvCxnSpPr>
          <p:spPr>
            <a:xfrm>
              <a:off x="27112" y="1600200"/>
              <a:ext cx="3973523" cy="36576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7"/>
            <p:cNvCxnSpPr>
              <a:stCxn id="17" idx="2"/>
              <a:endCxn id="19" idx="1"/>
            </p:cNvCxnSpPr>
            <p:nvPr/>
          </p:nvCxnSpPr>
          <p:spPr>
            <a:xfrm flipH="1">
              <a:off x="4000635" y="-15240"/>
              <a:ext cx="854757" cy="1981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30"/>
            <p:cNvSpPr/>
            <p:nvPr/>
          </p:nvSpPr>
          <p:spPr bwMode="auto">
            <a:xfrm>
              <a:off x="3934723" y="1893952"/>
              <a:ext cx="144016" cy="1505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25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1CE89941-2FA8-4A51-99C0-3157694EEF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62E679AF-8945-4D87-A412-7111E83703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23389ABA-00DC-43F8-B2E4-D4C59619A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7" name="IFXSHAPE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1CF1C445-FE25-49CB-AA6C-1E95404609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3DDF996C-B265-44C9-916E-C3738D0F6B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hteck 22"/>
          <p:cNvSpPr/>
          <p:nvPr userDrawn="1"/>
        </p:nvSpPr>
        <p:spPr bwMode="auto">
          <a:xfrm>
            <a:off x="-13234" y="0"/>
            <a:ext cx="9157233" cy="68734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5" t="-7005" r="-2685" b="-7005"/>
          <a:stretch/>
        </p:blipFill>
        <p:spPr>
          <a:xfrm>
            <a:off x="7894284" y="211455"/>
            <a:ext cx="1022400" cy="483795"/>
          </a:xfrm>
          <a:prstGeom prst="rect">
            <a:avLst/>
          </a:prstGeom>
        </p:spPr>
      </p:pic>
      <p:grpSp>
        <p:nvGrpSpPr>
          <p:cNvPr id="10" name="Gruppieren 33"/>
          <p:cNvGrpSpPr/>
          <p:nvPr userDrawn="1"/>
        </p:nvGrpSpPr>
        <p:grpSpPr>
          <a:xfrm>
            <a:off x="-26987" y="0"/>
            <a:ext cx="9170987" cy="5733256"/>
            <a:chOff x="-26987" y="0"/>
            <a:chExt cx="9170987" cy="5733256"/>
          </a:xfrm>
          <a:solidFill>
            <a:schemeClr val="tx2"/>
          </a:solidFill>
        </p:grpSpPr>
        <p:cxnSp>
          <p:nvCxnSpPr>
            <p:cNvPr id="11" name="Gerade Verbindung 5"/>
            <p:cNvCxnSpPr/>
            <p:nvPr/>
          </p:nvCxnSpPr>
          <p:spPr>
            <a:xfrm flipH="1">
              <a:off x="3587742" y="2708920"/>
              <a:ext cx="5556256" cy="212799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0"/>
            <p:cNvCxnSpPr/>
            <p:nvPr/>
          </p:nvCxnSpPr>
          <p:spPr>
            <a:xfrm flipH="1" flipV="1">
              <a:off x="3587741" y="4836910"/>
              <a:ext cx="264179" cy="896346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3"/>
            <p:cNvCxnSpPr/>
            <p:nvPr/>
          </p:nvCxnSpPr>
          <p:spPr>
            <a:xfrm flipH="1" flipV="1">
              <a:off x="-26987" y="3429646"/>
              <a:ext cx="3614729" cy="1407264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6"/>
            <p:cNvCxnSpPr/>
            <p:nvPr/>
          </p:nvCxnSpPr>
          <p:spPr>
            <a:xfrm flipH="1" flipV="1">
              <a:off x="5652120" y="0"/>
              <a:ext cx="3491880" cy="414908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6"/>
            <p:cNvSpPr/>
            <p:nvPr/>
          </p:nvSpPr>
          <p:spPr bwMode="auto">
            <a:xfrm>
              <a:off x="3515733" y="4764902"/>
              <a:ext cx="144016" cy="144016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2132856"/>
            <a:ext cx="6115046" cy="67114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 smtClean="0"/>
              <a:t>Click to enter Section</a:t>
            </a:r>
            <a:endParaRPr lang="en-GB" dirty="0"/>
          </a:p>
        </p:txBody>
      </p:sp>
      <p:sp>
        <p:nvSpPr>
          <p:cNvPr id="9" name="Freihandform 2"/>
          <p:cNvSpPr/>
          <p:nvPr userDrawn="1"/>
        </p:nvSpPr>
        <p:spPr bwMode="auto">
          <a:xfrm>
            <a:off x="-31825" y="5128693"/>
            <a:ext cx="9175823" cy="1750902"/>
          </a:xfrm>
          <a:custGeom>
            <a:avLst/>
            <a:gdLst>
              <a:gd name="connsiteX0" fmla="*/ 9113004 w 9113004"/>
              <a:gd name="connsiteY0" fmla="*/ 92990 h 1906291"/>
              <a:gd name="connsiteX1" fmla="*/ 9113004 w 9113004"/>
              <a:gd name="connsiteY1" fmla="*/ 1906291 h 1906291"/>
              <a:gd name="connsiteX2" fmla="*/ 0 w 9113004"/>
              <a:gd name="connsiteY2" fmla="*/ 1906291 h 1906291"/>
              <a:gd name="connsiteX3" fmla="*/ 0 w 9113004"/>
              <a:gd name="connsiteY3" fmla="*/ 674176 h 1906291"/>
              <a:gd name="connsiteX4" fmla="*/ 7849892 w 9113004"/>
              <a:gd name="connsiteY4" fmla="*/ 0 h 1906291"/>
              <a:gd name="connsiteX5" fmla="*/ 9113004 w 9113004"/>
              <a:gd name="connsiteY5" fmla="*/ 92990 h 1906291"/>
              <a:gd name="connsiteX0" fmla="*/ 9120917 w 9120917"/>
              <a:gd name="connsiteY0" fmla="*/ 92990 h 1906291"/>
              <a:gd name="connsiteX1" fmla="*/ 9120917 w 9120917"/>
              <a:gd name="connsiteY1" fmla="*/ 1906291 h 1906291"/>
              <a:gd name="connsiteX2" fmla="*/ 7913 w 9120917"/>
              <a:gd name="connsiteY2" fmla="*/ 1906291 h 1906291"/>
              <a:gd name="connsiteX3" fmla="*/ 0 w 9120917"/>
              <a:gd name="connsiteY3" fmla="*/ 525435 h 1906291"/>
              <a:gd name="connsiteX4" fmla="*/ 7857805 w 9120917"/>
              <a:gd name="connsiteY4" fmla="*/ 0 h 1906291"/>
              <a:gd name="connsiteX5" fmla="*/ 9120917 w 9120917"/>
              <a:gd name="connsiteY5" fmla="*/ 92990 h 190629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7841980 w 9120917"/>
              <a:gd name="connsiteY4" fmla="*/ 683774 h 1813301"/>
              <a:gd name="connsiteX5" fmla="*/ 9120917 w 9120917"/>
              <a:gd name="connsiteY5" fmla="*/ 0 h 181330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9120917 w 9120917"/>
              <a:gd name="connsiteY4" fmla="*/ 0 h 1813301"/>
              <a:gd name="connsiteX0" fmla="*/ 9131506 w 9131506"/>
              <a:gd name="connsiteY0" fmla="*/ 0 h 1819636"/>
              <a:gd name="connsiteX1" fmla="*/ 9131506 w 9131506"/>
              <a:gd name="connsiteY1" fmla="*/ 1813301 h 1819636"/>
              <a:gd name="connsiteX2" fmla="*/ 302 w 9131506"/>
              <a:gd name="connsiteY2" fmla="*/ 1819636 h 1819636"/>
              <a:gd name="connsiteX3" fmla="*/ 10589 w 9131506"/>
              <a:gd name="connsiteY3" fmla="*/ 432445 h 1819636"/>
              <a:gd name="connsiteX4" fmla="*/ 9131506 w 9131506"/>
              <a:gd name="connsiteY4" fmla="*/ 0 h 181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506" h="1819636">
                <a:moveTo>
                  <a:pt x="9131506" y="0"/>
                </a:moveTo>
                <a:lnTo>
                  <a:pt x="9131506" y="1813301"/>
                </a:lnTo>
                <a:lnTo>
                  <a:pt x="302" y="1819636"/>
                </a:lnTo>
                <a:cubicBezTo>
                  <a:pt x="-2336" y="1359351"/>
                  <a:pt x="13227" y="892730"/>
                  <a:pt x="10589" y="432445"/>
                </a:cubicBezTo>
                <a:lnTo>
                  <a:pt x="9131506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b="1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4E0FB572-F1E4-484A-A9B8-F3042AB10D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"/>
            <a:ext cx="9144000" cy="9083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200"/>
            <a:ext cx="9144000" cy="304800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5" name="IFXSHAPE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52" r:id="rId4"/>
    <p:sldLayoutId id="2147483729" r:id="rId5"/>
    <p:sldLayoutId id="2147483730" r:id="rId6"/>
    <p:sldLayoutId id="2147483741" r:id="rId7"/>
    <p:sldLayoutId id="2147483731" r:id="rId8"/>
    <p:sldLayoutId id="2147483747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54" r:id="rId18"/>
    <p:sldLayoutId id="2147483748" r:id="rId19"/>
    <p:sldLayoutId id="2147483753" r:id="rId2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Arial" panose="020B0604020202020204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Arial" panose="020B0604020202020204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Arial" panose="020B0604020202020204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nervanasystems.github.io/distiller/algo_quantization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nervanasystems.github.io/distiller/algo_quantization.html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ervanasystems.github.io/distiller/algo_quantization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M-software/CMSIS_5/tree/develop/CMSIS/DSP" TargetMode="External"/><Relationship Id="rId2" Type="http://schemas.openxmlformats.org/officeDocument/2006/relationships/hyperlink" Target="https://github.com/ARM-software/CMSIS_5/blob/develop/CMSIS/NN/Include/arm_nnfunctions.h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hyperlink" Target="https://github.com/ARM-software/CMSIS_5/blob/develop/CMSIS/DSP/Include/arm_math.h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M-software/CMSIS_5/tree/develop/CMSIS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hyperlink" Target="https://confluencewikiprod.intra.infineon.com/display/IFX/.What+is+EDEN+vv1.3.0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nervanasystems.github.io/distiller/algo_quantization.html" TargetMode="External"/><Relationship Id="rId3" Type="http://schemas.openxmlformats.org/officeDocument/2006/relationships/hyperlink" Target="https://www.tensorflow.org/lite/microcontrollers/get_started" TargetMode="External"/><Relationship Id="rId7" Type="http://schemas.openxmlformats.org/officeDocument/2006/relationships/hyperlink" Target="https://www.tensorflow.org/lite/performance/quantization_spec" TargetMode="External"/><Relationship Id="rId2" Type="http://schemas.openxmlformats.org/officeDocument/2006/relationships/hyperlink" Target="https://www.tensorflow.org/lite/microcontroller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tensorflow.org/guide/tensor" TargetMode="External"/><Relationship Id="rId5" Type="http://schemas.openxmlformats.org/officeDocument/2006/relationships/hyperlink" Target="https://www.tensorflow.org/lite/convert/index" TargetMode="External"/><Relationship Id="rId4" Type="http://schemas.openxmlformats.org/officeDocument/2006/relationships/hyperlink" Target="https://www.tensorflow.org/lite/microcontrollers/library" TargetMode="External"/><Relationship Id="rId9" Type="http://schemas.openxmlformats.org/officeDocument/2006/relationships/hyperlink" Target="https://github.com/google/gemmlowp/blob/master/doc/quantization.md#implementation-of-quantized-matrix-multiplication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312" y="1916832"/>
            <a:ext cx="8352160" cy="647700"/>
          </a:xfrm>
        </p:spPr>
        <p:txBody>
          <a:bodyPr/>
          <a:lstStyle/>
          <a:p>
            <a:r>
              <a:rPr lang="en-US" dirty="0" smtClean="0"/>
              <a:t>NN Kernels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468000" y="5765775"/>
            <a:ext cx="6336000" cy="615553"/>
          </a:xfrm>
        </p:spPr>
        <p:txBody>
          <a:bodyPr/>
          <a:lstStyle/>
          <a:p>
            <a:r>
              <a:rPr lang="en-US" dirty="0" smtClean="0"/>
              <a:t>Sergio Zerpa</a:t>
            </a:r>
          </a:p>
          <a:p>
            <a:r>
              <a:rPr lang="en-US" dirty="0" smtClean="0"/>
              <a:t>DES SDF FW</a:t>
            </a:r>
            <a:endParaRPr lang="de-D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C6694B1-FC52-4BEA-8C28-F9B8E9158C2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19" y="188720"/>
            <a:ext cx="7912043" cy="720000"/>
          </a:xfrm>
        </p:spPr>
        <p:txBody>
          <a:bodyPr/>
          <a:lstStyle/>
          <a:p>
            <a:r>
              <a:rPr lang="en-US" b="1" dirty="0"/>
              <a:t>TFL Micro </a:t>
            </a:r>
            <a:r>
              <a:rPr lang="en-US" b="1" dirty="0" smtClean="0"/>
              <a:t>– Development flow </a:t>
            </a:r>
            <a:br>
              <a:rPr lang="en-US" b="1" dirty="0" smtClean="0"/>
            </a:br>
            <a:r>
              <a:rPr lang="en-US" dirty="0" smtClean="0"/>
              <a:t>(for Host computer)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2019-09-03             </a:t>
            </a:r>
            <a:r>
              <a:rPr lang="en-US" b="1" smtClean="0"/>
              <a:t>restricted</a:t>
            </a:r>
            <a:endParaRPr lang="en-US" b="1"/>
          </a:p>
        </p:txBody>
      </p:sp>
      <p:grpSp>
        <p:nvGrpSpPr>
          <p:cNvPr id="92" name="Group 91"/>
          <p:cNvGrpSpPr/>
          <p:nvPr/>
        </p:nvGrpSpPr>
        <p:grpSpPr>
          <a:xfrm>
            <a:off x="177808" y="5834219"/>
            <a:ext cx="1983461" cy="606963"/>
            <a:chOff x="5004048" y="1463744"/>
            <a:chExt cx="4248472" cy="710281"/>
          </a:xfrm>
        </p:grpSpPr>
        <p:sp>
          <p:nvSpPr>
            <p:cNvPr id="85" name="Rectangle 84"/>
            <p:cNvSpPr/>
            <p:nvPr/>
          </p:nvSpPr>
          <p:spPr bwMode="auto">
            <a:xfrm>
              <a:off x="5004048" y="1463744"/>
              <a:ext cx="216024" cy="237064"/>
            </a:xfrm>
            <a:prstGeom prst="rect">
              <a:avLst/>
            </a:prstGeom>
            <a:solidFill>
              <a:srgbClr val="ED752B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0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5004048" y="1852902"/>
              <a:ext cx="216024" cy="2370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0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 bwMode="auto">
            <a:xfrm>
              <a:off x="5430076" y="1508230"/>
              <a:ext cx="2634124" cy="180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0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TensorFlowLite Micro</a:t>
              </a:r>
              <a:endParaRPr lang="de-DE" sz="10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 bwMode="auto">
            <a:xfrm>
              <a:off x="5416403" y="1768837"/>
              <a:ext cx="3836117" cy="405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0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Microcontroller-device </a:t>
              </a:r>
            </a:p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0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(</a:t>
              </a:r>
              <a:r>
                <a:rPr lang="en-US" sz="1000" kern="0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e.g. platform includes</a:t>
              </a:r>
              <a:r>
                <a:rPr lang="en-US" sz="10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, linker)</a:t>
              </a:r>
              <a:endParaRPr lang="de-DE" sz="10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16465" y="915578"/>
            <a:ext cx="1278463" cy="4820360"/>
            <a:chOff x="1022453" y="1318682"/>
            <a:chExt cx="1278463" cy="4018077"/>
          </a:xfrm>
        </p:grpSpPr>
        <p:sp>
          <p:nvSpPr>
            <p:cNvPr id="95" name="Rectangle 94"/>
            <p:cNvSpPr/>
            <p:nvPr/>
          </p:nvSpPr>
          <p:spPr bwMode="auto">
            <a:xfrm>
              <a:off x="1022453" y="1318682"/>
              <a:ext cx="1260140" cy="49877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ML application with trained-model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1022872" y="1980678"/>
              <a:ext cx="1260140" cy="353712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Micro Interpreter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025632" y="2477783"/>
              <a:ext cx="1260140" cy="353712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Operations resolver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1028419" y="3526828"/>
              <a:ext cx="1260140" cy="353712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Reference kernel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1033501" y="4074689"/>
              <a:ext cx="1260140" cy="466178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Math </a:t>
              </a:r>
            </a:p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(standard lib)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00" name="Elbow Connector 99"/>
            <p:cNvCxnSpPr>
              <a:stCxn id="95" idx="2"/>
              <a:endCxn id="96" idx="0"/>
            </p:cNvCxnSpPr>
            <p:nvPr/>
          </p:nvCxnSpPr>
          <p:spPr>
            <a:xfrm rot="16200000" flipH="1">
              <a:off x="1571121" y="1898857"/>
              <a:ext cx="163222" cy="419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96" idx="2"/>
              <a:endCxn id="97" idx="0"/>
            </p:cNvCxnSpPr>
            <p:nvPr/>
          </p:nvCxnSpPr>
          <p:spPr>
            <a:xfrm rot="16200000" flipH="1">
              <a:off x="1582626" y="2404706"/>
              <a:ext cx="143393" cy="276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104" idx="2"/>
              <a:endCxn id="98" idx="0"/>
            </p:cNvCxnSpPr>
            <p:nvPr/>
          </p:nvCxnSpPr>
          <p:spPr>
            <a:xfrm rot="16200000" flipH="1">
              <a:off x="1570123" y="3438462"/>
              <a:ext cx="176730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98" idx="2"/>
              <a:endCxn id="99" idx="0"/>
            </p:cNvCxnSpPr>
            <p:nvPr/>
          </p:nvCxnSpPr>
          <p:spPr>
            <a:xfrm>
              <a:off x="1658489" y="3880540"/>
              <a:ext cx="5082" cy="194149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 bwMode="auto">
            <a:xfrm>
              <a:off x="1028418" y="2996386"/>
              <a:ext cx="1260140" cy="353712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Kernel</a:t>
              </a:r>
            </a:p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(Interface)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05" name="Elbow Connector 104"/>
            <p:cNvCxnSpPr>
              <a:stCxn id="97" idx="2"/>
              <a:endCxn id="104" idx="0"/>
            </p:cNvCxnSpPr>
            <p:nvPr/>
          </p:nvCxnSpPr>
          <p:spPr>
            <a:xfrm rot="16200000" flipH="1">
              <a:off x="1574650" y="2912547"/>
              <a:ext cx="164891" cy="2786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 bwMode="auto">
            <a:xfrm>
              <a:off x="1034810" y="4824951"/>
              <a:ext cx="1266106" cy="51180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Host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07" name="Straight Connector 106"/>
            <p:cNvCxnSpPr>
              <a:stCxn id="99" idx="2"/>
              <a:endCxn id="106" idx="0"/>
            </p:cNvCxnSpPr>
            <p:nvPr/>
          </p:nvCxnSpPr>
          <p:spPr>
            <a:xfrm>
              <a:off x="1663571" y="4540867"/>
              <a:ext cx="4292" cy="284084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Straight Connector 150"/>
          <p:cNvCxnSpPr/>
          <p:nvPr/>
        </p:nvCxnSpPr>
        <p:spPr>
          <a:xfrm>
            <a:off x="2123728" y="891628"/>
            <a:ext cx="0" cy="5661572"/>
          </a:xfrm>
          <a:prstGeom prst="line">
            <a:avLst/>
          </a:prstGeom>
          <a:ln w="19050">
            <a:solidFill>
              <a:schemeClr val="tx1"/>
            </a:solidFill>
            <a:prstDash val="lg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/>
          <p:cNvGrpSpPr/>
          <p:nvPr/>
        </p:nvGrpSpPr>
        <p:grpSpPr>
          <a:xfrm>
            <a:off x="2187769" y="1376170"/>
            <a:ext cx="6908350" cy="4717126"/>
            <a:chOff x="2210697" y="1449644"/>
            <a:chExt cx="6908350" cy="4717126"/>
          </a:xfrm>
        </p:grpSpPr>
        <p:sp>
          <p:nvSpPr>
            <p:cNvPr id="203" name="Rectangle 202"/>
            <p:cNvSpPr/>
            <p:nvPr/>
          </p:nvSpPr>
          <p:spPr bwMode="auto">
            <a:xfrm>
              <a:off x="2210697" y="1449644"/>
              <a:ext cx="6908350" cy="4717126"/>
            </a:xfrm>
            <a:prstGeom prst="rect">
              <a:avLst/>
            </a:prstGeom>
            <a:solidFill>
              <a:srgbClr val="FFFFCC">
                <a:alpha val="41176"/>
              </a:srgbClr>
            </a:solidFill>
            <a:ln w="9525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t"/>
            <a:lstStyle/>
            <a:p>
              <a:pPr eaLnBrk="0" hangingPunct="0"/>
              <a:r>
                <a:rPr lang="en-US" sz="1400" b="1" dirty="0" smtClean="0">
                  <a:latin typeface="+mn-lt"/>
                  <a:ea typeface="Verdana" pitchFamily="34" charset="0"/>
                  <a:cs typeface="Verdana" pitchFamily="34" charset="0"/>
                </a:rPr>
                <a:t>Development flow for host</a:t>
              </a:r>
              <a:endParaRPr lang="de-DE" sz="1400" b="1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202" name="Group 201"/>
            <p:cNvGrpSpPr/>
            <p:nvPr/>
          </p:nvGrpSpPr>
          <p:grpSpPr>
            <a:xfrm>
              <a:off x="2350168" y="2188387"/>
              <a:ext cx="6768879" cy="3877453"/>
              <a:chOff x="2350168" y="2188387"/>
              <a:chExt cx="6768879" cy="3877453"/>
            </a:xfrm>
          </p:grpSpPr>
          <p:sp>
            <p:nvSpPr>
              <p:cNvPr id="108" name="Folded Corner 107"/>
              <p:cNvSpPr/>
              <p:nvPr/>
            </p:nvSpPr>
            <p:spPr bwMode="auto">
              <a:xfrm rot="16200000">
                <a:off x="2242508" y="4803779"/>
                <a:ext cx="648071" cy="432751"/>
              </a:xfrm>
              <a:prstGeom prst="foldedCorner">
                <a:avLst>
                  <a:gd name="adj" fmla="val 48753"/>
                </a:avLst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6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10" name="Folded Corner 109"/>
              <p:cNvSpPr/>
              <p:nvPr/>
            </p:nvSpPr>
            <p:spPr bwMode="auto">
              <a:xfrm rot="16200000">
                <a:off x="2746564" y="5127814"/>
                <a:ext cx="648071" cy="432751"/>
              </a:xfrm>
              <a:prstGeom prst="foldedCorner">
                <a:avLst>
                  <a:gd name="adj" fmla="val 48753"/>
                </a:avLst>
              </a:prstGeom>
              <a:solidFill>
                <a:schemeClr val="accent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6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2494184" y="3416565"/>
                <a:ext cx="1224140" cy="76458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16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Builder</a:t>
                </a:r>
                <a:endParaRPr lang="de-DE" sz="16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13" name="Folded Corner 112"/>
              <p:cNvSpPr/>
              <p:nvPr/>
            </p:nvSpPr>
            <p:spPr bwMode="auto">
              <a:xfrm rot="16200000">
                <a:off x="3249917" y="5525429"/>
                <a:ext cx="648071" cy="432751"/>
              </a:xfrm>
              <a:prstGeom prst="foldedCorner">
                <a:avLst>
                  <a:gd name="adj" fmla="val 48753"/>
                </a:avLst>
              </a:prstGeom>
              <a:solidFill>
                <a:schemeClr val="bg2">
                  <a:lumMod val="9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6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14" name="Folded Corner 113"/>
              <p:cNvSpPr/>
              <p:nvPr/>
            </p:nvSpPr>
            <p:spPr bwMode="auto">
              <a:xfrm>
                <a:off x="2796397" y="2188387"/>
                <a:ext cx="1456906" cy="235455"/>
              </a:xfrm>
              <a:prstGeom prst="foldedCorner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eaLnBrk="0" hangingPunct="0"/>
                <a:r>
                  <a:rPr lang="en-US" sz="11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Build-Scripts</a:t>
                </a:r>
                <a:endParaRPr lang="de-DE" sz="11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4144164" y="3416565"/>
                <a:ext cx="1185226" cy="76458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16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Compiler</a:t>
                </a:r>
              </a:p>
              <a:p>
                <a:pPr algn="ctr" eaLnBrk="0" hangingPunct="0"/>
                <a:r>
                  <a:rPr lang="en-US" sz="1050" dirty="0" smtClean="0">
                    <a:latin typeface="+mn-lt"/>
                    <a:ea typeface="Verdana" pitchFamily="34" charset="0"/>
                    <a:cs typeface="Verdana" pitchFamily="34" charset="0"/>
                  </a:rPr>
                  <a:t>(</a:t>
                </a:r>
                <a:r>
                  <a:rPr lang="en-US" sz="1050" dirty="0" err="1" smtClean="0">
                    <a:latin typeface="+mn-lt"/>
                    <a:ea typeface="Verdana" pitchFamily="34" charset="0"/>
                    <a:cs typeface="Verdana" pitchFamily="34" charset="0"/>
                  </a:rPr>
                  <a:t>gcc</a:t>
                </a:r>
                <a:r>
                  <a:rPr lang="en-US" sz="1050" dirty="0" smtClean="0">
                    <a:latin typeface="+mn-lt"/>
                    <a:ea typeface="Verdana" pitchFamily="34" charset="0"/>
                    <a:cs typeface="Verdana" pitchFamily="34" charset="0"/>
                  </a:rPr>
                  <a:t>)</a:t>
                </a:r>
                <a:endParaRPr lang="de-DE" sz="105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122" name="Straight Arrow Connector 121"/>
              <p:cNvCxnSpPr>
                <a:stCxn id="110" idx="3"/>
              </p:cNvCxnSpPr>
              <p:nvPr/>
            </p:nvCxnSpPr>
            <p:spPr>
              <a:xfrm flipV="1">
                <a:off x="3070600" y="4179586"/>
                <a:ext cx="0" cy="8405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113" idx="3"/>
              </p:cNvCxnSpPr>
              <p:nvPr/>
            </p:nvCxnSpPr>
            <p:spPr>
              <a:xfrm flipV="1">
                <a:off x="3573953" y="4181152"/>
                <a:ext cx="0" cy="12366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3718324" y="3798859"/>
                <a:ext cx="4258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Elbow Connector 135"/>
              <p:cNvCxnSpPr>
                <a:stCxn id="115" idx="3"/>
                <a:endCxn id="116" idx="0"/>
              </p:cNvCxnSpPr>
              <p:nvPr/>
            </p:nvCxnSpPr>
            <p:spPr>
              <a:xfrm flipV="1">
                <a:off x="5329390" y="3798361"/>
                <a:ext cx="411308" cy="498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Elbow Connector 140"/>
              <p:cNvCxnSpPr>
                <a:stCxn id="145" idx="1"/>
                <a:endCxn id="111" idx="0"/>
              </p:cNvCxnSpPr>
              <p:nvPr/>
            </p:nvCxnSpPr>
            <p:spPr>
              <a:xfrm rot="16200000" flipH="1">
                <a:off x="2921599" y="3231909"/>
                <a:ext cx="353533" cy="1577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Folded Corner 144"/>
              <p:cNvSpPr/>
              <p:nvPr/>
            </p:nvSpPr>
            <p:spPr bwMode="auto">
              <a:xfrm rot="16200000">
                <a:off x="2766440" y="2522621"/>
                <a:ext cx="648071" cy="432751"/>
              </a:xfrm>
              <a:prstGeom prst="foldedCorner">
                <a:avLst>
                  <a:gd name="adj" fmla="val 48753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6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grpSp>
            <p:nvGrpSpPr>
              <p:cNvPr id="185" name="Group 184"/>
              <p:cNvGrpSpPr/>
              <p:nvPr/>
            </p:nvGrpSpPr>
            <p:grpSpPr>
              <a:xfrm>
                <a:off x="5579560" y="3474326"/>
                <a:ext cx="809218" cy="983142"/>
                <a:chOff x="5137096" y="2496071"/>
                <a:chExt cx="809218" cy="983142"/>
              </a:xfrm>
            </p:grpSpPr>
            <p:sp>
              <p:nvSpPr>
                <p:cNvPr id="116" name="Folded Corner 115"/>
                <p:cNvSpPr/>
                <p:nvPr/>
              </p:nvSpPr>
              <p:spPr bwMode="auto">
                <a:xfrm rot="16200000">
                  <a:off x="5190574" y="2603731"/>
                  <a:ext cx="648071" cy="432751"/>
                </a:xfrm>
                <a:prstGeom prst="foldedCorner">
                  <a:avLst>
                    <a:gd name="adj" fmla="val 48753"/>
                  </a:avLst>
                </a:prstGeom>
                <a:solidFill>
                  <a:schemeClr val="tx2">
                    <a:lumMod val="7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72000" tIns="72000" rIns="72000" bIns="72000" rtlCol="0" anchor="ctr"/>
                <a:lstStyle/>
                <a:p>
                  <a:pPr algn="ctr" eaLnBrk="0" hangingPunct="0"/>
                  <a:endParaRPr lang="de-DE" sz="1600" dirty="0" smtClean="0">
                    <a:latin typeface="+mn-lt"/>
                    <a:ea typeface="Verdana" pitchFamily="34" charset="0"/>
                    <a:cs typeface="Verdana" pitchFamily="34" charset="0"/>
                  </a:endParaRPr>
                </a:p>
              </p:txBody>
            </p:sp>
            <p:sp>
              <p:nvSpPr>
                <p:cNvPr id="149" name="Folded Corner 148"/>
                <p:cNvSpPr/>
                <p:nvPr/>
              </p:nvSpPr>
              <p:spPr bwMode="auto">
                <a:xfrm>
                  <a:off x="5137096" y="3243758"/>
                  <a:ext cx="809218" cy="235455"/>
                </a:xfrm>
                <a:prstGeom prst="foldedCorner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72000" tIns="72000" rIns="72000" bIns="72000" rtlCol="0" anchor="ctr"/>
                <a:lstStyle/>
                <a:p>
                  <a:pPr eaLnBrk="0" hangingPunct="0"/>
                  <a:r>
                    <a:rPr lang="en-US" sz="1050" dirty="0" smtClean="0">
                      <a:latin typeface="+mn-lt"/>
                      <a:ea typeface="Verdana" pitchFamily="34" charset="0"/>
                      <a:cs typeface="Verdana" pitchFamily="34" charset="0"/>
                    </a:rPr>
                    <a:t>Executable</a:t>
                  </a:r>
                </a:p>
                <a:p>
                  <a:pPr eaLnBrk="0" hangingPunct="0"/>
                  <a:r>
                    <a:rPr lang="en-US" sz="900" dirty="0" smtClean="0">
                      <a:latin typeface="+mn-lt"/>
                      <a:ea typeface="Verdana" pitchFamily="34" charset="0"/>
                      <a:cs typeface="Verdana" pitchFamily="34" charset="0"/>
                    </a:rPr>
                    <a:t>(.exe)</a:t>
                  </a:r>
                  <a:endParaRPr lang="de-DE" sz="900" dirty="0" smtClean="0">
                    <a:latin typeface="+mn-lt"/>
                    <a:ea typeface="Verdana" pitchFamily="34" charset="0"/>
                    <a:cs typeface="Verdana" pitchFamily="34" charset="0"/>
                  </a:endParaRPr>
                </a:p>
              </p:txBody>
            </p:sp>
          </p:grpSp>
          <p:sp>
            <p:nvSpPr>
              <p:cNvPr id="154" name="Rectangle 153"/>
              <p:cNvSpPr/>
              <p:nvPr/>
            </p:nvSpPr>
            <p:spPr bwMode="auto">
              <a:xfrm>
                <a:off x="6663922" y="3414999"/>
                <a:ext cx="1123812" cy="76458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16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Debugger</a:t>
                </a:r>
                <a:endParaRPr lang="en-US" sz="16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  <a:p>
                <a:pPr algn="ctr" eaLnBrk="0" hangingPunct="0"/>
                <a:r>
                  <a:rPr lang="en-US" sz="1050" dirty="0" smtClean="0">
                    <a:latin typeface="+mn-lt"/>
                    <a:ea typeface="Verdana" pitchFamily="34" charset="0"/>
                    <a:cs typeface="Verdana" pitchFamily="34" charset="0"/>
                  </a:rPr>
                  <a:t>(</a:t>
                </a:r>
                <a:r>
                  <a:rPr lang="en-US" sz="1050" dirty="0" err="1" smtClean="0">
                    <a:latin typeface="+mn-lt"/>
                    <a:ea typeface="Verdana" pitchFamily="34" charset="0"/>
                    <a:cs typeface="Verdana" pitchFamily="34" charset="0"/>
                  </a:rPr>
                  <a:t>gdb</a:t>
                </a:r>
                <a:r>
                  <a:rPr lang="en-US" sz="1050" dirty="0" smtClean="0">
                    <a:latin typeface="+mn-lt"/>
                    <a:ea typeface="Verdana" pitchFamily="34" charset="0"/>
                    <a:cs typeface="Verdana" pitchFamily="34" charset="0"/>
                  </a:rPr>
                  <a:t>)</a:t>
                </a:r>
                <a:endParaRPr lang="de-DE" sz="105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164" name="Straight Arrow Connector 163"/>
              <p:cNvCxnSpPr>
                <a:stCxn id="116" idx="2"/>
                <a:endCxn id="154" idx="1"/>
              </p:cNvCxnSpPr>
              <p:nvPr/>
            </p:nvCxnSpPr>
            <p:spPr>
              <a:xfrm flipV="1">
                <a:off x="6173449" y="3797293"/>
                <a:ext cx="490473" cy="1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>
                <a:stCxn id="154" idx="3"/>
                <a:endCxn id="170" idx="1"/>
              </p:cNvCxnSpPr>
              <p:nvPr/>
            </p:nvCxnSpPr>
            <p:spPr>
              <a:xfrm>
                <a:off x="7787734" y="3797293"/>
                <a:ext cx="398757" cy="48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6" name="Group 185"/>
              <p:cNvGrpSpPr/>
              <p:nvPr/>
            </p:nvGrpSpPr>
            <p:grpSpPr>
              <a:xfrm>
                <a:off x="7842640" y="3514125"/>
                <a:ext cx="1276407" cy="879697"/>
                <a:chOff x="7400176" y="2535870"/>
                <a:chExt cx="1276407" cy="879697"/>
              </a:xfrm>
            </p:grpSpPr>
            <p:pic>
              <p:nvPicPr>
                <p:cNvPr id="170" name="Picture 16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001" t="56517" r="81256" b="30448"/>
                <a:stretch/>
              </p:blipFill>
              <p:spPr>
                <a:xfrm>
                  <a:off x="7744027" y="2535870"/>
                  <a:ext cx="792088" cy="576064"/>
                </a:xfrm>
                <a:prstGeom prst="rect">
                  <a:avLst/>
                </a:prstGeom>
              </p:spPr>
            </p:pic>
            <p:sp>
              <p:nvSpPr>
                <p:cNvPr id="173" name="Folded Corner 172"/>
                <p:cNvSpPr/>
                <p:nvPr/>
              </p:nvSpPr>
              <p:spPr bwMode="auto">
                <a:xfrm>
                  <a:off x="7400176" y="3144142"/>
                  <a:ext cx="1276407" cy="271425"/>
                </a:xfrm>
                <a:prstGeom prst="foldedCorner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72000" tIns="72000" rIns="72000" bIns="72000" rtlCol="0" anchor="ctr"/>
                <a:lstStyle/>
                <a:p>
                  <a:pPr algn="ctr" eaLnBrk="0" hangingPunct="0"/>
                  <a:r>
                    <a:rPr lang="en-US" sz="1200" b="1" dirty="0" smtClean="0">
                      <a:latin typeface="+mn-lt"/>
                      <a:ea typeface="Verdana" pitchFamily="34" charset="0"/>
                      <a:cs typeface="Verdana" pitchFamily="34" charset="0"/>
                    </a:rPr>
                    <a:t>Host </a:t>
                  </a:r>
                </a:p>
                <a:p>
                  <a:pPr algn="ctr" eaLnBrk="0" hangingPunct="0"/>
                  <a:r>
                    <a:rPr lang="en-US" sz="1200" b="1" dirty="0">
                      <a:latin typeface="+mn-lt"/>
                      <a:ea typeface="Verdana" pitchFamily="34" charset="0"/>
                      <a:cs typeface="Verdana" pitchFamily="34" charset="0"/>
                    </a:rPr>
                    <a:t> </a:t>
                  </a:r>
                  <a:r>
                    <a:rPr lang="en-US" sz="1200" b="1" dirty="0" smtClean="0">
                      <a:latin typeface="+mn-lt"/>
                      <a:ea typeface="Verdana" pitchFamily="34" charset="0"/>
                      <a:cs typeface="Verdana" pitchFamily="34" charset="0"/>
                    </a:rPr>
                    <a:t>   Computer</a:t>
                  </a:r>
                  <a:endParaRPr lang="de-DE" sz="1200" b="1" dirty="0" smtClean="0">
                    <a:latin typeface="+mn-lt"/>
                    <a:ea typeface="Verdana" pitchFamily="34" charset="0"/>
                    <a:cs typeface="Verdana" pitchFamily="34" charset="0"/>
                  </a:endParaRPr>
                </a:p>
              </p:txBody>
            </p:sp>
          </p:grpSp>
          <p:cxnSp>
            <p:nvCxnSpPr>
              <p:cNvPr id="195" name="Straight Arrow Connector 194"/>
              <p:cNvCxnSpPr>
                <a:stCxn id="108" idx="3"/>
              </p:cNvCxnSpPr>
              <p:nvPr/>
            </p:nvCxnSpPr>
            <p:spPr>
              <a:xfrm flipV="1">
                <a:off x="2566544" y="4181152"/>
                <a:ext cx="349" cy="5149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1171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C6694B1-FC52-4BEA-8C28-F9B8E9158C2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171628"/>
            <a:ext cx="7416824" cy="720000"/>
          </a:xfrm>
        </p:spPr>
        <p:txBody>
          <a:bodyPr/>
          <a:lstStyle/>
          <a:p>
            <a:r>
              <a:rPr lang="en-US" b="1" dirty="0"/>
              <a:t>TFL Micro </a:t>
            </a:r>
            <a:r>
              <a:rPr lang="en-US" b="1" dirty="0" smtClean="0"/>
              <a:t>– Development </a:t>
            </a:r>
            <a:r>
              <a:rPr lang="en-US" b="1" dirty="0"/>
              <a:t>flow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(</a:t>
            </a:r>
            <a:r>
              <a:rPr lang="en-US" dirty="0"/>
              <a:t>for </a:t>
            </a:r>
            <a:r>
              <a:rPr lang="en-US" dirty="0" err="1" smtClean="0"/>
              <a:t>RiscV</a:t>
            </a:r>
            <a:r>
              <a:rPr lang="en-US" dirty="0" smtClean="0"/>
              <a:t> ISS)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2019-09-03             </a:t>
            </a:r>
            <a:r>
              <a:rPr lang="en-US" b="1" smtClean="0"/>
              <a:t>restricted</a:t>
            </a:r>
            <a:endParaRPr lang="en-US" b="1"/>
          </a:p>
        </p:txBody>
      </p:sp>
      <p:grpSp>
        <p:nvGrpSpPr>
          <p:cNvPr id="7" name="Group 6"/>
          <p:cNvGrpSpPr/>
          <p:nvPr/>
        </p:nvGrpSpPr>
        <p:grpSpPr>
          <a:xfrm>
            <a:off x="177808" y="5834219"/>
            <a:ext cx="1983461" cy="606963"/>
            <a:chOff x="5004048" y="1463744"/>
            <a:chExt cx="4248472" cy="710281"/>
          </a:xfrm>
        </p:grpSpPr>
        <p:sp>
          <p:nvSpPr>
            <p:cNvPr id="8" name="Rectangle 7"/>
            <p:cNvSpPr/>
            <p:nvPr/>
          </p:nvSpPr>
          <p:spPr bwMode="auto">
            <a:xfrm>
              <a:off x="5004048" y="1463744"/>
              <a:ext cx="216024" cy="237064"/>
            </a:xfrm>
            <a:prstGeom prst="rect">
              <a:avLst/>
            </a:prstGeom>
            <a:solidFill>
              <a:srgbClr val="ED752B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0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004048" y="1852902"/>
              <a:ext cx="216024" cy="2370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0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5430076" y="1508230"/>
              <a:ext cx="2634124" cy="180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0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TensorFlowLite Micro</a:t>
              </a:r>
              <a:endParaRPr lang="de-DE" sz="10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5416403" y="1768837"/>
              <a:ext cx="3836117" cy="405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0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Microcontroller-device </a:t>
              </a:r>
            </a:p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0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(</a:t>
              </a:r>
              <a:r>
                <a:rPr lang="en-US" sz="1000" kern="0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e.g. platform includes</a:t>
              </a:r>
              <a:r>
                <a:rPr lang="en-US" sz="10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, linker)</a:t>
              </a:r>
              <a:endParaRPr lang="de-DE" sz="10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93467" y="1438433"/>
            <a:ext cx="5746843" cy="3668439"/>
            <a:chOff x="3293467" y="1438433"/>
            <a:chExt cx="5746843" cy="3668439"/>
          </a:xfrm>
        </p:grpSpPr>
        <p:grpSp>
          <p:nvGrpSpPr>
            <p:cNvPr id="77" name="Group 76"/>
            <p:cNvGrpSpPr/>
            <p:nvPr/>
          </p:nvGrpSpPr>
          <p:grpSpPr>
            <a:xfrm>
              <a:off x="3293467" y="1438433"/>
              <a:ext cx="4498511" cy="3668439"/>
              <a:chOff x="3293467" y="1438433"/>
              <a:chExt cx="4498511" cy="3668439"/>
            </a:xfrm>
          </p:grpSpPr>
          <p:sp>
            <p:nvSpPr>
              <p:cNvPr id="27" name="Rectangle 26"/>
              <p:cNvSpPr/>
              <p:nvPr/>
            </p:nvSpPr>
            <p:spPr bwMode="auto">
              <a:xfrm>
                <a:off x="3293467" y="1438433"/>
                <a:ext cx="4498511" cy="3668439"/>
              </a:xfrm>
              <a:prstGeom prst="rect">
                <a:avLst/>
              </a:prstGeom>
              <a:solidFill>
                <a:srgbClr val="FFFFCC">
                  <a:alpha val="41176"/>
                </a:srgbClr>
              </a:solidFill>
              <a:ln w="9525">
                <a:solidFill>
                  <a:schemeClr val="tx2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t"/>
              <a:lstStyle/>
              <a:p>
                <a:pPr eaLnBrk="0" hangingPunct="0"/>
                <a:r>
                  <a:rPr lang="en-US" sz="1600" b="1" dirty="0">
                    <a:ea typeface="Verdana" pitchFamily="34" charset="0"/>
                    <a:cs typeface="Verdana" pitchFamily="34" charset="0"/>
                  </a:rPr>
                  <a:t>Development flow for </a:t>
                </a:r>
                <a:r>
                  <a:rPr lang="en-US" sz="1600" b="1" dirty="0" err="1">
                    <a:ea typeface="Verdana" pitchFamily="34" charset="0"/>
                    <a:cs typeface="Verdana" pitchFamily="34" charset="0"/>
                  </a:rPr>
                  <a:t>R</a:t>
                </a:r>
                <a:r>
                  <a:rPr lang="en-US" sz="1600" b="1" dirty="0" err="1" smtClean="0">
                    <a:ea typeface="Verdana" pitchFamily="34" charset="0"/>
                    <a:cs typeface="Verdana" pitchFamily="34" charset="0"/>
                  </a:rPr>
                  <a:t>iscv</a:t>
                </a:r>
                <a:endParaRPr lang="de-DE" sz="1600" b="1" dirty="0"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8" name="Folded Corner 27"/>
              <p:cNvSpPr/>
              <p:nvPr/>
            </p:nvSpPr>
            <p:spPr bwMode="auto">
              <a:xfrm rot="16200000">
                <a:off x="3268355" y="4193098"/>
                <a:ext cx="648071" cy="432751"/>
              </a:xfrm>
              <a:prstGeom prst="foldedCorner">
                <a:avLst>
                  <a:gd name="adj" fmla="val 48753"/>
                </a:avLst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6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9" name="Folded Corner 28"/>
              <p:cNvSpPr/>
              <p:nvPr/>
            </p:nvSpPr>
            <p:spPr bwMode="auto">
              <a:xfrm rot="16200000">
                <a:off x="3538640" y="4347942"/>
                <a:ext cx="648071" cy="432751"/>
              </a:xfrm>
              <a:prstGeom prst="foldedCorner">
                <a:avLst>
                  <a:gd name="adj" fmla="val 48753"/>
                </a:avLst>
              </a:prstGeom>
              <a:solidFill>
                <a:schemeClr val="accent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6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3460784" y="3173732"/>
                <a:ext cx="772601" cy="51496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14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Builder</a:t>
                </a:r>
                <a:endParaRPr lang="de-DE" sz="14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1" name="Folded Corner 30"/>
              <p:cNvSpPr/>
              <p:nvPr/>
            </p:nvSpPr>
            <p:spPr bwMode="auto">
              <a:xfrm rot="16200000">
                <a:off x="3868530" y="4381591"/>
                <a:ext cx="648071" cy="432751"/>
              </a:xfrm>
              <a:prstGeom prst="foldedCorner">
                <a:avLst>
                  <a:gd name="adj" fmla="val 48753"/>
                </a:avLst>
              </a:prstGeom>
              <a:solidFill>
                <a:schemeClr val="bg2">
                  <a:lumMod val="9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6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2" name="Folded Corner 31"/>
              <p:cNvSpPr/>
              <p:nvPr/>
            </p:nvSpPr>
            <p:spPr bwMode="auto">
              <a:xfrm>
                <a:off x="3345475" y="1987962"/>
                <a:ext cx="1456906" cy="235455"/>
              </a:xfrm>
              <a:prstGeom prst="foldedCorner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eaLnBrk="0" hangingPunct="0"/>
                <a:r>
                  <a:rPr lang="en-US" sz="11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Build-Scripts</a:t>
                </a:r>
                <a:endParaRPr lang="de-DE" sz="11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4540903" y="3161375"/>
                <a:ext cx="1185226" cy="54964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16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Compiler</a:t>
                </a:r>
              </a:p>
              <a:p>
                <a:pPr algn="ctr" eaLnBrk="0" hangingPunct="0"/>
                <a:r>
                  <a:rPr lang="en-US" sz="1050" dirty="0" smtClean="0">
                    <a:latin typeface="+mn-lt"/>
                    <a:ea typeface="Verdana" pitchFamily="34" charset="0"/>
                    <a:cs typeface="Verdana" pitchFamily="34" charset="0"/>
                  </a:rPr>
                  <a:t>(</a:t>
                </a:r>
                <a:r>
                  <a:rPr lang="en-US" sz="1050" dirty="0" err="1" smtClean="0">
                    <a:latin typeface="+mn-lt"/>
                    <a:ea typeface="Verdana" pitchFamily="34" charset="0"/>
                    <a:cs typeface="Verdana" pitchFamily="34" charset="0"/>
                  </a:rPr>
                  <a:t>riscv</a:t>
                </a:r>
                <a:r>
                  <a:rPr lang="en-US" sz="1050" dirty="0" smtClean="0">
                    <a:latin typeface="+mn-lt"/>
                    <a:ea typeface="Verdana" pitchFamily="34" charset="0"/>
                    <a:cs typeface="Verdana" pitchFamily="34" charset="0"/>
                  </a:rPr>
                  <a:t>)</a:t>
                </a:r>
                <a:endParaRPr lang="de-DE" sz="105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34" name="Straight Arrow Connector 33"/>
              <p:cNvCxnSpPr>
                <a:stCxn id="30" idx="3"/>
                <a:endCxn id="33" idx="1"/>
              </p:cNvCxnSpPr>
              <p:nvPr/>
            </p:nvCxnSpPr>
            <p:spPr>
              <a:xfrm>
                <a:off x="4233385" y="3431216"/>
                <a:ext cx="307518" cy="49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/>
              <p:cNvCxnSpPr>
                <a:stCxn id="33" idx="3"/>
                <a:endCxn id="51" idx="0"/>
              </p:cNvCxnSpPr>
              <p:nvPr/>
            </p:nvCxnSpPr>
            <p:spPr>
              <a:xfrm flipV="1">
                <a:off x="5726129" y="3430016"/>
                <a:ext cx="210399" cy="6180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lbow Connector 35"/>
              <p:cNvCxnSpPr>
                <a:stCxn id="37" idx="1"/>
                <a:endCxn id="30" idx="0"/>
              </p:cNvCxnSpPr>
              <p:nvPr/>
            </p:nvCxnSpPr>
            <p:spPr>
              <a:xfrm rot="5400000">
                <a:off x="3692789" y="3019435"/>
                <a:ext cx="308593" cy="127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olded Corner 36"/>
              <p:cNvSpPr/>
              <p:nvPr/>
            </p:nvSpPr>
            <p:spPr bwMode="auto">
              <a:xfrm rot="16200000">
                <a:off x="3523049" y="2324728"/>
                <a:ext cx="648071" cy="432751"/>
              </a:xfrm>
              <a:prstGeom prst="foldedCorner">
                <a:avLst>
                  <a:gd name="adj" fmla="val 48753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6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5749241" y="3161374"/>
                <a:ext cx="809218" cy="803771"/>
                <a:chOff x="4325396" y="2480849"/>
                <a:chExt cx="809218" cy="803771"/>
              </a:xfrm>
            </p:grpSpPr>
            <p:sp>
              <p:nvSpPr>
                <p:cNvPr id="51" name="Folded Corner 50"/>
                <p:cNvSpPr/>
                <p:nvPr/>
              </p:nvSpPr>
              <p:spPr bwMode="auto">
                <a:xfrm rot="16200000">
                  <a:off x="4428491" y="2565041"/>
                  <a:ext cx="537285" cy="368901"/>
                </a:xfrm>
                <a:prstGeom prst="foldedCorner">
                  <a:avLst>
                    <a:gd name="adj" fmla="val 48753"/>
                  </a:avLst>
                </a:prstGeom>
                <a:solidFill>
                  <a:schemeClr val="tx2">
                    <a:lumMod val="7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72000" tIns="72000" rIns="72000" bIns="72000" rtlCol="0" anchor="ctr"/>
                <a:lstStyle/>
                <a:p>
                  <a:pPr algn="ctr" eaLnBrk="0" hangingPunct="0"/>
                  <a:endParaRPr lang="de-DE" sz="1600" dirty="0" smtClean="0">
                    <a:latin typeface="+mn-lt"/>
                    <a:ea typeface="Verdana" pitchFamily="34" charset="0"/>
                    <a:cs typeface="Verdana" pitchFamily="34" charset="0"/>
                  </a:endParaRPr>
                </a:p>
              </p:txBody>
            </p:sp>
            <p:sp>
              <p:nvSpPr>
                <p:cNvPr id="52" name="Folded Corner 51"/>
                <p:cNvSpPr/>
                <p:nvPr/>
              </p:nvSpPr>
              <p:spPr bwMode="auto">
                <a:xfrm>
                  <a:off x="4325396" y="3049165"/>
                  <a:ext cx="809218" cy="235455"/>
                </a:xfrm>
                <a:prstGeom prst="foldedCorner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72000" tIns="72000" rIns="72000" bIns="72000" rtlCol="0" anchor="ctr"/>
                <a:lstStyle/>
                <a:p>
                  <a:pPr eaLnBrk="0" hangingPunct="0"/>
                  <a:r>
                    <a:rPr lang="en-US" sz="1000" dirty="0" smtClean="0">
                      <a:latin typeface="+mn-lt"/>
                      <a:ea typeface="Verdana" pitchFamily="34" charset="0"/>
                      <a:cs typeface="Verdana" pitchFamily="34" charset="0"/>
                    </a:rPr>
                    <a:t>Executable</a:t>
                  </a:r>
                </a:p>
                <a:p>
                  <a:pPr eaLnBrk="0" hangingPunct="0"/>
                  <a:r>
                    <a:rPr lang="en-US" sz="900" dirty="0" smtClean="0">
                      <a:latin typeface="+mn-lt"/>
                      <a:ea typeface="Verdana" pitchFamily="34" charset="0"/>
                      <a:cs typeface="Verdana" pitchFamily="34" charset="0"/>
                    </a:rPr>
                    <a:t>(.elf)</a:t>
                  </a:r>
                  <a:endParaRPr lang="de-DE" sz="900" dirty="0" smtClean="0">
                    <a:latin typeface="+mn-lt"/>
                    <a:ea typeface="Verdana" pitchFamily="34" charset="0"/>
                    <a:cs typeface="Verdana" pitchFamily="34" charset="0"/>
                  </a:endParaRPr>
                </a:p>
              </p:txBody>
            </p:sp>
          </p:grpSp>
          <p:sp>
            <p:nvSpPr>
              <p:cNvPr id="39" name="Rectangle 38"/>
              <p:cNvSpPr/>
              <p:nvPr/>
            </p:nvSpPr>
            <p:spPr bwMode="auto">
              <a:xfrm>
                <a:off x="6559848" y="3161376"/>
                <a:ext cx="985905" cy="52732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14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Debugger</a:t>
                </a:r>
                <a:endParaRPr lang="en-US" sz="14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  <a:p>
                <a:pPr algn="ctr" eaLnBrk="0" hangingPunct="0"/>
                <a:r>
                  <a:rPr lang="en-US" sz="1000" dirty="0" smtClean="0">
                    <a:latin typeface="+mn-lt"/>
                    <a:ea typeface="Verdana" pitchFamily="34" charset="0"/>
                    <a:cs typeface="Verdana" pitchFamily="34" charset="0"/>
                  </a:rPr>
                  <a:t>(</a:t>
                </a:r>
                <a:r>
                  <a:rPr lang="en-US" sz="1000" dirty="0" err="1" smtClean="0">
                    <a:latin typeface="+mn-lt"/>
                    <a:ea typeface="Verdana" pitchFamily="34" charset="0"/>
                    <a:cs typeface="Verdana" pitchFamily="34" charset="0"/>
                  </a:rPr>
                  <a:t>gdb</a:t>
                </a:r>
                <a:r>
                  <a:rPr lang="en-US" sz="1000" dirty="0" smtClean="0">
                    <a:latin typeface="+mn-lt"/>
                    <a:ea typeface="Verdana" pitchFamily="34" charset="0"/>
                    <a:cs typeface="Verdana" pitchFamily="34" charset="0"/>
                  </a:rPr>
                  <a:t>-client)</a:t>
                </a:r>
                <a:endParaRPr lang="de-DE" sz="10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40" name="Straight Arrow Connector 39"/>
              <p:cNvCxnSpPr>
                <a:stCxn id="51" idx="2"/>
                <a:endCxn id="39" idx="1"/>
              </p:cNvCxnSpPr>
              <p:nvPr/>
            </p:nvCxnSpPr>
            <p:spPr>
              <a:xfrm flipV="1">
                <a:off x="6305429" y="3425038"/>
                <a:ext cx="254419" cy="49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28" idx="3"/>
              </p:cNvCxnSpPr>
              <p:nvPr/>
            </p:nvCxnSpPr>
            <p:spPr>
              <a:xfrm flipV="1">
                <a:off x="3592391" y="3711017"/>
                <a:ext cx="0" cy="3744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Elbow Connector 41"/>
              <p:cNvCxnSpPr>
                <a:stCxn id="29" idx="3"/>
                <a:endCxn id="30" idx="2"/>
              </p:cNvCxnSpPr>
              <p:nvPr/>
            </p:nvCxnSpPr>
            <p:spPr>
              <a:xfrm rot="16200000" flipV="1">
                <a:off x="3579090" y="3956695"/>
                <a:ext cx="551583" cy="15591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>
                <a:stCxn id="31" idx="3"/>
              </p:cNvCxnSpPr>
              <p:nvPr/>
            </p:nvCxnSpPr>
            <p:spPr>
              <a:xfrm rot="16200000" flipV="1">
                <a:off x="3908124" y="3989489"/>
                <a:ext cx="562914" cy="597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7899795" y="1460376"/>
              <a:ext cx="1140515" cy="3646496"/>
              <a:chOff x="7899795" y="1460376"/>
              <a:chExt cx="1140515" cy="3646496"/>
            </a:xfrm>
          </p:grpSpPr>
          <p:sp>
            <p:nvSpPr>
              <p:cNvPr id="44" name="Rectangle 43"/>
              <p:cNvSpPr/>
              <p:nvPr/>
            </p:nvSpPr>
            <p:spPr bwMode="auto">
              <a:xfrm>
                <a:off x="7899795" y="1460376"/>
                <a:ext cx="1140515" cy="3646496"/>
              </a:xfrm>
              <a:prstGeom prst="rect">
                <a:avLst/>
              </a:prstGeom>
              <a:solidFill>
                <a:srgbClr val="23476E">
                  <a:alpha val="41176"/>
                </a:srgb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t"/>
              <a:lstStyle/>
              <a:p>
                <a:pPr eaLnBrk="0" hangingPunct="0"/>
                <a:r>
                  <a:rPr lang="en-US" sz="16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Target</a:t>
                </a:r>
                <a:endParaRPr lang="de-DE" sz="16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7983329" y="3165701"/>
                <a:ext cx="985905" cy="52732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14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Debugger</a:t>
                </a:r>
                <a:endParaRPr lang="en-US" sz="14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  <a:p>
                <a:pPr algn="ctr" eaLnBrk="0" hangingPunct="0"/>
                <a:r>
                  <a:rPr lang="en-US" sz="1000" dirty="0" smtClean="0">
                    <a:latin typeface="+mn-lt"/>
                    <a:ea typeface="Verdana" pitchFamily="34" charset="0"/>
                    <a:cs typeface="Verdana" pitchFamily="34" charset="0"/>
                  </a:rPr>
                  <a:t>(</a:t>
                </a:r>
                <a:r>
                  <a:rPr lang="en-US" sz="1000" dirty="0" err="1" smtClean="0">
                    <a:latin typeface="+mn-lt"/>
                    <a:ea typeface="Verdana" pitchFamily="34" charset="0"/>
                    <a:cs typeface="Verdana" pitchFamily="34" charset="0"/>
                  </a:rPr>
                  <a:t>gdb</a:t>
                </a:r>
                <a:r>
                  <a:rPr lang="en-US" sz="1000" dirty="0" smtClean="0">
                    <a:latin typeface="+mn-lt"/>
                    <a:ea typeface="Verdana" pitchFamily="34" charset="0"/>
                    <a:cs typeface="Verdana" pitchFamily="34" charset="0"/>
                  </a:rPr>
                  <a:t>-server)</a:t>
                </a:r>
                <a:endParaRPr lang="de-DE" sz="10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46" name="Straight Arrow Connector 45"/>
              <p:cNvCxnSpPr>
                <a:stCxn id="45" idx="2"/>
                <a:endCxn id="49" idx="0"/>
              </p:cNvCxnSpPr>
              <p:nvPr/>
            </p:nvCxnSpPr>
            <p:spPr>
              <a:xfrm>
                <a:off x="8476282" y="3693025"/>
                <a:ext cx="13343" cy="38345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>
              <a:xfrm>
                <a:off x="8088324" y="4076480"/>
                <a:ext cx="797345" cy="1030392"/>
                <a:chOff x="8244408" y="2758649"/>
                <a:chExt cx="797345" cy="1030392"/>
              </a:xfrm>
              <a:noFill/>
            </p:grpSpPr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001" t="56517" r="81256" b="30448"/>
                <a:stretch/>
              </p:blipFill>
              <p:spPr>
                <a:xfrm>
                  <a:off x="8249665" y="2758649"/>
                  <a:ext cx="792088" cy="576064"/>
                </a:xfrm>
                <a:prstGeom prst="rect">
                  <a:avLst/>
                </a:prstGeom>
                <a:grpFill/>
              </p:spPr>
            </p:pic>
            <p:sp>
              <p:nvSpPr>
                <p:cNvPr id="50" name="Folded Corner 49"/>
                <p:cNvSpPr/>
                <p:nvPr/>
              </p:nvSpPr>
              <p:spPr bwMode="auto">
                <a:xfrm>
                  <a:off x="8244408" y="3322672"/>
                  <a:ext cx="792088" cy="466369"/>
                </a:xfrm>
                <a:prstGeom prst="foldedCorner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72000" tIns="72000" rIns="72000" bIns="72000" rtlCol="0" anchor="ctr"/>
                <a:lstStyle/>
                <a:p>
                  <a:pPr algn="ctr" eaLnBrk="0" hangingPunct="0"/>
                  <a:r>
                    <a:rPr lang="en-US" sz="1200" b="1" dirty="0" smtClean="0">
                      <a:latin typeface="+mn-lt"/>
                      <a:ea typeface="Verdana" pitchFamily="34" charset="0"/>
                      <a:cs typeface="Verdana" pitchFamily="34" charset="0"/>
                    </a:rPr>
                    <a:t>ISS</a:t>
                  </a:r>
                </a:p>
                <a:p>
                  <a:pPr algn="ctr" eaLnBrk="0" hangingPunct="0"/>
                  <a:r>
                    <a:rPr lang="en-US" sz="1200" b="1" dirty="0" smtClean="0">
                      <a:latin typeface="+mn-lt"/>
                      <a:ea typeface="Verdana" pitchFamily="34" charset="0"/>
                      <a:cs typeface="Verdana" pitchFamily="34" charset="0"/>
                    </a:rPr>
                    <a:t>(</a:t>
                  </a:r>
                  <a:r>
                    <a:rPr lang="en-US" sz="1200" b="1" dirty="0" err="1" smtClean="0">
                      <a:latin typeface="+mn-lt"/>
                      <a:ea typeface="Verdana" pitchFamily="34" charset="0"/>
                      <a:cs typeface="Verdana" pitchFamily="34" charset="0"/>
                    </a:rPr>
                    <a:t>SweRV</a:t>
                  </a:r>
                  <a:r>
                    <a:rPr lang="en-US" sz="1200" b="1" dirty="0" smtClean="0">
                      <a:latin typeface="+mn-lt"/>
                      <a:ea typeface="Verdana" pitchFamily="34" charset="0"/>
                      <a:cs typeface="Verdana" pitchFamily="34" charset="0"/>
                    </a:rPr>
                    <a:t>)</a:t>
                  </a:r>
                </a:p>
              </p:txBody>
            </p:sp>
          </p:grpSp>
        </p:grpSp>
        <p:cxnSp>
          <p:nvCxnSpPr>
            <p:cNvPr id="48" name="Elbow Connector 47"/>
            <p:cNvCxnSpPr>
              <a:endCxn id="45" idx="1"/>
            </p:cNvCxnSpPr>
            <p:nvPr/>
          </p:nvCxnSpPr>
          <p:spPr>
            <a:xfrm flipV="1">
              <a:off x="7473745" y="3429363"/>
              <a:ext cx="509584" cy="6834"/>
            </a:xfrm>
            <a:prstGeom prst="bentConnector3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79512" y="960440"/>
            <a:ext cx="2698392" cy="4570987"/>
            <a:chOff x="179512" y="960440"/>
            <a:chExt cx="2698392" cy="4570987"/>
          </a:xfrm>
        </p:grpSpPr>
        <p:sp>
          <p:nvSpPr>
            <p:cNvPr id="13" name="Rectangle 12"/>
            <p:cNvSpPr/>
            <p:nvPr/>
          </p:nvSpPr>
          <p:spPr bwMode="auto">
            <a:xfrm>
              <a:off x="179512" y="960440"/>
              <a:ext cx="1260140" cy="55350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>
                  <a:ea typeface="Verdana" pitchFamily="34" charset="0"/>
                  <a:cs typeface="Verdana" pitchFamily="34" charset="0"/>
                </a:rPr>
                <a:t>ML application with trained-model</a:t>
              </a:r>
              <a:endParaRPr lang="de-DE" sz="1200" dirty="0"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79931" y="1709753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Micro Interpreter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82691" y="2306115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Operations resolver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85478" y="3564621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Reference kernel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90560" y="4221872"/>
              <a:ext cx="1260140" cy="559259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Math </a:t>
              </a:r>
            </a:p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(standard lib)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8" name="Elbow Connector 17"/>
            <p:cNvCxnSpPr>
              <a:stCxn id="13" idx="2"/>
              <a:endCxn id="14" idx="0"/>
            </p:cNvCxnSpPr>
            <p:nvPr/>
          </p:nvCxnSpPr>
          <p:spPr>
            <a:xfrm rot="16200000" flipH="1">
              <a:off x="711886" y="1611637"/>
              <a:ext cx="195811" cy="419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14" idx="2"/>
              <a:endCxn id="15" idx="0"/>
            </p:cNvCxnSpPr>
            <p:nvPr/>
          </p:nvCxnSpPr>
          <p:spPr>
            <a:xfrm rot="16200000" flipH="1">
              <a:off x="725369" y="2218722"/>
              <a:ext cx="172024" cy="276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22" idx="2"/>
              <a:endCxn id="16" idx="0"/>
            </p:cNvCxnSpPr>
            <p:nvPr/>
          </p:nvCxnSpPr>
          <p:spPr>
            <a:xfrm rot="16200000" flipH="1">
              <a:off x="709538" y="3458611"/>
              <a:ext cx="212017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6" idx="2"/>
              <a:endCxn id="17" idx="0"/>
            </p:cNvCxnSpPr>
            <p:nvPr/>
          </p:nvCxnSpPr>
          <p:spPr>
            <a:xfrm>
              <a:off x="815548" y="3988958"/>
              <a:ext cx="5082" cy="232914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 bwMode="auto">
            <a:xfrm>
              <a:off x="185477" y="2928266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Kernel</a:t>
              </a:r>
            </a:p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(Interface)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23" name="Elbow Connector 22"/>
            <p:cNvCxnSpPr>
              <a:stCxn id="15" idx="2"/>
              <a:endCxn id="22" idx="0"/>
            </p:cNvCxnSpPr>
            <p:nvPr/>
          </p:nvCxnSpPr>
          <p:spPr>
            <a:xfrm rot="16200000" flipH="1">
              <a:off x="715247" y="2827965"/>
              <a:ext cx="197815" cy="2786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 bwMode="auto">
            <a:xfrm>
              <a:off x="191868" y="5121938"/>
              <a:ext cx="2674755" cy="40948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Microcontroller device</a:t>
              </a:r>
            </a:p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(</a:t>
              </a:r>
              <a:r>
                <a:rPr lang="en-US" sz="1200" dirty="0" err="1" smtClean="0">
                  <a:latin typeface="+mn-lt"/>
                  <a:ea typeface="Verdana" pitchFamily="34" charset="0"/>
                  <a:cs typeface="Verdana" pitchFamily="34" charset="0"/>
                </a:rPr>
                <a:t>RiscV</a:t>
              </a:r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)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25" name="Straight Connector 24"/>
            <p:cNvCxnSpPr>
              <a:stCxn id="17" idx="2"/>
            </p:cNvCxnSpPr>
            <p:nvPr/>
          </p:nvCxnSpPr>
          <p:spPr>
            <a:xfrm>
              <a:off x="820630" y="4781131"/>
              <a:ext cx="0" cy="34080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 bwMode="auto">
            <a:xfrm>
              <a:off x="1617764" y="3564621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Optimized kernel for </a:t>
              </a:r>
              <a:r>
                <a:rPr lang="en-US" sz="1200" dirty="0" err="1" smtClean="0">
                  <a:latin typeface="+mn-lt"/>
                  <a:ea typeface="Verdana" pitchFamily="34" charset="0"/>
                  <a:cs typeface="Verdana" pitchFamily="34" charset="0"/>
                </a:rPr>
                <a:t>RiscV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83" name="Elbow Connector 82"/>
            <p:cNvCxnSpPr>
              <a:stCxn id="22" idx="3"/>
              <a:endCxn id="79" idx="0"/>
            </p:cNvCxnSpPr>
            <p:nvPr/>
          </p:nvCxnSpPr>
          <p:spPr>
            <a:xfrm>
              <a:off x="1445617" y="3140435"/>
              <a:ext cx="802217" cy="42418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 bwMode="auto">
            <a:xfrm>
              <a:off x="1606484" y="4221872"/>
              <a:ext cx="1260140" cy="559259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Math-</a:t>
              </a:r>
              <a:r>
                <a:rPr lang="en-US" sz="1200" dirty="0" err="1" smtClean="0">
                  <a:latin typeface="+mn-lt"/>
                  <a:ea typeface="Verdana" pitchFamily="34" charset="0"/>
                  <a:cs typeface="Verdana" pitchFamily="34" charset="0"/>
                </a:rPr>
                <a:t>nn</a:t>
              </a:r>
              <a:endParaRPr lang="en-US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  <a:p>
              <a:pPr algn="ctr" eaLnBrk="0" hangingPunct="0"/>
              <a:r>
                <a:rPr lang="en-US" sz="1200" dirty="0" err="1" smtClean="0">
                  <a:latin typeface="+mn-lt"/>
                  <a:ea typeface="Verdana" pitchFamily="34" charset="0"/>
                  <a:cs typeface="Verdana" pitchFamily="34" charset="0"/>
                </a:rPr>
                <a:t>RiscV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88" name="Straight Connector 87"/>
            <p:cNvCxnSpPr>
              <a:stCxn id="84" idx="2"/>
            </p:cNvCxnSpPr>
            <p:nvPr/>
          </p:nvCxnSpPr>
          <p:spPr>
            <a:xfrm>
              <a:off x="2236554" y="4781131"/>
              <a:ext cx="0" cy="34080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79" idx="2"/>
              <a:endCxn id="84" idx="0"/>
            </p:cNvCxnSpPr>
            <p:nvPr/>
          </p:nvCxnSpPr>
          <p:spPr>
            <a:xfrm flipH="1">
              <a:off x="2236554" y="3988958"/>
              <a:ext cx="11280" cy="232914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 bwMode="auto">
          <a:xfrm>
            <a:off x="3320637" y="5480672"/>
            <a:ext cx="5666426" cy="68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Relies 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on </a:t>
            </a:r>
            <a:r>
              <a:rPr lang="en-US" sz="1400" kern="0" dirty="0" err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TensorFlowLite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-Micro acceptance tests (At interpreter level, and at kernel-level)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Builds within </a:t>
            </a:r>
            <a:r>
              <a:rPr lang="en-US" sz="1400" kern="0" dirty="0" err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TensorFlowLite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-environment </a:t>
            </a:r>
            <a:endParaRPr lang="de-DE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8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2E679AF-8945-4D87-A412-7111E837033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188720"/>
            <a:ext cx="7488832" cy="720000"/>
          </a:xfrm>
        </p:spPr>
        <p:txBody>
          <a:bodyPr/>
          <a:lstStyle/>
          <a:p>
            <a:r>
              <a:rPr lang="de-DE" b="1" dirty="0" smtClean="0"/>
              <a:t>TFL Micro - Trained model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66976" y="3454715"/>
            <a:ext cx="8641655" cy="2592635"/>
          </a:xfrm>
        </p:spPr>
        <p:txBody>
          <a:bodyPr>
            <a:noAutofit/>
          </a:bodyPr>
          <a:lstStyle/>
          <a:p>
            <a:r>
              <a:rPr lang="de-DE" sz="1600" b="1" dirty="0" smtClean="0"/>
              <a:t>Floating </a:t>
            </a:r>
            <a:r>
              <a:rPr lang="de-DE" sz="1600" b="1" dirty="0" smtClean="0"/>
              <a:t>point model</a:t>
            </a:r>
            <a:endParaRPr lang="de-DE" sz="1600" b="1" dirty="0" smtClean="0"/>
          </a:p>
          <a:p>
            <a:pPr lvl="1"/>
            <a:r>
              <a:rPr lang="de-DE" sz="1600" dirty="0" smtClean="0"/>
              <a:t>All weights are floating point value</a:t>
            </a:r>
          </a:p>
          <a:p>
            <a:pPr lvl="1"/>
            <a:r>
              <a:rPr lang="de-DE" sz="1600" dirty="0" smtClean="0"/>
              <a:t>More accurate</a:t>
            </a:r>
          </a:p>
          <a:p>
            <a:pPr lvl="1"/>
            <a:r>
              <a:rPr lang="de-DE" sz="1600" dirty="0" smtClean="0"/>
              <a:t>Required more hardware resources during inference</a:t>
            </a:r>
          </a:p>
          <a:p>
            <a:pPr lvl="2"/>
            <a:r>
              <a:rPr lang="de-DE" sz="1600" dirty="0" smtClean="0"/>
              <a:t>Simpler arithmetic but more resources</a:t>
            </a:r>
          </a:p>
          <a:p>
            <a:pPr marL="576000" lvl="2" indent="0">
              <a:buNone/>
            </a:pPr>
            <a:endParaRPr lang="de-DE" sz="1600" dirty="0" smtClean="0"/>
          </a:p>
          <a:p>
            <a:r>
              <a:rPr lang="de-DE" sz="1600" b="1" dirty="0" smtClean="0"/>
              <a:t>Quantized model</a:t>
            </a:r>
            <a:endParaRPr lang="de-DE" sz="1600" b="1" dirty="0" smtClean="0"/>
          </a:p>
          <a:p>
            <a:pPr lvl="1"/>
            <a:r>
              <a:rPr lang="de-DE" sz="1600" dirty="0" smtClean="0"/>
              <a:t>All weights are quantized integer values (32-bits, 16-bits, 8-bits or less)</a:t>
            </a:r>
          </a:p>
          <a:p>
            <a:pPr lvl="1"/>
            <a:r>
              <a:rPr lang="de-DE" sz="1600" dirty="0" smtClean="0"/>
              <a:t>Less accurate</a:t>
            </a:r>
          </a:p>
          <a:p>
            <a:pPr lvl="1"/>
            <a:r>
              <a:rPr lang="de-DE" sz="1600" dirty="0" smtClean="0"/>
              <a:t>Required quantization aware training techniques</a:t>
            </a:r>
          </a:p>
          <a:p>
            <a:pPr lvl="1"/>
            <a:r>
              <a:rPr lang="de-DE" sz="1600" dirty="0" smtClean="0"/>
              <a:t>Required less </a:t>
            </a:r>
            <a:r>
              <a:rPr lang="de-DE" sz="1600" dirty="0"/>
              <a:t>hardware resources during </a:t>
            </a:r>
            <a:r>
              <a:rPr lang="de-DE" sz="1600" dirty="0" smtClean="0"/>
              <a:t>inference</a:t>
            </a:r>
          </a:p>
          <a:p>
            <a:pPr lvl="2"/>
            <a:r>
              <a:rPr lang="de-DE" sz="1600" dirty="0" smtClean="0"/>
              <a:t>Arithmetic that requires optimize-ways of doing operations but less resources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grpSp>
        <p:nvGrpSpPr>
          <p:cNvPr id="21" name="Group 20"/>
          <p:cNvGrpSpPr/>
          <p:nvPr/>
        </p:nvGrpSpPr>
        <p:grpSpPr>
          <a:xfrm>
            <a:off x="246841" y="1058027"/>
            <a:ext cx="8207797" cy="2251725"/>
            <a:chOff x="246841" y="1058027"/>
            <a:chExt cx="8207797" cy="2251725"/>
          </a:xfrm>
        </p:grpSpPr>
        <p:grpSp>
          <p:nvGrpSpPr>
            <p:cNvPr id="7" name="Group 6"/>
            <p:cNvGrpSpPr/>
            <p:nvPr/>
          </p:nvGrpSpPr>
          <p:grpSpPr>
            <a:xfrm>
              <a:off x="246841" y="1058027"/>
              <a:ext cx="2993598" cy="2251725"/>
              <a:chOff x="3863400" y="1320833"/>
              <a:chExt cx="4560441" cy="3928301"/>
            </a:xfrm>
          </p:grpSpPr>
          <p:pic>
            <p:nvPicPr>
              <p:cNvPr id="8" name="Picture 6" descr="A fully connected multilayer feedforward network with one hidden layer and bias neurons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3400" y="1320833"/>
                <a:ext cx="4560441" cy="39283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 bwMode="auto">
              <a:xfrm>
                <a:off x="5999349" y="1700808"/>
                <a:ext cx="189154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en-US" sz="14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y1</a:t>
                </a:r>
                <a:endParaRPr lang="de-DE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6039571" y="2440293"/>
                <a:ext cx="189154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en-US" sz="14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y2</a:t>
                </a:r>
                <a:endParaRPr lang="de-DE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 bwMode="auto">
              <a:xfrm>
                <a:off x="6084758" y="3112663"/>
                <a:ext cx="189154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en-US" sz="14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y3</a:t>
                </a:r>
                <a:endParaRPr lang="de-DE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 bwMode="auto">
              <a:xfrm>
                <a:off x="6049043" y="3844713"/>
                <a:ext cx="189154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en-US" sz="14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y4</a:t>
                </a:r>
                <a:endParaRPr lang="de-DE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 bwMode="auto">
              <a:xfrm>
                <a:off x="4523653" y="1700808"/>
                <a:ext cx="189154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en-US" sz="14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4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1</a:t>
                </a:r>
                <a:endParaRPr lang="de-DE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 bwMode="auto">
              <a:xfrm>
                <a:off x="4563875" y="2440293"/>
                <a:ext cx="189154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en-US" sz="14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x2</a:t>
                </a:r>
                <a:endParaRPr lang="de-DE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 bwMode="auto">
              <a:xfrm>
                <a:off x="4609062" y="3112663"/>
                <a:ext cx="189154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en-US" sz="14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4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3</a:t>
                </a:r>
                <a:endParaRPr lang="de-DE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 bwMode="auto">
              <a:xfrm>
                <a:off x="4573347" y="3844713"/>
                <a:ext cx="189154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en-US" sz="14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4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4</a:t>
                </a:r>
                <a:endParaRPr lang="de-DE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7" name="Picture 4" descr="https://www.researchgate.net/profile/Efrain_Ovando-Shelley/publication/273505329/figure/fig17/AS:669588954042375@1536653855253/figure-fig1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3973" y="1553652"/>
              <a:ext cx="1622039" cy="1309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1537" y="1864516"/>
              <a:ext cx="1943101" cy="762000"/>
            </a:xfrm>
            <a:prstGeom prst="rect">
              <a:avLst/>
            </a:prstGeom>
          </p:spPr>
        </p:pic>
        <p:sp>
          <p:nvSpPr>
            <p:cNvPr id="19" name="Right Arrow 18"/>
            <p:cNvSpPr/>
            <p:nvPr/>
          </p:nvSpPr>
          <p:spPr bwMode="auto">
            <a:xfrm>
              <a:off x="3491880" y="1988840"/>
              <a:ext cx="360040" cy="360040"/>
            </a:xfrm>
            <a:prstGeom prst="rightArrow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0" name="Right Arrow 19"/>
            <p:cNvSpPr/>
            <p:nvPr/>
          </p:nvSpPr>
          <p:spPr bwMode="auto">
            <a:xfrm>
              <a:off x="6084168" y="2028588"/>
              <a:ext cx="360040" cy="360040"/>
            </a:xfrm>
            <a:prstGeom prst="rightArrow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2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720"/>
            <a:ext cx="7560840" cy="720000"/>
          </a:xfrm>
        </p:spPr>
        <p:txBody>
          <a:bodyPr/>
          <a:lstStyle/>
          <a:p>
            <a:r>
              <a:rPr lang="de-DE" b="1" dirty="0"/>
              <a:t>TFL Micro - </a:t>
            </a:r>
            <a:r>
              <a:rPr lang="de-DE" b="1" dirty="0" smtClean="0"/>
              <a:t>Trained model </a:t>
            </a:r>
            <a:br>
              <a:rPr lang="de-DE" b="1" dirty="0" smtClean="0"/>
            </a:br>
            <a:r>
              <a:rPr lang="en-US" dirty="0" smtClean="0"/>
              <a:t>(Asymmetric quantization)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6" name="Rectangle 5"/>
          <p:cNvSpPr/>
          <p:nvPr/>
        </p:nvSpPr>
        <p:spPr>
          <a:xfrm>
            <a:off x="394842" y="6165304"/>
            <a:ext cx="82328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hlinkClick r:id="rId2"/>
              </a:rPr>
              <a:t>https://nervanasystems.github.io/distiller/algo_quantization.html</a:t>
            </a:r>
            <a:endParaRPr lang="de-DE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93" y="1313630"/>
            <a:ext cx="7480043" cy="4483356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491509" y="945312"/>
            <a:ext cx="3528392" cy="184665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Quantization</a:t>
            </a:r>
            <a:r>
              <a:rPr lang="de-DE" altLang="de-DE" sz="1200" dirty="0" smtClean="0">
                <a:solidFill>
                  <a:srgbClr val="24292E"/>
                </a:solidFill>
                <a:latin typeface="SFMono-Regular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real</a:t>
            </a:r>
            <a:r>
              <a:rPr kumimoji="0" lang="de-DE" altLang="de-DE" sz="1200" b="0" i="0" u="none" strike="noStrike" cap="none" normalizeH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value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= (quantized</a:t>
            </a:r>
            <a:r>
              <a:rPr kumimoji="0" lang="de-DE" altLang="de-DE" sz="1200" b="0" i="0" u="none" strike="noStrike" cap="none" normalizeH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value </a:t>
            </a:r>
            <a:r>
              <a:rPr lang="de-DE" altLang="de-DE" sz="1200" dirty="0">
                <a:solidFill>
                  <a:srgbClr val="24292E"/>
                </a:solidFill>
                <a:latin typeface="SFMono-Regular"/>
              </a:rPr>
              <a:t>+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zero</a:t>
            </a:r>
            <a:r>
              <a:rPr kumimoji="0" lang="de-DE" altLang="de-DE" sz="1200" b="0" i="0" u="none" strike="noStrike" cap="none" normalizeH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point) / scale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</a:p>
          <a:p>
            <a:pPr lvl="0" eaLnBrk="0" hangingPunct="0"/>
            <a:r>
              <a:rPr lang="de-DE" altLang="de-DE" sz="1200" b="1" dirty="0">
                <a:solidFill>
                  <a:srgbClr val="24292E"/>
                </a:solidFill>
                <a:latin typeface="+mj-lt"/>
              </a:rPr>
              <a:t>x</a:t>
            </a:r>
            <a:r>
              <a:rPr lang="de-DE" altLang="de-DE" sz="1200" b="1" baseline="-25000" dirty="0">
                <a:solidFill>
                  <a:srgbClr val="24292E"/>
                </a:solidFill>
                <a:latin typeface="+mj-lt"/>
              </a:rPr>
              <a:t>f</a:t>
            </a:r>
            <a:r>
              <a:rPr lang="de-DE" altLang="de-DE" sz="1200" dirty="0">
                <a:solidFill>
                  <a:srgbClr val="24292E"/>
                </a:solidFill>
                <a:latin typeface="+mj-lt"/>
              </a:rPr>
              <a:t> : real value </a:t>
            </a:r>
          </a:p>
          <a:p>
            <a:pPr lvl="0" eaLnBrk="0" hangingPunct="0"/>
            <a:r>
              <a:rPr lang="de-DE" altLang="de-DE" sz="1200" b="1" dirty="0">
                <a:solidFill>
                  <a:srgbClr val="24292E"/>
                </a:solidFill>
                <a:latin typeface="+mj-lt"/>
              </a:rPr>
              <a:t>q</a:t>
            </a:r>
            <a:r>
              <a:rPr lang="de-DE" altLang="de-DE" sz="1200" b="1" baseline="-25000" dirty="0">
                <a:solidFill>
                  <a:srgbClr val="24292E"/>
                </a:solidFill>
                <a:latin typeface="+mj-lt"/>
              </a:rPr>
              <a:t>x</a:t>
            </a:r>
            <a:r>
              <a:rPr lang="de-DE" altLang="de-DE" sz="1200" dirty="0">
                <a:solidFill>
                  <a:srgbClr val="24292E"/>
                </a:solidFill>
                <a:latin typeface="+mj-lt"/>
              </a:rPr>
              <a:t>:  scale</a:t>
            </a:r>
          </a:p>
          <a:p>
            <a:pPr lvl="0" eaLnBrk="0" hangingPunct="0"/>
            <a:r>
              <a:rPr lang="de-DE" altLang="de-DE" sz="1200" b="1" dirty="0">
                <a:solidFill>
                  <a:srgbClr val="24292E"/>
                </a:solidFill>
                <a:latin typeface="+mj-lt"/>
              </a:rPr>
              <a:t>x</a:t>
            </a:r>
            <a:r>
              <a:rPr lang="de-DE" altLang="de-DE" sz="1200" b="1" baseline="-25000" dirty="0">
                <a:solidFill>
                  <a:srgbClr val="24292E"/>
                </a:solidFill>
                <a:latin typeface="+mj-lt"/>
              </a:rPr>
              <a:t>q</a:t>
            </a:r>
            <a:r>
              <a:rPr lang="de-DE" altLang="de-DE" sz="1200" b="1" dirty="0">
                <a:solidFill>
                  <a:srgbClr val="24292E"/>
                </a:solidFill>
                <a:latin typeface="+mj-lt"/>
              </a:rPr>
              <a:t>: </a:t>
            </a:r>
            <a:r>
              <a:rPr lang="de-DE" altLang="de-DE" sz="1200" dirty="0">
                <a:solidFill>
                  <a:srgbClr val="24292E"/>
                </a:solidFill>
                <a:latin typeface="+mj-lt"/>
              </a:rPr>
              <a:t>quantized_value</a:t>
            </a:r>
          </a:p>
          <a:p>
            <a:pPr lvl="0" eaLnBrk="0" hangingPunct="0"/>
            <a:r>
              <a:rPr lang="de-DE" altLang="de-DE" sz="1200" b="1" dirty="0">
                <a:solidFill>
                  <a:srgbClr val="24292E"/>
                </a:solidFill>
                <a:latin typeface="+mj-lt"/>
              </a:rPr>
              <a:t>zp</a:t>
            </a:r>
            <a:r>
              <a:rPr lang="de-DE" altLang="de-DE" sz="1200" b="1" baseline="-25000" dirty="0">
                <a:solidFill>
                  <a:srgbClr val="24292E"/>
                </a:solidFill>
                <a:latin typeface="+mj-lt"/>
              </a:rPr>
              <a:t>x </a:t>
            </a:r>
            <a:r>
              <a:rPr lang="de-DE" altLang="de-DE" sz="1200" b="1" dirty="0">
                <a:solidFill>
                  <a:srgbClr val="24292E"/>
                </a:solidFill>
                <a:latin typeface="+mj-lt"/>
              </a:rPr>
              <a:t>: </a:t>
            </a:r>
            <a:r>
              <a:rPr lang="de-DE" altLang="de-DE" sz="1200" dirty="0">
                <a:solidFill>
                  <a:srgbClr val="24292E"/>
                </a:solidFill>
                <a:latin typeface="+mj-lt"/>
              </a:rPr>
              <a:t>zero </a:t>
            </a:r>
            <a:r>
              <a:rPr lang="de-DE" altLang="de-DE" sz="1200" dirty="0" smtClean="0">
                <a:solidFill>
                  <a:srgbClr val="24292E"/>
                </a:solidFill>
                <a:latin typeface="+mj-lt"/>
              </a:rPr>
              <a:t>point</a:t>
            </a:r>
          </a:p>
          <a:p>
            <a:pPr lvl="0" eaLnBrk="0" hangingPunct="0"/>
            <a:endParaRPr lang="de-DE" altLang="de-DE" sz="1200" dirty="0">
              <a:solidFill>
                <a:srgbClr val="24292E"/>
              </a:solidFill>
              <a:latin typeface="+mj-lt"/>
            </a:endParaRPr>
          </a:p>
          <a:p>
            <a:pPr eaLnBrk="0" hangingPunct="0"/>
            <a:r>
              <a:rPr lang="de-DE" altLang="de-DE" sz="1200" b="1" dirty="0">
                <a:solidFill>
                  <a:srgbClr val="24292E"/>
                </a:solidFill>
              </a:rPr>
              <a:t>x</a:t>
            </a:r>
            <a:r>
              <a:rPr lang="de-DE" altLang="de-DE" sz="1200" b="1" baseline="-25000" dirty="0">
                <a:solidFill>
                  <a:srgbClr val="24292E"/>
                </a:solidFill>
              </a:rPr>
              <a:t>f </a:t>
            </a:r>
            <a:r>
              <a:rPr lang="de-DE" altLang="de-DE" sz="1200" b="1" baseline="-25000" dirty="0" smtClean="0">
                <a:solidFill>
                  <a:srgbClr val="24292E"/>
                </a:solidFill>
              </a:rPr>
              <a:t> </a:t>
            </a:r>
            <a:r>
              <a:rPr lang="de-DE" altLang="de-DE" sz="1200" dirty="0" smtClean="0">
                <a:solidFill>
                  <a:srgbClr val="24292E"/>
                </a:solidFill>
                <a:latin typeface="+mj-lt"/>
              </a:rPr>
              <a:t>= (</a:t>
            </a:r>
            <a:r>
              <a:rPr lang="de-DE" altLang="de-DE" sz="1200" b="1" dirty="0">
                <a:solidFill>
                  <a:srgbClr val="24292E"/>
                </a:solidFill>
              </a:rPr>
              <a:t>x</a:t>
            </a:r>
            <a:r>
              <a:rPr lang="de-DE" altLang="de-DE" sz="1200" b="1" baseline="-25000" dirty="0">
                <a:solidFill>
                  <a:srgbClr val="24292E"/>
                </a:solidFill>
              </a:rPr>
              <a:t>q</a:t>
            </a:r>
            <a:r>
              <a:rPr lang="de-DE" altLang="de-DE" sz="1200" dirty="0" smtClean="0">
                <a:solidFill>
                  <a:srgbClr val="24292E"/>
                </a:solidFill>
                <a:latin typeface="+mj-lt"/>
              </a:rPr>
              <a:t> + </a:t>
            </a:r>
            <a:r>
              <a:rPr lang="de-DE" altLang="de-DE" sz="1200" b="1" dirty="0" smtClean="0">
                <a:solidFill>
                  <a:srgbClr val="24292E"/>
                </a:solidFill>
              </a:rPr>
              <a:t>zp</a:t>
            </a:r>
            <a:r>
              <a:rPr lang="de-DE" altLang="de-DE" sz="1200" b="1" baseline="-25000" dirty="0" smtClean="0">
                <a:solidFill>
                  <a:srgbClr val="24292E"/>
                </a:solidFill>
              </a:rPr>
              <a:t>x</a:t>
            </a:r>
            <a:r>
              <a:rPr lang="de-DE" altLang="de-DE" sz="1200" dirty="0" smtClean="0">
                <a:solidFill>
                  <a:srgbClr val="24292E"/>
                </a:solidFill>
                <a:latin typeface="+mj-lt"/>
              </a:rPr>
              <a:t>) / </a:t>
            </a:r>
            <a:r>
              <a:rPr lang="de-DE" altLang="de-DE" sz="1200" b="1" dirty="0" smtClean="0">
                <a:solidFill>
                  <a:srgbClr val="24292E"/>
                </a:solidFill>
              </a:rPr>
              <a:t>q</a:t>
            </a:r>
            <a:r>
              <a:rPr lang="de-DE" altLang="de-DE" sz="1200" b="1" baseline="-25000" dirty="0" smtClean="0">
                <a:solidFill>
                  <a:srgbClr val="24292E"/>
                </a:solidFill>
              </a:rPr>
              <a:t>x</a:t>
            </a: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2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720"/>
            <a:ext cx="7560840" cy="720000"/>
          </a:xfrm>
        </p:spPr>
        <p:txBody>
          <a:bodyPr/>
          <a:lstStyle/>
          <a:p>
            <a:r>
              <a:rPr lang="de-DE" b="1" dirty="0"/>
              <a:t>TFL Micro - Trained model 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en-US" dirty="0" smtClean="0"/>
              <a:t>(</a:t>
            </a:r>
            <a:r>
              <a:rPr lang="en-US" dirty="0"/>
              <a:t>Asymmetric quantization</a:t>
            </a:r>
            <a:r>
              <a:rPr lang="en-US" dirty="0" smtClean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59" name="TextBox 58"/>
          <p:cNvSpPr txBox="1"/>
          <p:nvPr/>
        </p:nvSpPr>
        <p:spPr bwMode="auto">
          <a:xfrm>
            <a:off x="221179" y="4686781"/>
            <a:ext cx="8608003" cy="1231106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e.g Converting a number back and forwards: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1.0f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-&gt; </a:t>
            </a:r>
            <a:r>
              <a:rPr lang="de-DE" sz="1400" kern="0" dirty="0">
                <a:solidFill>
                  <a:srgbClr val="00B05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quantized_value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=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</a:t>
            </a:r>
            <a:r>
              <a:rPr lang="de-DE" sz="14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real_value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* </a:t>
            </a:r>
            <a:r>
              <a:rPr lang="de-DE" sz="1400" kern="0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scale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) - </a:t>
            </a:r>
            <a:r>
              <a:rPr lang="de-DE" sz="14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zeroPoint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=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</a:t>
            </a:r>
            <a:r>
              <a:rPr lang="de-DE" sz="1400" b="1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1.0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* </a:t>
            </a:r>
            <a:r>
              <a:rPr lang="de-DE" sz="1400" kern="0" dirty="0" smtClean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2.0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) – (</a:t>
            </a:r>
            <a:r>
              <a:rPr lang="de-DE" sz="1400" kern="0" dirty="0" smtClean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-127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) = </a:t>
            </a:r>
            <a:r>
              <a:rPr lang="de-DE" sz="1400" b="1" kern="0" dirty="0" smtClean="0">
                <a:solidFill>
                  <a:srgbClr val="00B05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129</a:t>
            </a:r>
            <a:endParaRPr lang="de-DE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400" b="1" kern="0" dirty="0" smtClean="0">
              <a:solidFill>
                <a:srgbClr val="00B050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400" b="1" kern="0" dirty="0" smtClean="0">
                <a:solidFill>
                  <a:srgbClr val="00B05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129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-&gt; </a:t>
            </a:r>
            <a:r>
              <a:rPr lang="de-DE" sz="1400" kern="0" dirty="0" smtClean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real_value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= (</a:t>
            </a:r>
            <a:r>
              <a:rPr lang="de-DE" sz="1400" kern="0" dirty="0">
                <a:solidFill>
                  <a:srgbClr val="00B05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quantized_value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+</a:t>
            </a:r>
            <a:r>
              <a:rPr lang="de-DE" sz="1400" kern="0" dirty="0" smtClean="0">
                <a:solidFill>
                  <a:srgbClr val="00B05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14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zeroPoint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)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/ </a:t>
            </a: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scale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=  (</a:t>
            </a:r>
            <a:r>
              <a:rPr lang="de-DE" sz="1400" b="1" kern="0" dirty="0" smtClean="0">
                <a:solidFill>
                  <a:srgbClr val="00B05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129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+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(</a:t>
            </a: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-127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)) / </a:t>
            </a: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2.0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= </a:t>
            </a:r>
            <a:r>
              <a:rPr lang="de-DE" sz="1400" b="1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1.0f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59347" y="1324462"/>
            <a:ext cx="9093173" cy="3052539"/>
            <a:chOff x="179512" y="1180455"/>
            <a:chExt cx="8669835" cy="3052539"/>
          </a:xfrm>
        </p:grpSpPr>
        <p:grpSp>
          <p:nvGrpSpPr>
            <p:cNvPr id="29" name="Group 28"/>
            <p:cNvGrpSpPr/>
            <p:nvPr/>
          </p:nvGrpSpPr>
          <p:grpSpPr>
            <a:xfrm>
              <a:off x="179512" y="1180455"/>
              <a:ext cx="8597930" cy="3052539"/>
              <a:chOff x="411277" y="1413055"/>
              <a:chExt cx="4973756" cy="3686314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759729" y="3010992"/>
                <a:ext cx="4625304" cy="750045"/>
                <a:chOff x="83013" y="2963156"/>
                <a:chExt cx="4625304" cy="750045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83013" y="3129939"/>
                  <a:ext cx="4625304" cy="583262"/>
                  <a:chOff x="83013" y="3129939"/>
                  <a:chExt cx="4625304" cy="583262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538860" y="3140968"/>
                    <a:ext cx="36731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/>
                  <p:cNvSpPr txBox="1"/>
                  <p:nvPr/>
                </p:nvSpPr>
                <p:spPr bwMode="auto">
                  <a:xfrm>
                    <a:off x="83013" y="3162241"/>
                    <a:ext cx="998671" cy="2154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marR="0" defTabSz="914400" eaLnBrk="0" fontAlgn="auto" latinLnBrk="0" hangingPunct="0">
                      <a:spcBef>
                        <a:spcPts val="0"/>
                      </a:spcBef>
                      <a:spcAft>
                        <a:spcPts val="300"/>
                      </a:spcAft>
                      <a:buClr>
                        <a:schemeClr val="accent1"/>
                      </a:buClr>
                      <a:buSzTx/>
                      <a:tabLst/>
                    </a:pPr>
                    <a:r>
                      <a:rPr lang="de-DE" sz="1400" kern="0" dirty="0" smtClean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rPr>
                      <a:t>min =  -63.5f</a:t>
                    </a:r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 bwMode="auto">
                  <a:xfrm>
                    <a:off x="3719265" y="3129939"/>
                    <a:ext cx="989052" cy="2154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marR="0" defTabSz="914400" eaLnBrk="0" fontAlgn="auto" latinLnBrk="0" hangingPunct="0">
                      <a:spcBef>
                        <a:spcPts val="0"/>
                      </a:spcBef>
                      <a:spcAft>
                        <a:spcPts val="300"/>
                      </a:spcAft>
                      <a:buClr>
                        <a:schemeClr val="accent1"/>
                      </a:buClr>
                      <a:buSzTx/>
                      <a:tabLst/>
                    </a:pPr>
                    <a:r>
                      <a:rPr lang="de-DE" sz="1400" kern="0" dirty="0" smtClean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rPr>
                      <a:t>max =  64.0f</a:t>
                    </a:r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 bwMode="auto">
                  <a:xfrm rot="16200000">
                    <a:off x="2255589" y="3397141"/>
                    <a:ext cx="435412" cy="19670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marR="0" defTabSz="914400" eaLnBrk="0" fontAlgn="auto" latinLnBrk="0" hangingPunct="0">
                      <a:spcBef>
                        <a:spcPts val="0"/>
                      </a:spcBef>
                      <a:spcAft>
                        <a:spcPts val="300"/>
                      </a:spcAft>
                      <a:buClr>
                        <a:schemeClr val="accent1"/>
                      </a:buClr>
                      <a:buSzTx/>
                      <a:tabLst/>
                    </a:pPr>
                    <a:r>
                      <a:rPr lang="de-DE" sz="1400" kern="0" dirty="0"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de-DE" sz="1400" kern="0" dirty="0" smtClean="0"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de-DE" sz="1400" kern="0" dirty="0" smtClean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rPr>
                      <a:t>0.0f</a:t>
                    </a:r>
                  </a:p>
                </p:txBody>
              </p:sp>
            </p:grp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2482031" y="2963156"/>
                  <a:ext cx="0" cy="24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Rectangle 34"/>
              <p:cNvSpPr/>
              <p:nvPr/>
            </p:nvSpPr>
            <p:spPr>
              <a:xfrm>
                <a:off x="423442" y="3947168"/>
                <a:ext cx="2310430" cy="1152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4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Conver float to quantized-uint8:</a:t>
                </a:r>
              </a:p>
              <a:p>
                <a:r>
                  <a:rPr lang="de-DE" sz="1400" kern="0" dirty="0" smtClean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scale</a:t>
                </a:r>
                <a:r>
                  <a:rPr lang="de-DE" sz="14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4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= (</a:t>
                </a:r>
                <a:r>
                  <a:rPr lang="de-DE" sz="1400" kern="0" dirty="0">
                    <a:solidFill>
                      <a:srgbClr val="00B05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2^n – 1) </a:t>
                </a:r>
                <a:r>
                  <a:rPr lang="de-DE" sz="1400" kern="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/ </a:t>
                </a:r>
                <a:r>
                  <a:rPr lang="de-DE" sz="14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(</a:t>
                </a:r>
                <a:r>
                  <a:rPr lang="de-DE" sz="1400" kern="0" dirty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max</a:t>
                </a:r>
                <a:r>
                  <a:rPr lang="de-DE" sz="14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– </a:t>
                </a:r>
                <a:r>
                  <a:rPr lang="de-DE" sz="1400" kern="0" dirty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min</a:t>
                </a:r>
                <a:r>
                  <a:rPr lang="de-DE" sz="14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) = </a:t>
                </a:r>
                <a:r>
                  <a:rPr lang="de-DE" sz="1400" b="1" kern="0" dirty="0" smtClean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2.0f</a:t>
                </a:r>
              </a:p>
              <a:p>
                <a:r>
                  <a:rPr lang="de-DE" sz="1400" kern="0" dirty="0" smtClean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zeroPoint</a:t>
                </a:r>
                <a:r>
                  <a:rPr lang="de-DE" sz="14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4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= </a:t>
                </a:r>
                <a:r>
                  <a:rPr lang="de-DE" sz="1400" kern="0" dirty="0" smtClean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min</a:t>
                </a:r>
                <a:r>
                  <a:rPr lang="de-DE" sz="14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4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*</a:t>
                </a:r>
                <a:r>
                  <a:rPr lang="de-DE" sz="14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400" kern="0" dirty="0" smtClean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scale</a:t>
                </a:r>
                <a:r>
                  <a:rPr lang="de-DE" sz="14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= </a:t>
                </a:r>
                <a:r>
                  <a:rPr lang="de-DE" sz="1400" kern="0" dirty="0" smtClean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-127</a:t>
                </a:r>
                <a:endParaRPr lang="de-DE" sz="1400" kern="0" dirty="0">
                  <a:solidFill>
                    <a:schemeClr val="accent1"/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  <a:p>
                <a:r>
                  <a:rPr lang="de-DE" sz="1400" kern="0" dirty="0">
                    <a:solidFill>
                      <a:srgbClr val="00B05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q</a:t>
                </a:r>
                <a:r>
                  <a:rPr lang="de-DE" sz="1400" kern="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uantized_value</a:t>
                </a:r>
                <a:r>
                  <a:rPr lang="de-DE" sz="14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4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= </a:t>
                </a:r>
                <a:r>
                  <a:rPr lang="de-DE" sz="14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(</a:t>
                </a:r>
                <a:r>
                  <a:rPr lang="de-DE" sz="1400" kern="0" dirty="0" smtClean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real_value</a:t>
                </a:r>
                <a:r>
                  <a:rPr lang="de-DE" sz="14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* </a:t>
                </a:r>
                <a:r>
                  <a:rPr lang="de-DE" sz="1400" kern="0" dirty="0">
                    <a:solidFill>
                      <a:srgbClr val="FF000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scale</a:t>
                </a:r>
                <a:r>
                  <a:rPr lang="de-DE" sz="14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) - </a:t>
                </a:r>
                <a:r>
                  <a:rPr lang="de-DE" sz="1400" kern="0" dirty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zeroPoint</a:t>
                </a:r>
                <a:r>
                  <a:rPr lang="de-DE" sz="14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endParaRPr lang="de-DE" sz="1400" b="1" kern="0" dirty="0">
                  <a:solidFill>
                    <a:srgbClr val="00B050"/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11277" y="4104565"/>
                <a:ext cx="203685" cy="371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de-DE" sz="1400" kern="0" dirty="0" smtClean="0">
                  <a:solidFill>
                    <a:srgbClr val="00B050"/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3158747" y="2492896"/>
                <a:ext cx="0" cy="51809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 bwMode="auto">
              <a:xfrm rot="16200000">
                <a:off x="3030983" y="2197119"/>
                <a:ext cx="255528" cy="848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1000" kern="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127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 rot="16200000">
                <a:off x="1122083" y="2926807"/>
                <a:ext cx="120021" cy="1246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1400" kern="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 flipV="1">
                <a:off x="4871030" y="1772816"/>
                <a:ext cx="0" cy="1408872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 bwMode="auto">
              <a:xfrm rot="16200000">
                <a:off x="4690998" y="1530771"/>
                <a:ext cx="360063" cy="1246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1400" kern="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255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flipV="1">
                <a:off x="3442801" y="2420496"/>
                <a:ext cx="0" cy="761192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 bwMode="auto">
              <a:xfrm rot="16200000">
                <a:off x="3262771" y="2179685"/>
                <a:ext cx="360063" cy="1246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1400" kern="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129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 bwMode="auto">
              <a:xfrm rot="16200000">
                <a:off x="3224638" y="3426863"/>
                <a:ext cx="445945" cy="1967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14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4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400" b="1" kern="0" dirty="0" smtClean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1.0f</a:t>
                </a:r>
              </a:p>
            </p:txBody>
          </p:sp>
        </p:grpSp>
        <p:cxnSp>
          <p:nvCxnSpPr>
            <p:cNvPr id="55" name="Straight Connector 54"/>
            <p:cNvCxnSpPr/>
            <p:nvPr/>
          </p:nvCxnSpPr>
          <p:spPr>
            <a:xfrm flipV="1">
              <a:off x="4545345" y="2050432"/>
              <a:ext cx="0" cy="630323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 bwMode="auto">
            <a:xfrm rot="16200000">
              <a:off x="4373873" y="1757138"/>
              <a:ext cx="298159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de-DE" sz="1400" kern="0" dirty="0" smtClean="0">
                  <a:solidFill>
                    <a:srgbClr val="00B050"/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125</a:t>
              </a:r>
            </a:p>
          </p:txBody>
        </p:sp>
        <p:sp>
          <p:nvSpPr>
            <p:cNvPr id="57" name="TextBox 56"/>
            <p:cNvSpPr txBox="1"/>
            <p:nvPr/>
          </p:nvSpPr>
          <p:spPr bwMode="auto">
            <a:xfrm rot="16200000">
              <a:off x="4289715" y="2849403"/>
              <a:ext cx="46647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de-DE" sz="1400" kern="0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0" dirty="0">
                  <a:solidFill>
                    <a:srgbClr val="FF0000"/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-</a:t>
              </a:r>
              <a:r>
                <a:rPr lang="de-DE" sz="1400" b="1" kern="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1.0f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630674" y="3280960"/>
              <a:ext cx="421867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Convert a quantized-uint8 back to float:</a:t>
              </a:r>
            </a:p>
            <a:p>
              <a:r>
                <a:rPr lang="de-DE" sz="1400" kern="0" dirty="0" smtClean="0">
                  <a:solidFill>
                    <a:srgbClr val="FF0000"/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real_value</a:t>
              </a:r>
              <a:r>
                <a:rPr lang="de-DE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 ~= (</a:t>
              </a:r>
              <a:r>
                <a:rPr lang="de-DE" sz="1400" kern="0" dirty="0">
                  <a:solidFill>
                    <a:srgbClr val="00B050"/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quantized_value </a:t>
              </a:r>
              <a:r>
                <a:rPr lang="de-DE" sz="1400" kern="0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+</a:t>
              </a:r>
              <a:r>
                <a:rPr lang="de-DE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 </a:t>
              </a:r>
              <a:r>
                <a:rPr lang="de-DE" sz="1400" kern="0" dirty="0" smtClean="0">
                  <a:solidFill>
                    <a:schemeClr val="accent1"/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zeroPoint</a:t>
              </a:r>
              <a:r>
                <a:rPr lang="de-DE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) / </a:t>
              </a:r>
              <a:r>
                <a:rPr lang="de-DE" sz="1400" kern="0" dirty="0" smtClean="0">
                  <a:solidFill>
                    <a:srgbClr val="FF0000"/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scale</a:t>
              </a:r>
              <a:endParaRPr lang="de-DE" sz="1400" kern="0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34317" y="1066342"/>
            <a:ext cx="4812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Quantization</a:t>
            </a:r>
            <a:r>
              <a:rPr lang="en-US" sz="1800" dirty="0"/>
              <a:t> </a:t>
            </a:r>
            <a:r>
              <a:rPr lang="en-US" sz="1800" dirty="0" smtClean="0"/>
              <a:t>- From </a:t>
            </a:r>
            <a:r>
              <a:rPr lang="en-US" sz="1800" dirty="0"/>
              <a:t>Float to quantized uint8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1132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6922" y="188720"/>
            <a:ext cx="7543248" cy="720000"/>
          </a:xfrm>
        </p:spPr>
        <p:txBody>
          <a:bodyPr/>
          <a:lstStyle/>
          <a:p>
            <a:r>
              <a:rPr lang="de-DE" b="1" dirty="0"/>
              <a:t>TFL Micro - Trained model 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en-US" dirty="0" smtClean="0"/>
              <a:t>(</a:t>
            </a:r>
            <a:r>
              <a:rPr lang="en-US" dirty="0"/>
              <a:t>Asymmetric quantization)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59" name="TextBox 58"/>
          <p:cNvSpPr txBox="1"/>
          <p:nvPr/>
        </p:nvSpPr>
        <p:spPr bwMode="auto">
          <a:xfrm>
            <a:off x="221179" y="4546582"/>
            <a:ext cx="6223029" cy="1231106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e.g Converting a number back and forwards: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1.0f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-&gt; </a:t>
            </a:r>
            <a:r>
              <a:rPr lang="de-DE" sz="1400" kern="0" dirty="0">
                <a:solidFill>
                  <a:srgbClr val="00B05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quantized_value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= (</a:t>
            </a:r>
            <a:r>
              <a:rPr lang="de-DE" sz="14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real_value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* </a:t>
            </a:r>
            <a:r>
              <a:rPr lang="de-DE" sz="1400" kern="0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scale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) - </a:t>
            </a:r>
            <a:r>
              <a:rPr lang="de-DE" sz="14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zeroPoint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= (</a:t>
            </a:r>
            <a:r>
              <a:rPr lang="de-DE" sz="1400" b="1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1.0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* </a:t>
            </a: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2.0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) - </a:t>
            </a:r>
            <a:r>
              <a:rPr lang="de-DE" sz="1400" kern="0" dirty="0" smtClean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= </a:t>
            </a:r>
            <a:r>
              <a:rPr lang="de-DE" sz="1400" b="1" kern="0" dirty="0">
                <a:solidFill>
                  <a:srgbClr val="00B05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</a:t>
            </a:r>
            <a:endParaRPr lang="de-DE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400" b="1" kern="0" dirty="0" smtClean="0">
              <a:solidFill>
                <a:srgbClr val="00B050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400" b="1" kern="0" dirty="0" smtClean="0">
                <a:solidFill>
                  <a:srgbClr val="00B05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-&gt; </a:t>
            </a:r>
            <a:r>
              <a:rPr lang="de-DE" sz="14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real_value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= (</a:t>
            </a:r>
            <a:r>
              <a:rPr lang="de-DE" sz="1400" kern="0" dirty="0">
                <a:solidFill>
                  <a:srgbClr val="00B05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quantized_value </a:t>
            </a:r>
            <a:r>
              <a:rPr lang="de-DE" sz="1400" kern="0" dirty="0" smtClean="0">
                <a:solidFill>
                  <a:srgbClr val="00B05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+ </a:t>
            </a:r>
            <a:r>
              <a:rPr lang="de-DE" sz="1400" kern="0" dirty="0" smtClean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zeroPoint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) / </a:t>
            </a:r>
            <a:r>
              <a:rPr lang="de-DE" sz="1400" kern="0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scale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= 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</a:t>
            </a:r>
            <a:r>
              <a:rPr lang="de-DE" sz="1400" b="1" kern="0" dirty="0" smtClean="0">
                <a:solidFill>
                  <a:srgbClr val="00B05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+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1400" kern="0" dirty="0" smtClean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) / </a:t>
            </a: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2.0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= </a:t>
            </a:r>
            <a:r>
              <a:rPr lang="de-DE" sz="1400" b="1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1.0f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79304" y="2532969"/>
            <a:ext cx="7995575" cy="621092"/>
            <a:chOff x="83013" y="2963156"/>
            <a:chExt cx="4625304" cy="750045"/>
          </a:xfrm>
        </p:grpSpPr>
        <p:grpSp>
          <p:nvGrpSpPr>
            <p:cNvPr id="49" name="Group 48"/>
            <p:cNvGrpSpPr/>
            <p:nvPr/>
          </p:nvGrpSpPr>
          <p:grpSpPr>
            <a:xfrm>
              <a:off x="83013" y="3129939"/>
              <a:ext cx="4625304" cy="583262"/>
              <a:chOff x="83013" y="3129939"/>
              <a:chExt cx="4625304" cy="583262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538860" y="3140968"/>
                <a:ext cx="36731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 bwMode="auto">
              <a:xfrm>
                <a:off x="83013" y="3162241"/>
                <a:ext cx="998671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1400" kern="0" dirty="0" smtClean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min =  -63.5f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 bwMode="auto">
              <a:xfrm>
                <a:off x="3719265" y="3129939"/>
                <a:ext cx="989052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1400" kern="0" dirty="0" smtClean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max =  64.0f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 bwMode="auto">
              <a:xfrm rot="16200000">
                <a:off x="2255589" y="3397141"/>
                <a:ext cx="435412" cy="1967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14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4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400" kern="0" dirty="0" smtClean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0.0f</a:t>
                </a:r>
              </a:p>
            </p:txBody>
          </p:sp>
        </p:grpSp>
        <p:cxnSp>
          <p:nvCxnSpPr>
            <p:cNvPr id="50" name="Straight Connector 49"/>
            <p:cNvCxnSpPr/>
            <p:nvPr/>
          </p:nvCxnSpPr>
          <p:spPr>
            <a:xfrm flipV="1">
              <a:off x="2482031" y="2963156"/>
              <a:ext cx="0" cy="24982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97978" y="3308192"/>
            <a:ext cx="42338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Conver float to quantized-int8:</a:t>
            </a:r>
          </a:p>
          <a:p>
            <a:r>
              <a:rPr lang="de-DE" sz="14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scale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= (</a:t>
            </a:r>
            <a:r>
              <a:rPr lang="de-DE" sz="1400" kern="0" dirty="0">
                <a:solidFill>
                  <a:srgbClr val="00B05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2^n – 1)  /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</a:t>
            </a:r>
            <a:r>
              <a:rPr lang="de-DE" sz="14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max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– </a:t>
            </a:r>
            <a:r>
              <a:rPr lang="de-DE" sz="14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min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) = </a:t>
            </a:r>
            <a:r>
              <a:rPr lang="de-DE" sz="1400" b="1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2.0f</a:t>
            </a:r>
          </a:p>
          <a:p>
            <a:r>
              <a:rPr lang="de-DE" sz="1400" kern="0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zeroPoint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=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abs(</a:t>
            </a:r>
            <a:r>
              <a:rPr lang="de-DE" sz="1400" kern="0" dirty="0" smtClean="0">
                <a:solidFill>
                  <a:srgbClr val="00B05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-128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) + </a:t>
            </a:r>
            <a:r>
              <a:rPr lang="de-DE" sz="14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min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* </a:t>
            </a:r>
            <a:r>
              <a:rPr lang="de-DE" sz="14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scale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= </a:t>
            </a: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</a:t>
            </a:r>
            <a:endParaRPr lang="de-DE" sz="1400" kern="0" dirty="0">
              <a:solidFill>
                <a:srgbClr val="FF0000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r>
              <a:rPr lang="de-DE" sz="1400" kern="0" dirty="0">
                <a:solidFill>
                  <a:srgbClr val="00B05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quantized_value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= (</a:t>
            </a:r>
            <a:r>
              <a:rPr lang="de-DE" sz="1400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real_value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* </a:t>
            </a:r>
            <a:r>
              <a:rPr lang="de-DE" sz="1400" kern="0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scale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) - </a:t>
            </a:r>
            <a:r>
              <a:rPr lang="de-DE" sz="1400" kern="0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zeroPoint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endParaRPr lang="de-DE" sz="1400" b="1" kern="0" dirty="0">
              <a:solidFill>
                <a:srgbClr val="00B050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949" y="3438528"/>
            <a:ext cx="352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DE" sz="1400" kern="0" dirty="0" smtClean="0">
              <a:solidFill>
                <a:srgbClr val="00B050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826389" y="2103948"/>
            <a:ext cx="0" cy="42902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 bwMode="auto">
          <a:xfrm rot="16200000">
            <a:off x="4769484" y="1872747"/>
            <a:ext cx="113814" cy="15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000" kern="0" dirty="0" smtClean="0">
                <a:solidFill>
                  <a:srgbClr val="00B05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43" name="TextBox 42"/>
          <p:cNvSpPr txBox="1"/>
          <p:nvPr/>
        </p:nvSpPr>
        <p:spPr bwMode="auto">
          <a:xfrm rot="16200000">
            <a:off x="1230693" y="2227829"/>
            <a:ext cx="357470" cy="41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00B05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-128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7786343" y="1507669"/>
            <a:ext cx="0" cy="116665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 bwMode="auto">
          <a:xfrm rot="16200000">
            <a:off x="7637264" y="1153519"/>
            <a:ext cx="298159" cy="41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00B05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127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5280358" y="2050144"/>
            <a:ext cx="0" cy="63032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 bwMode="auto">
          <a:xfrm rot="16200000">
            <a:off x="5230668" y="1697017"/>
            <a:ext cx="99386" cy="41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00B05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 bwMode="auto">
          <a:xfrm rot="16200000">
            <a:off x="5104035" y="2794914"/>
            <a:ext cx="369275" cy="34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1400" b="1" kern="0" dirty="0" smtClean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1.0f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4371939" y="2067502"/>
            <a:ext cx="0" cy="63032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 bwMode="auto">
          <a:xfrm rot="16200000">
            <a:off x="4292591" y="1811973"/>
            <a:ext cx="158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00B05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-3</a:t>
            </a:r>
          </a:p>
        </p:txBody>
      </p:sp>
      <p:sp>
        <p:nvSpPr>
          <p:cNvPr id="57" name="TextBox 56"/>
          <p:cNvSpPr txBox="1"/>
          <p:nvPr/>
        </p:nvSpPr>
        <p:spPr bwMode="auto">
          <a:xfrm rot="16200000">
            <a:off x="4138127" y="2890851"/>
            <a:ext cx="46647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1400" kern="0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</a:t>
            </a:r>
            <a:r>
              <a:rPr lang="de-DE" sz="1400" b="1" kern="0" dirty="0" smtClean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1.0f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784997" y="3310266"/>
            <a:ext cx="4256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Convert a quantized-int8 back to float:</a:t>
            </a:r>
          </a:p>
          <a:p>
            <a:r>
              <a:rPr lang="de-DE" sz="1400" kern="0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real_value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~= (</a:t>
            </a:r>
            <a:r>
              <a:rPr lang="de-DE" sz="1400" kern="0" dirty="0">
                <a:solidFill>
                  <a:srgbClr val="00B05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quantized_value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+</a:t>
            </a:r>
            <a:r>
              <a:rPr lang="de-DE" sz="1400" kern="0" dirty="0" smtClean="0">
                <a:solidFill>
                  <a:srgbClr val="00B05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1400" kern="0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zeroPoint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)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/ </a:t>
            </a:r>
            <a:r>
              <a:rPr lang="de-DE" sz="1400" kern="0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scale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4317" y="1066342"/>
            <a:ext cx="4812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Quantization</a:t>
            </a:r>
            <a:r>
              <a:rPr lang="en-US" sz="1800" dirty="0"/>
              <a:t> </a:t>
            </a:r>
            <a:r>
              <a:rPr lang="en-US" sz="1800" dirty="0" smtClean="0"/>
              <a:t>- From </a:t>
            </a:r>
            <a:r>
              <a:rPr lang="en-US" sz="1800" dirty="0"/>
              <a:t>Float to quantized </a:t>
            </a:r>
            <a:r>
              <a:rPr lang="en-US" sz="1800" dirty="0" smtClean="0"/>
              <a:t>int8</a:t>
            </a:r>
            <a:endParaRPr lang="de-DE" sz="1800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481610" y="2067502"/>
            <a:ext cx="0" cy="63032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 bwMode="auto">
          <a:xfrm rot="16200000">
            <a:off x="5431920" y="181197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00B05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</a:t>
            </a:r>
            <a:endParaRPr lang="de-DE" sz="1400" kern="0" dirty="0" smtClean="0">
              <a:solidFill>
                <a:srgbClr val="00B050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 rot="16200000">
            <a:off x="5286343" y="2874569"/>
            <a:ext cx="40716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1400" b="1" kern="0" dirty="0" smtClean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1.5f</a:t>
            </a:r>
            <a:endParaRPr lang="de-DE" sz="1400" b="1" kern="0" dirty="0" smtClean="0">
              <a:solidFill>
                <a:schemeClr val="accent1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712347" y="2051577"/>
            <a:ext cx="0" cy="63032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 bwMode="auto">
          <a:xfrm rot="16200000">
            <a:off x="5662657" y="1796048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00B05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3</a:t>
            </a:r>
            <a:endParaRPr lang="de-DE" sz="1400" kern="0" dirty="0" smtClean="0">
              <a:solidFill>
                <a:srgbClr val="00B050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 rot="16200000">
            <a:off x="5517080" y="2858644"/>
            <a:ext cx="40716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1400" b="1" kern="0" dirty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</a:t>
            </a:r>
            <a:r>
              <a:rPr lang="de-DE" sz="1400" b="1" kern="0" dirty="0" smtClean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.0f</a:t>
            </a:r>
            <a:endParaRPr lang="de-DE" sz="1400" b="1" kern="0" dirty="0" smtClean="0">
              <a:solidFill>
                <a:schemeClr val="accent1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5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3186" y="129685"/>
            <a:ext cx="7223760" cy="720000"/>
          </a:xfrm>
        </p:spPr>
        <p:txBody>
          <a:bodyPr/>
          <a:lstStyle/>
          <a:p>
            <a:r>
              <a:rPr lang="de-DE" b="1" dirty="0"/>
              <a:t>TFL Micro - Trained model </a:t>
            </a:r>
            <a:br>
              <a:rPr lang="de-DE" b="1" dirty="0"/>
            </a:br>
            <a:r>
              <a:rPr lang="en-US" dirty="0" smtClean="0"/>
              <a:t>(Quantization arithmetic)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grpSp>
        <p:nvGrpSpPr>
          <p:cNvPr id="32" name="Group 31"/>
          <p:cNvGrpSpPr/>
          <p:nvPr/>
        </p:nvGrpSpPr>
        <p:grpSpPr>
          <a:xfrm>
            <a:off x="394842" y="1086603"/>
            <a:ext cx="3377068" cy="1813345"/>
            <a:chOff x="369280" y="1141721"/>
            <a:chExt cx="3377068" cy="1813345"/>
          </a:xfrm>
        </p:grpSpPr>
        <p:grpSp>
          <p:nvGrpSpPr>
            <p:cNvPr id="14" name="Group 13"/>
            <p:cNvGrpSpPr/>
            <p:nvPr/>
          </p:nvGrpSpPr>
          <p:grpSpPr>
            <a:xfrm>
              <a:off x="369280" y="2386213"/>
              <a:ext cx="3377068" cy="568853"/>
              <a:chOff x="83012" y="2963156"/>
              <a:chExt cx="4262440" cy="75004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3012" y="3140968"/>
                <a:ext cx="4262440" cy="572233"/>
                <a:chOff x="83012" y="3140968"/>
                <a:chExt cx="4262440" cy="572233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538860" y="3140968"/>
                  <a:ext cx="36731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 bwMode="auto">
                <a:xfrm>
                  <a:off x="83012" y="3180885"/>
                  <a:ext cx="1327092" cy="2840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marR="0" defTabSz="914400" eaLnBrk="0" fontAlgn="auto" latinLnBrk="0" hangingPunct="0">
                    <a:spcBef>
                      <a:spcPts val="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Tx/>
                    <a:tabLst/>
                  </a:pPr>
                  <a:r>
                    <a:rPr lang="de-DE" sz="1400" kern="0" dirty="0" smtClean="0">
                      <a:solidFill>
                        <a:schemeClr val="accent1"/>
                      </a:solidFill>
                      <a:latin typeface="Arial" panose="020B0604020202020204" pitchFamily="34" charset="0"/>
                      <a:ea typeface="Verdana" pitchFamily="34" charset="0"/>
                      <a:cs typeface="Arial" panose="020B0604020202020204" pitchFamily="34" charset="0"/>
                    </a:rPr>
                    <a:t>min</a:t>
                  </a:r>
                  <a:endParaRPr lang="de-DE" sz="1400" kern="0" dirty="0" smtClean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 bwMode="auto">
                <a:xfrm>
                  <a:off x="3918543" y="3140968"/>
                  <a:ext cx="426909" cy="2840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marR="0" defTabSz="914400" eaLnBrk="0" fontAlgn="auto" latinLnBrk="0" hangingPunct="0">
                    <a:spcBef>
                      <a:spcPts val="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Tx/>
                    <a:tabLst/>
                  </a:pPr>
                  <a:r>
                    <a:rPr lang="de-DE" sz="1400" kern="0" dirty="0" smtClean="0">
                      <a:solidFill>
                        <a:schemeClr val="accent1"/>
                      </a:solidFill>
                      <a:latin typeface="Arial" panose="020B0604020202020204" pitchFamily="34" charset="0"/>
                      <a:ea typeface="Verdana" pitchFamily="34" charset="0"/>
                      <a:cs typeface="Arial" panose="020B0604020202020204" pitchFamily="34" charset="0"/>
                    </a:rPr>
                    <a:t>max</a:t>
                  </a:r>
                  <a:endParaRPr lang="de-DE" sz="1400" kern="0" dirty="0" smtClean="0">
                    <a:solidFill>
                      <a:schemeClr val="accent1"/>
                    </a:solidFill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 bwMode="auto">
                <a:xfrm rot="16200000">
                  <a:off x="2255589" y="3397141"/>
                  <a:ext cx="435412" cy="1967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marR="0" defTabSz="914400" eaLnBrk="0" fontAlgn="auto" latinLnBrk="0" hangingPunct="0">
                    <a:spcBef>
                      <a:spcPts val="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Tx/>
                    <a:tabLst/>
                  </a:pPr>
                  <a:r>
                    <a:rPr lang="de-DE" sz="1400" kern="0" dirty="0">
                      <a:latin typeface="Arial" panose="020B0604020202020204" pitchFamily="34" charset="0"/>
                      <a:ea typeface="Verdana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de-DE" sz="1400" kern="0" dirty="0" smtClean="0">
                      <a:latin typeface="Arial" panose="020B0604020202020204" pitchFamily="34" charset="0"/>
                      <a:ea typeface="Verdana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de-DE" sz="1400" kern="0" dirty="0" smtClean="0">
                      <a:solidFill>
                        <a:schemeClr val="accent1"/>
                      </a:solidFill>
                      <a:latin typeface="Arial" panose="020B0604020202020204" pitchFamily="34" charset="0"/>
                      <a:ea typeface="Verdana" pitchFamily="34" charset="0"/>
                      <a:cs typeface="Arial" panose="020B0604020202020204" pitchFamily="34" charset="0"/>
                    </a:rPr>
                    <a:t>0.0f</a:t>
                  </a:r>
                </a:p>
              </p:txBody>
            </p:sp>
          </p:grpSp>
          <p:cxnSp>
            <p:nvCxnSpPr>
              <p:cNvPr id="26" name="Straight Connector 25"/>
              <p:cNvCxnSpPr/>
              <p:nvPr/>
            </p:nvCxnSpPr>
            <p:spPr>
              <a:xfrm flipV="1">
                <a:off x="2482031" y="2963156"/>
                <a:ext cx="0" cy="24982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/>
          </p:nvCxnSpPr>
          <p:spPr>
            <a:xfrm flipV="1">
              <a:off x="2269987" y="1993276"/>
              <a:ext cx="0" cy="39293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 bwMode="auto">
            <a:xfrm rot="16200000">
              <a:off x="1978157" y="1541004"/>
              <a:ext cx="53860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000" kern="0" dirty="0" smtClean="0">
                  <a:solidFill>
                    <a:srgbClr val="00B050"/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zeroPoint</a:t>
              </a:r>
              <a:endParaRPr lang="de-DE" sz="1000" kern="0" dirty="0" smtClean="0">
                <a:solidFill>
                  <a:srgbClr val="00B05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 bwMode="auto">
            <a:xfrm rot="16200000">
              <a:off x="580210" y="2171069"/>
              <a:ext cx="288541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de-DE" sz="1400" kern="0" dirty="0" smtClean="0">
                  <a:solidFill>
                    <a:srgbClr val="00B050"/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min</a:t>
              </a:r>
              <a:endParaRPr lang="de-DE" sz="1400" kern="0" dirty="0" smtClean="0">
                <a:solidFill>
                  <a:srgbClr val="00B05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3626603" y="1447149"/>
              <a:ext cx="0" cy="1068525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 bwMode="auto">
            <a:xfrm rot="16200000">
              <a:off x="3457485" y="1203116"/>
              <a:ext cx="33823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de-DE" sz="1400" kern="0" dirty="0" smtClean="0">
                  <a:solidFill>
                    <a:srgbClr val="00B050"/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max</a:t>
              </a:r>
              <a:endParaRPr lang="de-DE" sz="1400" kern="0" dirty="0" smtClean="0">
                <a:solidFill>
                  <a:srgbClr val="00B05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 rot="16200000">
              <a:off x="2767474" y="1709032"/>
              <a:ext cx="6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endParaRPr lang="de-DE" sz="1400" kern="0" dirty="0" smtClean="0">
                <a:solidFill>
                  <a:srgbClr val="00B05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1546377" y="1938367"/>
              <a:ext cx="0" cy="57730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 bwMode="auto">
            <a:xfrm rot="16200000">
              <a:off x="1486420" y="1660681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de-DE" sz="1400" kern="0" dirty="0" smtClean="0">
                  <a:solidFill>
                    <a:srgbClr val="00B050"/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a</a:t>
              </a:r>
              <a:endParaRPr lang="de-DE" sz="1400" kern="0" dirty="0" smtClean="0">
                <a:solidFill>
                  <a:srgbClr val="00B05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4243084" y="926286"/>
            <a:ext cx="49401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Consider float values</a:t>
            </a:r>
            <a:r>
              <a:rPr lang="en-US" sz="1400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a_f, b_f , c_f</a:t>
            </a:r>
          </a:p>
          <a:p>
            <a:endParaRPr lang="en-US" sz="1400" dirty="0" smtClean="0"/>
          </a:p>
          <a:p>
            <a:r>
              <a:rPr lang="en-US" sz="1400" b="1" dirty="0" smtClean="0"/>
              <a:t>Consider its quantized values: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a, b, c</a:t>
            </a:r>
          </a:p>
          <a:p>
            <a:endParaRPr lang="en-US" sz="1400" dirty="0" smtClean="0"/>
          </a:p>
          <a:p>
            <a:r>
              <a:rPr lang="en-US" sz="1400" b="1" dirty="0"/>
              <a:t>Consider scales A, B  and C:</a:t>
            </a:r>
          </a:p>
          <a:p>
            <a:endParaRPr lang="en-US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scale_a</a:t>
            </a:r>
            <a:r>
              <a:rPr lang="en-US" sz="1400" dirty="0"/>
              <a:t> (</a:t>
            </a:r>
            <a:r>
              <a:rPr lang="en-US" sz="1400" b="1" dirty="0" err="1"/>
              <a:t>Qa</a:t>
            </a:r>
            <a:r>
              <a:rPr lang="en-US" sz="1400" dirty="0"/>
              <a:t>), </a:t>
            </a:r>
            <a:r>
              <a:rPr lang="en-US" sz="1400" dirty="0" err="1"/>
              <a:t>zeroPoint_a</a:t>
            </a:r>
            <a:r>
              <a:rPr lang="en-US" sz="1400" dirty="0"/>
              <a:t> (</a:t>
            </a:r>
            <a:r>
              <a:rPr lang="en-US" sz="1400" b="1" dirty="0" err="1"/>
              <a:t>ZPa</a:t>
            </a:r>
            <a:r>
              <a:rPr lang="en-US" sz="1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scale_b</a:t>
            </a:r>
            <a:r>
              <a:rPr lang="en-US" sz="1400" dirty="0"/>
              <a:t> (</a:t>
            </a:r>
            <a:r>
              <a:rPr lang="en-US" sz="1400" b="1" dirty="0" err="1"/>
              <a:t>Qb</a:t>
            </a:r>
            <a:r>
              <a:rPr lang="en-US" sz="1400" dirty="0"/>
              <a:t>), </a:t>
            </a:r>
            <a:r>
              <a:rPr lang="en-US" sz="1400" dirty="0" err="1"/>
              <a:t>zeroPoint_b</a:t>
            </a:r>
            <a:r>
              <a:rPr lang="en-US" sz="1400" dirty="0"/>
              <a:t> (</a:t>
            </a:r>
            <a:r>
              <a:rPr lang="en-US" sz="1400" b="1" dirty="0" err="1"/>
              <a:t>ZPb</a:t>
            </a:r>
            <a:r>
              <a:rPr lang="en-US" sz="1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scale_c</a:t>
            </a:r>
            <a:r>
              <a:rPr lang="en-US" sz="1400" dirty="0"/>
              <a:t> (</a:t>
            </a:r>
            <a:r>
              <a:rPr lang="en-US" sz="1400" b="1" dirty="0"/>
              <a:t>Qc</a:t>
            </a:r>
            <a:r>
              <a:rPr lang="en-US" sz="1400" dirty="0"/>
              <a:t>), </a:t>
            </a:r>
            <a:r>
              <a:rPr lang="en-US" sz="1400" dirty="0" err="1"/>
              <a:t>zeroPoint_c</a:t>
            </a:r>
            <a:r>
              <a:rPr lang="en-US" sz="1400" dirty="0"/>
              <a:t> (</a:t>
            </a:r>
            <a:r>
              <a:rPr lang="en-US" sz="1400" b="1" dirty="0" err="1"/>
              <a:t>ZPc</a:t>
            </a:r>
            <a:r>
              <a:rPr lang="en-US" sz="1400" dirty="0"/>
              <a:t>)</a:t>
            </a:r>
            <a:endParaRPr lang="de-DE" sz="1400" dirty="0"/>
          </a:p>
          <a:p>
            <a:endParaRPr lang="de-DE" sz="1400" dirty="0"/>
          </a:p>
        </p:txBody>
      </p:sp>
      <p:sp>
        <p:nvSpPr>
          <p:cNvPr id="54" name="TextBox 53"/>
          <p:cNvSpPr txBox="1"/>
          <p:nvPr/>
        </p:nvSpPr>
        <p:spPr bwMode="auto">
          <a:xfrm rot="16200000">
            <a:off x="1416420" y="2581439"/>
            <a:ext cx="2484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a_f</a:t>
            </a:r>
            <a:endParaRPr lang="de-DE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07504" y="3370275"/>
            <a:ext cx="8659796" cy="3064702"/>
            <a:chOff x="299258" y="3396312"/>
            <a:chExt cx="8659796" cy="3064702"/>
          </a:xfrm>
        </p:grpSpPr>
        <p:sp>
          <p:nvSpPr>
            <p:cNvPr id="16" name="Rectangle 15"/>
            <p:cNvSpPr/>
            <p:nvPr/>
          </p:nvSpPr>
          <p:spPr>
            <a:xfrm>
              <a:off x="2653261" y="4296508"/>
              <a:ext cx="161377" cy="2818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de-DE" sz="1400" kern="0" dirty="0" smtClean="0">
                <a:solidFill>
                  <a:srgbClr val="00B05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 bwMode="auto">
                <a:xfrm>
                  <a:off x="467079" y="4437557"/>
                  <a:ext cx="2520745" cy="384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marR="0" defTabSz="914400" eaLnBrk="0" fontAlgn="auto" latinLnBrk="0" hangingPunct="0">
                    <a:spcBef>
                      <a:spcPts val="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Tx/>
                    <a:tabLst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de-DE" sz="1000" b="0" i="1" kern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de-DE" sz="1000" b="0" i="1" kern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  <m:r>
                                  <a:rPr lang="de-DE" sz="1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de-DE" sz="1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𝑍</m:t>
                                </m:r>
                                <m:sSub>
                                  <m:sSubPr>
                                    <m:ctrlPr>
                                      <a:rPr lang="de-DE" sz="10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0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sz="1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de-DE" sz="10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de-DE" sz="1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ctrlPr>
                              <a:rPr lang="de-DE" sz="1000" i="1" kern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de-DE" sz="1000" b="0" i="1" kern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  <m:r>
                                  <a:rPr lang="de-DE" sz="1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de-DE" sz="1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𝑍</m:t>
                                </m:r>
                                <m:sSub>
                                  <m:sSubPr>
                                    <m:ctrlPr>
                                      <a:rPr lang="de-DE" sz="1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0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sz="1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de-DE" sz="10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de-DE" sz="1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  <m:d>
                          <m:dPr>
                            <m:ctrlPr>
                              <a:rPr lang="de-DE" sz="1000" i="1" kern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de-DE" sz="1000" b="0" i="1" kern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𝑏</m:t>
                                </m:r>
                                <m:r>
                                  <a:rPr lang="de-DE" sz="1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de-DE" sz="1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𝑍</m:t>
                                </m:r>
                                <m:sSub>
                                  <m:sSubPr>
                                    <m:ctrlPr>
                                      <a:rPr lang="de-DE" sz="1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0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sz="1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de-DE" sz="10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lang="de-DE" sz="1000" kern="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7079" y="4437557"/>
                  <a:ext cx="2520745" cy="38427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ctangle 55"/>
            <p:cNvSpPr/>
            <p:nvPr/>
          </p:nvSpPr>
          <p:spPr>
            <a:xfrm>
              <a:off x="299258" y="3396312"/>
              <a:ext cx="86597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/>
                <a:t>Then the float-multiplication can be expressed as:</a:t>
              </a:r>
            </a:p>
            <a:p>
              <a:r>
                <a:rPr lang="en-US" sz="1400" b="1" dirty="0" smtClean="0">
                  <a:solidFill>
                    <a:schemeClr val="accent1"/>
                  </a:solidFill>
                </a:rPr>
                <a:t>c_f  = a_f  * b_f</a:t>
              </a:r>
            </a:p>
            <a:p>
              <a:endParaRPr lang="en-US" sz="1400" b="1" dirty="0" smtClean="0"/>
            </a:p>
            <a:p>
              <a:r>
                <a:rPr lang="en-US" sz="1400" b="1" dirty="0" smtClean="0"/>
                <a:t>The associated quantized-multiplication can be expressed as: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 bwMode="auto">
                <a:xfrm>
                  <a:off x="495141" y="5299928"/>
                  <a:ext cx="3500795" cy="384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marR="0" defTabSz="914400" eaLnBrk="0" fontAlgn="auto" latinLnBrk="0" hangingPunct="0">
                    <a:spcBef>
                      <a:spcPts val="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Tx/>
                    <a:tabLst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10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de-DE" sz="1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ctrlPr>
                              <a:rPr lang="de-DE" sz="1000" i="1" kern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sz="10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de-DE" sz="10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sz="1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de-DE" sz="10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de-DE" sz="1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de-DE" sz="10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de-DE" sz="10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de-DE" sz="1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  <m:d>
                          <m:dPr>
                            <m:ctrlPr>
                              <a:rPr lang="de-DE" sz="1000" b="0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de-DE" sz="1000" i="1" ker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de-DE" sz="1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de-DE" sz="1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  <m:sSub>
                              <m:sSubPr>
                                <m:ctrlPr>
                                  <a:rPr lang="de-DE" sz="1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sz="1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DE" sz="1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de-DE" sz="1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de-DE" sz="1000" b="0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  <m:r>
                              <a:rPr lang="de-DE" sz="1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de-DE" sz="1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  <m:sSub>
                              <m:sSubPr>
                                <m:ctrlPr>
                                  <a:rPr lang="de-DE" sz="1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sz="1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DE" sz="1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de-DE" sz="1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−</m:t>
                        </m:r>
                        <m:r>
                          <a:rPr lang="de-DE" sz="1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  <m:sSub>
                          <m:sSubPr>
                            <m:ctrlPr>
                              <a:rPr lang="de-DE" sz="1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1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sz="1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de-DE" sz="1000" kern="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5141" y="5299928"/>
                  <a:ext cx="3500795" cy="384272"/>
                </a:xfrm>
                <a:prstGeom prst="rect">
                  <a:avLst/>
                </a:prstGeom>
                <a:blipFill>
                  <a:blip r:embed="rId3"/>
                  <a:stretch>
                    <a:fillRect l="-1045" b="-15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ctangle 59"/>
            <p:cNvSpPr/>
            <p:nvPr/>
          </p:nvSpPr>
          <p:spPr>
            <a:xfrm>
              <a:off x="345690" y="4961294"/>
              <a:ext cx="130268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/>
                <a:t>Therefore:</a:t>
              </a:r>
              <a:endParaRPr lang="en-US" sz="1400" b="1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45690" y="5684200"/>
              <a:ext cx="130268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/>
                <a:t>Or:</a:t>
              </a:r>
              <a:endParaRPr lang="en-US" sz="1400" b="1" dirty="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87879" y="6022881"/>
              <a:ext cx="7900545" cy="438133"/>
              <a:chOff x="487879" y="6022881"/>
              <a:chExt cx="7900545" cy="43813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TextBox 57"/>
                  <p:cNvSpPr txBox="1"/>
                  <p:nvPr/>
                </p:nvSpPr>
                <p:spPr bwMode="auto">
                  <a:xfrm>
                    <a:off x="487879" y="6022881"/>
                    <a:ext cx="2186431" cy="19236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marR="0" defTabSz="914400" eaLnBrk="0" fontAlgn="auto" latinLnBrk="0" hangingPunct="0">
                      <a:spcBef>
                        <a:spcPts val="0"/>
                      </a:spcBef>
                      <a:spcAft>
                        <a:spcPts val="300"/>
                      </a:spcAft>
                      <a:buClr>
                        <a:schemeClr val="accent1"/>
                      </a:buClr>
                      <a:buSzTx/>
                      <a:tabLst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1000" b="0" i="1" kern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r>
                            <a:rPr lang="de-DE" sz="1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de-DE" sz="1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  <m:r>
                            <a:rPr lang="de-DE" sz="1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de-DE" sz="1000" b="0" i="1" kern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de-DE" sz="1000" i="1" ker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  <m:r>
                                <a:rPr lang="de-DE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de-DE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𝑍</m:t>
                              </m:r>
                              <m:sSub>
                                <m:sSubPr>
                                  <m:ctrlP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de-DE" sz="1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de-DE" sz="1000" b="0" i="1" kern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  <m:r>
                                <a:rPr lang="de-DE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de-DE" sz="1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𝑍</m:t>
                              </m:r>
                              <m:sSub>
                                <m:sSubPr>
                                  <m:ctrlP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0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−</m:t>
                          </m:r>
                          <m:r>
                            <a:rPr lang="de-DE" sz="1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𝑍</m:t>
                          </m:r>
                          <m:sSub>
                            <m:sSubPr>
                              <m:ctrlPr>
                                <a:rPr lang="de-DE" sz="1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sz="1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de-DE" sz="1000" kern="0" dirty="0" smtClean="0">
                      <a:latin typeface="Cambria Math" panose="02040503050406030204" pitchFamily="18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87879" y="6022881"/>
                    <a:ext cx="2186431" cy="19236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676" b="-6452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3315757" y="6022881"/>
                    <a:ext cx="1344471" cy="4381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0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  <m:r>
                            <a:rPr lang="de-DE" sz="10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de-DE" sz="10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de-DE" sz="1000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de-DE" sz="1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≅</m:t>
                          </m:r>
                          <m:f>
                            <m:fPr>
                              <m:ctrlPr>
                                <a:rPr lang="de-DE" sz="1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de-DE" sz="1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de-DE" sz="1000" dirty="0"/>
                  </a:p>
                </p:txBody>
              </p:sp>
            </mc:Choice>
            <mc:Fallback>
              <p:sp>
                <p:nvSpPr>
                  <p:cNvPr id="59" name="Rectangle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5757" y="6022881"/>
                    <a:ext cx="1344471" cy="4381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" name="Rectangle 61"/>
              <p:cNvSpPr/>
              <p:nvPr/>
            </p:nvSpPr>
            <p:spPr>
              <a:xfrm>
                <a:off x="2685347" y="6022881"/>
                <a:ext cx="130268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/>
                  <a:t>where</a:t>
                </a:r>
                <a:endParaRPr lang="en-US" sz="1400" b="1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788024" y="6022881"/>
                <a:ext cx="3600400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1100" b="1" dirty="0" smtClean="0"/>
                  <a:t>A: is an integer multiplier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100" b="1" dirty="0" smtClean="0"/>
                  <a:t>n: number of bits to shift after multiplication</a:t>
                </a:r>
                <a:endParaRPr lang="en-US" sz="11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05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720"/>
            <a:ext cx="7776864" cy="720000"/>
          </a:xfrm>
        </p:spPr>
        <p:txBody>
          <a:bodyPr/>
          <a:lstStyle/>
          <a:p>
            <a:r>
              <a:rPr lang="de-DE" b="1" dirty="0"/>
              <a:t>TFL Micro - Trained model 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en-US" dirty="0" smtClean="0"/>
              <a:t>(Quantization scaling factor)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6" name="Rectangle 5"/>
          <p:cNvSpPr/>
          <p:nvPr/>
        </p:nvSpPr>
        <p:spPr>
          <a:xfrm>
            <a:off x="82661" y="6165304"/>
            <a:ext cx="82328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hlinkClick r:id="rId2"/>
              </a:rPr>
              <a:t>https://nervanasystems.github.io/distiller/algo_quantization.html</a:t>
            </a:r>
            <a:endParaRPr lang="de-DE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347787"/>
            <a:ext cx="84391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720"/>
            <a:ext cx="7416824" cy="720000"/>
          </a:xfrm>
        </p:spPr>
        <p:txBody>
          <a:bodyPr/>
          <a:lstStyle/>
          <a:p>
            <a:r>
              <a:rPr lang="de-DE" b="1" dirty="0"/>
              <a:t>TFL Micro - Trained model 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en-US" dirty="0" smtClean="0"/>
              <a:t>(Symmetric </a:t>
            </a:r>
            <a:r>
              <a:rPr lang="en-US" dirty="0"/>
              <a:t>quantization)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08720"/>
            <a:ext cx="7132092" cy="54089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5572" y="6179174"/>
            <a:ext cx="82328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hlinkClick r:id="rId3"/>
              </a:rPr>
              <a:t>https://nervanasystems.github.io/distiller/algo_quantization.html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64779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TFL Micro – NN Kernels optimizations</a:t>
            </a:r>
            <a:br>
              <a:rPr lang="en-US" b="1" dirty="0"/>
            </a:br>
            <a:r>
              <a:rPr lang="de-DE" dirty="0" smtClean="0"/>
              <a:t> </a:t>
            </a:r>
            <a:r>
              <a:rPr lang="de-DE" dirty="0" smtClean="0"/>
              <a:t>Option 1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grpSp>
        <p:nvGrpSpPr>
          <p:cNvPr id="6" name="Group 5"/>
          <p:cNvGrpSpPr/>
          <p:nvPr/>
        </p:nvGrpSpPr>
        <p:grpSpPr>
          <a:xfrm>
            <a:off x="3281603" y="1033137"/>
            <a:ext cx="5780127" cy="2526520"/>
            <a:chOff x="439044" y="1771233"/>
            <a:chExt cx="8620400" cy="4320480"/>
          </a:xfrm>
        </p:grpSpPr>
        <p:sp>
          <p:nvSpPr>
            <p:cNvPr id="7" name="Rectangle 6"/>
            <p:cNvSpPr/>
            <p:nvPr/>
          </p:nvSpPr>
          <p:spPr bwMode="auto">
            <a:xfrm>
              <a:off x="439044" y="3600115"/>
              <a:ext cx="938886" cy="6834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Peripheral X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377930" y="1771233"/>
              <a:ext cx="6554394" cy="4320480"/>
              <a:chOff x="1377930" y="1771233"/>
              <a:chExt cx="6554394" cy="432048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1559612" y="1771233"/>
                <a:ext cx="6372712" cy="4320480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t"/>
              <a:lstStyle/>
              <a:p>
                <a:pPr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Main Processor</a:t>
                </a:r>
                <a:endParaRPr lang="de-DE" sz="8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534247" y="2877898"/>
                <a:ext cx="1481119" cy="482764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Trained</a:t>
                </a:r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-</a:t>
                </a:r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model</a:t>
                </a:r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 loader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1763688" y="3501008"/>
                <a:ext cx="1053831" cy="50405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Peripheral X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Driver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3050784" y="3501009"/>
                <a:ext cx="964582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Input generator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4180149" y="4365105"/>
                <a:ext cx="1217275" cy="362266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Operations Resolver</a:t>
                </a:r>
                <a:endParaRPr lang="de-DE" sz="8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5562207" y="3501008"/>
                <a:ext cx="981823" cy="62178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Error reporter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4180149" y="2734551"/>
                <a:ext cx="1217275" cy="1532915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Micro</a:t>
                </a:r>
              </a:p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Interpreter</a:t>
                </a:r>
                <a:endParaRPr lang="de-DE" sz="8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5562207" y="2877898"/>
                <a:ext cx="981823" cy="48276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Output handler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6665651" y="2867251"/>
                <a:ext cx="1074701" cy="49341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Peripheral Y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Driver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6669388" y="3565193"/>
                <a:ext cx="1074701" cy="49341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Peripheral Z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Driver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23" name="Straight Connector 22"/>
              <p:cNvCxnSpPr>
                <a:stCxn id="7" idx="3"/>
                <a:endCxn id="13" idx="1"/>
              </p:cNvCxnSpPr>
              <p:nvPr/>
            </p:nvCxnSpPr>
            <p:spPr>
              <a:xfrm flipV="1">
                <a:off x="1377930" y="3931473"/>
                <a:ext cx="181682" cy="10359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 bwMode="auto">
              <a:xfrm>
                <a:off x="3491880" y="4829205"/>
                <a:ext cx="1233695" cy="616019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>
                    <a:latin typeface="+mn-lt"/>
                    <a:ea typeface="Verdana" pitchFamily="34" charset="0"/>
                    <a:cs typeface="Verdana" pitchFamily="34" charset="0"/>
                  </a:rPr>
                  <a:t>Reference kernel</a:t>
                </a:r>
                <a:endParaRPr lang="de-DE" sz="800" dirty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4860036" y="4825011"/>
                <a:ext cx="1152124" cy="620214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*Platform kernel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3472448" y="5557982"/>
                <a:ext cx="1233695" cy="39094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Math 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(standard lib)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4860036" y="5573789"/>
                <a:ext cx="1152124" cy="390943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NN-Math</a:t>
                </a:r>
              </a:p>
            </p:txBody>
          </p:sp>
        </p:grpSp>
        <p:sp>
          <p:nvSpPr>
            <p:cNvPr id="9" name="Rectangle 8"/>
            <p:cNvSpPr/>
            <p:nvPr/>
          </p:nvSpPr>
          <p:spPr bwMode="auto">
            <a:xfrm>
              <a:off x="8114005" y="2677226"/>
              <a:ext cx="938886" cy="6834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Peripheral Y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8120558" y="3593034"/>
              <a:ext cx="938886" cy="6834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Peripheral Z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1" name="Straight Connector 10"/>
            <p:cNvCxnSpPr>
              <a:stCxn id="9" idx="1"/>
            </p:cNvCxnSpPr>
            <p:nvPr/>
          </p:nvCxnSpPr>
          <p:spPr>
            <a:xfrm flipH="1">
              <a:off x="7932324" y="3018944"/>
              <a:ext cx="18168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1"/>
              <a:endCxn id="13" idx="3"/>
            </p:cNvCxnSpPr>
            <p:nvPr/>
          </p:nvCxnSpPr>
          <p:spPr>
            <a:xfrm flipH="1" flipV="1">
              <a:off x="7932324" y="3931473"/>
              <a:ext cx="188234" cy="3279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77991" y="949876"/>
            <a:ext cx="1902091" cy="2767156"/>
            <a:chOff x="179931" y="1709753"/>
            <a:chExt cx="2697973" cy="382167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79931" y="1709753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Micro Interpreter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182691" y="2306115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Operations resolver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85478" y="3564621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Reference kernel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90560" y="4221872"/>
              <a:ext cx="1260140" cy="559259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Math </a:t>
              </a:r>
            </a:p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(standard lib)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5" name="Elbow Connector 34"/>
            <p:cNvCxnSpPr>
              <a:stCxn id="30" idx="2"/>
              <a:endCxn id="31" idx="0"/>
            </p:cNvCxnSpPr>
            <p:nvPr/>
          </p:nvCxnSpPr>
          <p:spPr>
            <a:xfrm rot="16200000" flipH="1">
              <a:off x="725369" y="2218722"/>
              <a:ext cx="172024" cy="276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38" idx="2"/>
              <a:endCxn id="32" idx="0"/>
            </p:cNvCxnSpPr>
            <p:nvPr/>
          </p:nvCxnSpPr>
          <p:spPr>
            <a:xfrm rot="16200000" flipH="1">
              <a:off x="709538" y="3458611"/>
              <a:ext cx="212017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2" idx="2"/>
              <a:endCxn id="33" idx="0"/>
            </p:cNvCxnSpPr>
            <p:nvPr/>
          </p:nvCxnSpPr>
          <p:spPr>
            <a:xfrm>
              <a:off x="815548" y="3988958"/>
              <a:ext cx="5082" cy="232914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 bwMode="auto">
            <a:xfrm>
              <a:off x="185477" y="2928266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Kernel</a:t>
              </a:r>
            </a:p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(Interface)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9" name="Elbow Connector 38"/>
            <p:cNvCxnSpPr>
              <a:stCxn id="31" idx="2"/>
              <a:endCxn id="38" idx="0"/>
            </p:cNvCxnSpPr>
            <p:nvPr/>
          </p:nvCxnSpPr>
          <p:spPr>
            <a:xfrm rot="16200000" flipH="1">
              <a:off x="715247" y="2827965"/>
              <a:ext cx="197815" cy="2786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 bwMode="auto">
            <a:xfrm>
              <a:off x="191868" y="5121938"/>
              <a:ext cx="2674755" cy="40948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Microcontroller device</a:t>
              </a:r>
            </a:p>
          </p:txBody>
        </p:sp>
        <p:cxnSp>
          <p:nvCxnSpPr>
            <p:cNvPr id="41" name="Straight Connector 40"/>
            <p:cNvCxnSpPr>
              <a:stCxn id="33" idx="2"/>
            </p:cNvCxnSpPr>
            <p:nvPr/>
          </p:nvCxnSpPr>
          <p:spPr>
            <a:xfrm>
              <a:off x="820630" y="4781131"/>
              <a:ext cx="0" cy="34080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 bwMode="auto">
            <a:xfrm>
              <a:off x="1617764" y="3564621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Optimized kernel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3" name="Elbow Connector 42"/>
            <p:cNvCxnSpPr>
              <a:stCxn id="38" idx="3"/>
              <a:endCxn id="42" idx="0"/>
            </p:cNvCxnSpPr>
            <p:nvPr/>
          </p:nvCxnSpPr>
          <p:spPr>
            <a:xfrm>
              <a:off x="1445617" y="3140435"/>
              <a:ext cx="802217" cy="42418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 bwMode="auto">
            <a:xfrm>
              <a:off x="1606484" y="4221872"/>
              <a:ext cx="1260140" cy="559259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Optimized</a:t>
              </a:r>
            </a:p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Math-</a:t>
              </a:r>
              <a:r>
                <a:rPr lang="en-US" sz="800" dirty="0" err="1" smtClean="0">
                  <a:latin typeface="+mn-lt"/>
                  <a:ea typeface="Verdana" pitchFamily="34" charset="0"/>
                  <a:cs typeface="Verdana" pitchFamily="34" charset="0"/>
                </a:rPr>
                <a:t>nn</a:t>
              </a:r>
              <a:endParaRPr lang="en-US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5" name="Straight Connector 44"/>
            <p:cNvCxnSpPr>
              <a:stCxn id="44" idx="2"/>
            </p:cNvCxnSpPr>
            <p:nvPr/>
          </p:nvCxnSpPr>
          <p:spPr>
            <a:xfrm>
              <a:off x="2236554" y="4781131"/>
              <a:ext cx="0" cy="34080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2"/>
              <a:endCxn id="44" idx="0"/>
            </p:cNvCxnSpPr>
            <p:nvPr/>
          </p:nvCxnSpPr>
          <p:spPr>
            <a:xfrm flipH="1">
              <a:off x="2236554" y="3988958"/>
              <a:ext cx="11280" cy="232914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169800" y="3777123"/>
            <a:ext cx="4874433" cy="744261"/>
            <a:chOff x="1580216" y="4918748"/>
            <a:chExt cx="7031851" cy="1243452"/>
          </a:xfrm>
        </p:grpSpPr>
        <p:sp>
          <p:nvSpPr>
            <p:cNvPr id="48" name="Oval 47"/>
            <p:cNvSpPr/>
            <p:nvPr/>
          </p:nvSpPr>
          <p:spPr bwMode="auto">
            <a:xfrm>
              <a:off x="1580216" y="5248383"/>
              <a:ext cx="1317257" cy="91381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de-DE" sz="8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rPr>
                <a:t>Load</a:t>
              </a:r>
            </a:p>
            <a:p>
              <a:pPr algn="ctr" eaLnBrk="0" hangingPunct="0"/>
              <a:r>
                <a:rPr lang="de-DE" sz="8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rPr>
                <a:t>Trained-model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3201759" y="5248383"/>
              <a:ext cx="1317257" cy="91381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de-DE" sz="8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rPr>
                <a:t>Init</a:t>
              </a: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4836834" y="5248383"/>
              <a:ext cx="1317257" cy="913817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de-DE" sz="1050" b="1" dirty="0" smtClean="0">
                  <a:solidFill>
                    <a:schemeClr val="accent1"/>
                  </a:solidFill>
                  <a:latin typeface="+mn-lt"/>
                  <a:ea typeface="Verdana" pitchFamily="34" charset="0"/>
                  <a:cs typeface="Verdana" pitchFamily="34" charset="0"/>
                </a:rPr>
                <a:t>Prepare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586135" y="4918748"/>
              <a:ext cx="2025932" cy="1243452"/>
              <a:chOff x="6586135" y="4918748"/>
              <a:chExt cx="2025932" cy="1243452"/>
            </a:xfrm>
          </p:grpSpPr>
          <p:sp>
            <p:nvSpPr>
              <p:cNvPr id="55" name="Oval 54"/>
              <p:cNvSpPr/>
              <p:nvPr/>
            </p:nvSpPr>
            <p:spPr bwMode="auto">
              <a:xfrm>
                <a:off x="6586135" y="5248383"/>
                <a:ext cx="1317257" cy="913817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accent5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de-DE" sz="800" b="1" dirty="0" smtClean="0">
                    <a:solidFill>
                      <a:schemeClr val="accent5"/>
                    </a:solidFill>
                    <a:latin typeface="+mn-lt"/>
                    <a:ea typeface="Verdana" pitchFamily="34" charset="0"/>
                    <a:cs typeface="Verdana" pitchFamily="34" charset="0"/>
                  </a:rPr>
                  <a:t>Eval</a:t>
                </a:r>
                <a:endParaRPr lang="de-DE" sz="8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56" name="Curved Connector 55"/>
              <p:cNvCxnSpPr>
                <a:stCxn id="55" idx="0"/>
                <a:endCxn id="55" idx="6"/>
              </p:cNvCxnSpPr>
              <p:nvPr/>
            </p:nvCxnSpPr>
            <p:spPr>
              <a:xfrm rot="16200000" flipH="1">
                <a:off x="7345623" y="5147523"/>
                <a:ext cx="456909" cy="658628"/>
              </a:xfrm>
              <a:prstGeom prst="curvedConnector4">
                <a:avLst>
                  <a:gd name="adj1" fmla="val -116904"/>
                  <a:gd name="adj2" fmla="val 134709"/>
                </a:avLst>
              </a:prstGeom>
              <a:ln w="190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 bwMode="auto">
              <a:xfrm>
                <a:off x="7654696" y="4918748"/>
                <a:ext cx="957371" cy="3213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algn="ctr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5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Invoke </a:t>
                </a:r>
                <a:endParaRPr lang="de-DE" sz="5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  <a:p>
                <a:pPr marR="0" algn="ctr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en-US" sz="5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5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after setting new input)</a:t>
                </a:r>
                <a:endParaRPr lang="de-DE" sz="500" kern="0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2897473" y="5705291"/>
              <a:ext cx="304286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19016" y="5705291"/>
              <a:ext cx="317818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154091" y="5705291"/>
              <a:ext cx="43204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Picture 57"/>
          <p:cNvPicPr/>
          <p:nvPr/>
        </p:nvPicPr>
        <p:blipFill>
          <a:blip r:embed="rId2"/>
          <a:stretch>
            <a:fillRect/>
          </a:stretch>
        </p:blipFill>
        <p:spPr>
          <a:xfrm>
            <a:off x="165321" y="3783081"/>
            <a:ext cx="3830282" cy="899853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 bwMode="auto">
          <a:xfrm>
            <a:off x="31113" y="4748983"/>
            <a:ext cx="8962809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Take </a:t>
            </a:r>
            <a:r>
              <a:rPr lang="de-DE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advantage of the </a:t>
            </a:r>
            <a:r>
              <a:rPr lang="de-DE" sz="1200" b="1" kern="0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interpreter‘s</a:t>
            </a:r>
            <a:r>
              <a:rPr lang="de-DE" sz="1200" b="1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1200" b="1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Prepare </a:t>
            </a:r>
            <a:r>
              <a:rPr lang="de-DE" sz="1200" b="1" kern="0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phase </a:t>
            </a:r>
            <a:r>
              <a:rPr lang="de-DE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to </a:t>
            </a: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pre-compute factors </a:t>
            </a: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that depend only on the model and not on the new input.</a:t>
            </a:r>
            <a:endParaRPr lang="de-DE" sz="12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800100" lvl="1" indent="-34290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Prepare</a:t>
            </a: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: </a:t>
            </a:r>
          </a:p>
          <a:p>
            <a:pPr marL="1257300" lvl="2" indent="-34290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Pre-calculate factors that only depend on the weights and biases in the model</a:t>
            </a:r>
          </a:p>
          <a:p>
            <a:pPr marL="1257300" lvl="2" indent="-34290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Allocate memory to store those factors </a:t>
            </a: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(i.e. this </a:t>
            </a: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requires extra-memory </a:t>
            </a: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resources)</a:t>
            </a:r>
            <a:endParaRPr lang="de-DE" sz="12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800100" lvl="1" indent="-34290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Inference</a:t>
            </a: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:</a:t>
            </a:r>
          </a:p>
          <a:p>
            <a:pPr marL="1200150" lvl="2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Calculate </a:t>
            </a:r>
            <a:r>
              <a:rPr lang="de-DE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factors that depend on new-input </a:t>
            </a:r>
          </a:p>
          <a:p>
            <a:pPr marL="1200150" lvl="2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Combine results with </a:t>
            </a:r>
            <a:r>
              <a:rPr lang="de-DE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 pre-computed </a:t>
            </a: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factors</a:t>
            </a:r>
            <a:endParaRPr lang="de-DE" sz="12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5878271" y="1816830"/>
            <a:ext cx="651686" cy="485625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64" name="Curved Connector 63"/>
          <p:cNvCxnSpPr>
            <a:stCxn id="62" idx="5"/>
            <a:endCxn id="50" idx="7"/>
          </p:cNvCxnSpPr>
          <p:nvPr/>
        </p:nvCxnSpPr>
        <p:spPr>
          <a:xfrm rot="16200000" flipH="1">
            <a:off x="5908997" y="2756859"/>
            <a:ext cx="1823184" cy="772139"/>
          </a:xfrm>
          <a:prstGeom prst="curvedConnector3">
            <a:avLst>
              <a:gd name="adj1" fmla="val 1580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7102132" y="5148688"/>
            <a:ext cx="2045877" cy="848356"/>
            <a:chOff x="7102132" y="5148688"/>
            <a:chExt cx="2045877" cy="8483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/>
                <p:cNvSpPr txBox="1"/>
                <p:nvPr/>
              </p:nvSpPr>
              <p:spPr bwMode="auto">
                <a:xfrm>
                  <a:off x="7102132" y="5148688"/>
                  <a:ext cx="1959598" cy="19236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marR="0" defTabSz="914400" eaLnBrk="0" fontAlgn="auto" latinLnBrk="0" hangingPunct="0">
                    <a:spcBef>
                      <a:spcPts val="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Tx/>
                    <a:tabLst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10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de-DE" sz="1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de-DE" sz="1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  <m:r>
                          <a:rPr lang="de-DE" sz="1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  <m:d>
                          <m:dPr>
                            <m:ctrlPr>
                              <a:rPr lang="de-DE" sz="10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de-DE" sz="1000" i="1" kern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de-DE" sz="1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de-DE" sz="1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  <m:sSub>
                              <m:sSubPr>
                                <m:ctrlPr>
                                  <a:rPr lang="de-DE" sz="10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sz="10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DE" sz="10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de-DE" sz="1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de-DE" sz="1000" b="0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  <m:r>
                              <a:rPr lang="de-DE" sz="1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de-DE" sz="1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  <m:sSub>
                              <m:sSubPr>
                                <m:ctrlPr>
                                  <a:rPr lang="de-DE" sz="1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sz="10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DE" sz="1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de-DE" sz="1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−</m:t>
                        </m:r>
                        <m:r>
                          <a:rPr lang="de-DE" sz="1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  <m:sSub>
                          <m:sSubPr>
                            <m:ctrlPr>
                              <a:rPr lang="de-DE" sz="1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1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sz="1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de-DE" sz="1000" kern="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02132" y="5148688"/>
                  <a:ext cx="1959598" cy="192360"/>
                </a:xfrm>
                <a:prstGeom prst="rect">
                  <a:avLst/>
                </a:prstGeom>
                <a:blipFill>
                  <a:blip r:embed="rId3"/>
                  <a:stretch>
                    <a:fillRect l="-1553" b="-64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ight Brace 59"/>
            <p:cNvSpPr/>
            <p:nvPr/>
          </p:nvSpPr>
          <p:spPr>
            <a:xfrm rot="5400000">
              <a:off x="8279274" y="5244006"/>
              <a:ext cx="179326" cy="474807"/>
            </a:xfrm>
            <a:prstGeom prst="righ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 bwMode="auto">
            <a:xfrm>
              <a:off x="8100392" y="5589240"/>
              <a:ext cx="1047617" cy="407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de-DE" sz="800" kern="0" dirty="0" smtClean="0">
                  <a:solidFill>
                    <a:srgbClr val="FF0000"/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Can be pre-computed,</a:t>
              </a:r>
            </a:p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de-DE" sz="800" kern="0" dirty="0" smtClean="0">
                  <a:solidFill>
                    <a:srgbClr val="FF0000"/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If  value b comes with the model</a:t>
              </a:r>
              <a:endParaRPr lang="de-DE" sz="8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 bwMode="auto">
          <a:xfrm>
            <a:off x="8307235" y="5454452"/>
            <a:ext cx="64" cy="12311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8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6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2E679AF-8945-4D87-A412-7111E837033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</a:t>
            </a:r>
            <a:endParaRPr lang="de-DE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AIFORDES Overview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de-DE" dirty="0"/>
              <a:t>TensorFlow Lite </a:t>
            </a:r>
            <a:r>
              <a:rPr lang="de-DE" dirty="0" smtClean="0"/>
              <a:t> for Microcontrollers (</a:t>
            </a:r>
            <a:r>
              <a:rPr lang="en-US" dirty="0" smtClean="0"/>
              <a:t>TFL Micro)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TFL </a:t>
            </a:r>
            <a:r>
              <a:rPr lang="en-US" dirty="0" smtClean="0"/>
              <a:t>Micro </a:t>
            </a:r>
          </a:p>
          <a:p>
            <a:pPr lvl="1"/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Software architecture</a:t>
            </a:r>
          </a:p>
          <a:p>
            <a:pPr lvl="1"/>
            <a:r>
              <a:rPr lang="en-US" dirty="0" smtClean="0"/>
              <a:t>Development flow</a:t>
            </a:r>
            <a:endParaRPr lang="en-US" dirty="0" smtClean="0"/>
          </a:p>
          <a:p>
            <a:pPr lvl="1"/>
            <a:r>
              <a:rPr lang="en-US" dirty="0" smtClean="0"/>
              <a:t>Trained model</a:t>
            </a:r>
            <a:endParaRPr lang="en-US" dirty="0" smtClean="0"/>
          </a:p>
          <a:p>
            <a:pPr lvl="2"/>
            <a:r>
              <a:rPr lang="en-US" dirty="0" smtClean="0"/>
              <a:t>Quantization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TFL Micro – NN Kernels o</a:t>
            </a:r>
            <a:r>
              <a:rPr lang="en-US" dirty="0" smtClean="0"/>
              <a:t>ptimizations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CMSIS NN – 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Integration with TFL micro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n alternative approach for </a:t>
            </a:r>
            <a:r>
              <a:rPr lang="en-US" dirty="0" err="1" smtClean="0"/>
              <a:t>RiscV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More info</a:t>
            </a:r>
            <a:endParaRPr lang="en-US" dirty="0" smtClean="0"/>
          </a:p>
          <a:p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359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TFL Micro – NN Kernels optimizations</a:t>
            </a:r>
            <a:br>
              <a:rPr lang="en-US" b="1" dirty="0"/>
            </a:br>
            <a:r>
              <a:rPr lang="de-DE" dirty="0"/>
              <a:t> Option </a:t>
            </a:r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grpSp>
        <p:nvGrpSpPr>
          <p:cNvPr id="6" name="Group 5"/>
          <p:cNvGrpSpPr/>
          <p:nvPr/>
        </p:nvGrpSpPr>
        <p:grpSpPr>
          <a:xfrm>
            <a:off x="3256133" y="1033137"/>
            <a:ext cx="5805597" cy="2526520"/>
            <a:chOff x="401058" y="1771233"/>
            <a:chExt cx="8658386" cy="4320480"/>
          </a:xfrm>
        </p:grpSpPr>
        <p:sp>
          <p:nvSpPr>
            <p:cNvPr id="7" name="Rectangle 6"/>
            <p:cNvSpPr/>
            <p:nvPr/>
          </p:nvSpPr>
          <p:spPr bwMode="auto">
            <a:xfrm>
              <a:off x="401058" y="3411318"/>
              <a:ext cx="938886" cy="6834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Peripheral X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339944" y="1771233"/>
              <a:ext cx="6592380" cy="4320480"/>
              <a:chOff x="1339944" y="1771233"/>
              <a:chExt cx="6592380" cy="432048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1559612" y="1771233"/>
                <a:ext cx="6372712" cy="4320480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t"/>
              <a:lstStyle/>
              <a:p>
                <a:pPr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Main Processor</a:t>
                </a:r>
                <a:endParaRPr lang="de-DE" sz="8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534247" y="2877898"/>
                <a:ext cx="1481119" cy="482764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Trained</a:t>
                </a:r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-</a:t>
                </a:r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model</a:t>
                </a:r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 loader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1763688" y="3501008"/>
                <a:ext cx="1053831" cy="50405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Peripheral X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Driver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3050784" y="3501009"/>
                <a:ext cx="964582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Input generator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4180149" y="4365105"/>
                <a:ext cx="1217275" cy="362266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Operations Resolver</a:t>
                </a:r>
                <a:endParaRPr lang="de-DE" sz="8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5562207" y="3501008"/>
                <a:ext cx="981823" cy="62178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Error reporter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4180149" y="2734551"/>
                <a:ext cx="1217275" cy="1532915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Micro</a:t>
                </a:r>
              </a:p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Interpreter</a:t>
                </a:r>
                <a:endParaRPr lang="de-DE" sz="8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5562207" y="2877898"/>
                <a:ext cx="981823" cy="48276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Output handler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6665651" y="2867251"/>
                <a:ext cx="1074701" cy="49341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Peripheral Y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Driver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6669388" y="3565193"/>
                <a:ext cx="1074701" cy="49341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Peripheral Z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Driver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23" name="Straight Connector 22"/>
              <p:cNvCxnSpPr>
                <a:stCxn id="7" idx="3"/>
              </p:cNvCxnSpPr>
              <p:nvPr/>
            </p:nvCxnSpPr>
            <p:spPr>
              <a:xfrm>
                <a:off x="1339944" y="3753036"/>
                <a:ext cx="2797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 bwMode="auto">
              <a:xfrm>
                <a:off x="3491880" y="4829205"/>
                <a:ext cx="1233695" cy="616019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>
                    <a:latin typeface="+mn-lt"/>
                    <a:ea typeface="Verdana" pitchFamily="34" charset="0"/>
                    <a:cs typeface="Verdana" pitchFamily="34" charset="0"/>
                  </a:rPr>
                  <a:t>Reference kernel</a:t>
                </a:r>
                <a:endParaRPr lang="de-DE" sz="800" dirty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4860036" y="4825011"/>
                <a:ext cx="1152124" cy="620214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*Platform kernel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3472448" y="5557982"/>
                <a:ext cx="1233695" cy="39094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Math 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(standard lib)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4860036" y="5573789"/>
                <a:ext cx="1152124" cy="390943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NN-Math</a:t>
                </a:r>
              </a:p>
            </p:txBody>
          </p:sp>
        </p:grpSp>
        <p:sp>
          <p:nvSpPr>
            <p:cNvPr id="9" name="Rectangle 8"/>
            <p:cNvSpPr/>
            <p:nvPr/>
          </p:nvSpPr>
          <p:spPr bwMode="auto">
            <a:xfrm>
              <a:off x="8114005" y="2677226"/>
              <a:ext cx="938886" cy="6834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Peripheral Y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8120558" y="3593034"/>
              <a:ext cx="938886" cy="6834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Peripheral Z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1" name="Straight Connector 10"/>
            <p:cNvCxnSpPr>
              <a:stCxn id="9" idx="1"/>
            </p:cNvCxnSpPr>
            <p:nvPr/>
          </p:nvCxnSpPr>
          <p:spPr>
            <a:xfrm flipH="1">
              <a:off x="7932324" y="3018944"/>
              <a:ext cx="18168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1"/>
              <a:endCxn id="13" idx="3"/>
            </p:cNvCxnSpPr>
            <p:nvPr/>
          </p:nvCxnSpPr>
          <p:spPr>
            <a:xfrm flipH="1" flipV="1">
              <a:off x="7932324" y="3931473"/>
              <a:ext cx="188234" cy="3279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77991" y="908720"/>
            <a:ext cx="1902091" cy="2767156"/>
            <a:chOff x="179931" y="1709753"/>
            <a:chExt cx="2697973" cy="382167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79931" y="1709753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Micro Interpreter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182691" y="2306115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Operations resolver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85478" y="3564621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Reference kernel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90560" y="4221872"/>
              <a:ext cx="1260140" cy="559259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Math </a:t>
              </a:r>
            </a:p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(standard lib)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5" name="Elbow Connector 34"/>
            <p:cNvCxnSpPr>
              <a:stCxn id="30" idx="2"/>
              <a:endCxn id="31" idx="0"/>
            </p:cNvCxnSpPr>
            <p:nvPr/>
          </p:nvCxnSpPr>
          <p:spPr>
            <a:xfrm rot="16200000" flipH="1">
              <a:off x="725369" y="2218722"/>
              <a:ext cx="172024" cy="276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38" idx="2"/>
              <a:endCxn id="32" idx="0"/>
            </p:cNvCxnSpPr>
            <p:nvPr/>
          </p:nvCxnSpPr>
          <p:spPr>
            <a:xfrm rot="16200000" flipH="1">
              <a:off x="709538" y="3458611"/>
              <a:ext cx="212017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2" idx="2"/>
              <a:endCxn id="33" idx="0"/>
            </p:cNvCxnSpPr>
            <p:nvPr/>
          </p:nvCxnSpPr>
          <p:spPr>
            <a:xfrm>
              <a:off x="815548" y="3988958"/>
              <a:ext cx="5082" cy="232914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 bwMode="auto">
            <a:xfrm>
              <a:off x="185477" y="2928266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Kernel</a:t>
              </a:r>
            </a:p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(Interface)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9" name="Elbow Connector 38"/>
            <p:cNvCxnSpPr>
              <a:stCxn id="31" idx="2"/>
              <a:endCxn id="38" idx="0"/>
            </p:cNvCxnSpPr>
            <p:nvPr/>
          </p:nvCxnSpPr>
          <p:spPr>
            <a:xfrm rot="16200000" flipH="1">
              <a:off x="715247" y="2827965"/>
              <a:ext cx="197815" cy="2786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 bwMode="auto">
            <a:xfrm>
              <a:off x="191868" y="5121938"/>
              <a:ext cx="2674755" cy="40948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Microcontroller device</a:t>
              </a:r>
            </a:p>
          </p:txBody>
        </p:sp>
        <p:cxnSp>
          <p:nvCxnSpPr>
            <p:cNvPr id="41" name="Straight Connector 40"/>
            <p:cNvCxnSpPr>
              <a:stCxn id="33" idx="2"/>
            </p:cNvCxnSpPr>
            <p:nvPr/>
          </p:nvCxnSpPr>
          <p:spPr>
            <a:xfrm>
              <a:off x="820630" y="4781131"/>
              <a:ext cx="0" cy="34080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 bwMode="auto">
            <a:xfrm>
              <a:off x="1617764" y="3564621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Optimized kernel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3" name="Elbow Connector 42"/>
            <p:cNvCxnSpPr>
              <a:stCxn id="38" idx="3"/>
              <a:endCxn id="42" idx="0"/>
            </p:cNvCxnSpPr>
            <p:nvPr/>
          </p:nvCxnSpPr>
          <p:spPr>
            <a:xfrm>
              <a:off x="1445617" y="3140435"/>
              <a:ext cx="802217" cy="42418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 bwMode="auto">
            <a:xfrm>
              <a:off x="1606484" y="4221872"/>
              <a:ext cx="1260140" cy="559259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Optimized</a:t>
              </a:r>
            </a:p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Math-</a:t>
              </a:r>
              <a:r>
                <a:rPr lang="en-US" sz="800" dirty="0" err="1" smtClean="0">
                  <a:latin typeface="+mn-lt"/>
                  <a:ea typeface="Verdana" pitchFamily="34" charset="0"/>
                  <a:cs typeface="Verdana" pitchFamily="34" charset="0"/>
                </a:rPr>
                <a:t>nn</a:t>
              </a:r>
              <a:endParaRPr lang="en-US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5" name="Straight Connector 44"/>
            <p:cNvCxnSpPr>
              <a:stCxn id="44" idx="2"/>
            </p:cNvCxnSpPr>
            <p:nvPr/>
          </p:nvCxnSpPr>
          <p:spPr>
            <a:xfrm>
              <a:off x="2236554" y="4781131"/>
              <a:ext cx="0" cy="34080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2"/>
              <a:endCxn id="44" idx="0"/>
            </p:cNvCxnSpPr>
            <p:nvPr/>
          </p:nvCxnSpPr>
          <p:spPr>
            <a:xfrm flipH="1">
              <a:off x="2236554" y="3988958"/>
              <a:ext cx="11280" cy="232914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Picture 57"/>
          <p:cNvPicPr/>
          <p:nvPr/>
        </p:nvPicPr>
        <p:blipFill>
          <a:blip r:embed="rId2"/>
          <a:stretch>
            <a:fillRect/>
          </a:stretch>
        </p:blipFill>
        <p:spPr>
          <a:xfrm>
            <a:off x="149572" y="3840548"/>
            <a:ext cx="3830282" cy="899853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 bwMode="auto">
          <a:xfrm>
            <a:off x="126794" y="4856766"/>
            <a:ext cx="8792624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Introduce an </a:t>
            </a:r>
            <a:r>
              <a:rPr lang="de-DE" sz="1200" b="1" kern="0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offline-interpreter </a:t>
            </a: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to pre-compute factors </a:t>
            </a:r>
            <a:r>
              <a:rPr lang="de-DE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that depend only on the model and not on the new input. </a:t>
            </a:r>
            <a:endParaRPr lang="de-DE" sz="12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800100" lvl="1" indent="-34290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Offline</a:t>
            </a: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: </a:t>
            </a:r>
            <a:endParaRPr lang="de-DE" sz="12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1257300" lvl="2" indent="-34290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Pre-calculate factors that only depend on the weights and biases in the model</a:t>
            </a:r>
          </a:p>
          <a:p>
            <a:pPr marL="1257300" lvl="2" indent="-34290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Store those factors as meta-data which shall be provide it together with the model.</a:t>
            </a:r>
          </a:p>
          <a:p>
            <a:pPr marL="1257300" lvl="2" indent="-34290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Extend </a:t>
            </a:r>
            <a:r>
              <a:rPr lang="en-US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 interpreter kernel operations to correctly interpret the </a:t>
            </a: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meta </a:t>
            </a:r>
            <a:r>
              <a:rPr lang="en-US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data</a:t>
            </a:r>
            <a:endParaRPr lang="de-DE" sz="12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800100" lvl="1" indent="-34290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200" b="1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Inference</a:t>
            </a:r>
            <a:r>
              <a:rPr lang="de-DE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:</a:t>
            </a:r>
          </a:p>
          <a:p>
            <a:pPr marL="1200150" lvl="2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Perform </a:t>
            </a:r>
            <a:r>
              <a:rPr lang="en-US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 operation </a:t>
            </a: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accordingly, using the model, meta data and new input data.</a:t>
            </a:r>
            <a:endParaRPr lang="de-DE" sz="12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604924" y="1596464"/>
            <a:ext cx="1074664" cy="433380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64" name="Curved Connector 63"/>
          <p:cNvCxnSpPr>
            <a:stCxn id="62" idx="2"/>
            <a:endCxn id="58" idx="0"/>
          </p:cNvCxnSpPr>
          <p:nvPr/>
        </p:nvCxnSpPr>
        <p:spPr>
          <a:xfrm rot="10800000" flipV="1">
            <a:off x="2064714" y="1813154"/>
            <a:ext cx="2540211" cy="2027394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4289717" y="3632251"/>
            <a:ext cx="4766643" cy="834790"/>
            <a:chOff x="1580216" y="4767499"/>
            <a:chExt cx="6876352" cy="1394701"/>
          </a:xfrm>
        </p:grpSpPr>
        <p:sp>
          <p:nvSpPr>
            <p:cNvPr id="71" name="Oval 70"/>
            <p:cNvSpPr/>
            <p:nvPr/>
          </p:nvSpPr>
          <p:spPr bwMode="auto">
            <a:xfrm>
              <a:off x="1580216" y="5248383"/>
              <a:ext cx="1317257" cy="913817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de-DE" sz="800" b="1" dirty="0" smtClean="0">
                  <a:solidFill>
                    <a:srgbClr val="FF0000"/>
                  </a:solidFill>
                  <a:latin typeface="+mn-lt"/>
                  <a:ea typeface="Verdana" pitchFamily="34" charset="0"/>
                  <a:cs typeface="Verdana" pitchFamily="34" charset="0"/>
                </a:rPr>
                <a:t>Load</a:t>
              </a:r>
            </a:p>
            <a:p>
              <a:pPr algn="ctr" eaLnBrk="0" hangingPunct="0"/>
              <a:r>
                <a:rPr lang="de-DE" sz="800" b="1" dirty="0" smtClean="0">
                  <a:solidFill>
                    <a:srgbClr val="FF0000"/>
                  </a:solidFill>
                  <a:latin typeface="+mn-lt"/>
                  <a:ea typeface="Verdana" pitchFamily="34" charset="0"/>
                  <a:cs typeface="Verdana" pitchFamily="34" charset="0"/>
                </a:rPr>
                <a:t>Trained-model</a:t>
              </a: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201759" y="5248383"/>
              <a:ext cx="1317257" cy="91381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de-DE" sz="8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rPr>
                <a:t>Init</a:t>
              </a: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4836834" y="5248383"/>
              <a:ext cx="1317257" cy="91381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de-DE" sz="8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rPr>
                <a:t>Prepare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586135" y="4767499"/>
              <a:ext cx="1870433" cy="1394701"/>
              <a:chOff x="6586135" y="4767499"/>
              <a:chExt cx="1870433" cy="1394701"/>
            </a:xfrm>
          </p:grpSpPr>
          <p:sp>
            <p:nvSpPr>
              <p:cNvPr id="78" name="Oval 77"/>
              <p:cNvSpPr/>
              <p:nvPr/>
            </p:nvSpPr>
            <p:spPr bwMode="auto">
              <a:xfrm>
                <a:off x="6586135" y="5248383"/>
                <a:ext cx="1317257" cy="913817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accent5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de-DE" sz="800" b="1" dirty="0" smtClean="0">
                    <a:solidFill>
                      <a:schemeClr val="accent5"/>
                    </a:solidFill>
                    <a:latin typeface="+mn-lt"/>
                    <a:ea typeface="Verdana" pitchFamily="34" charset="0"/>
                    <a:cs typeface="Verdana" pitchFamily="34" charset="0"/>
                  </a:rPr>
                  <a:t>Eval</a:t>
                </a:r>
                <a:endParaRPr lang="de-DE" sz="8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79" name="Curved Connector 78"/>
              <p:cNvCxnSpPr>
                <a:stCxn id="78" idx="0"/>
                <a:endCxn id="78" idx="6"/>
              </p:cNvCxnSpPr>
              <p:nvPr/>
            </p:nvCxnSpPr>
            <p:spPr>
              <a:xfrm rot="16200000" flipH="1">
                <a:off x="7345623" y="5147523"/>
                <a:ext cx="456909" cy="658628"/>
              </a:xfrm>
              <a:prstGeom prst="curvedConnector4">
                <a:avLst>
                  <a:gd name="adj1" fmla="val -89547"/>
                  <a:gd name="adj2" fmla="val 134709"/>
                </a:avLst>
              </a:prstGeom>
              <a:ln w="190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 bwMode="auto">
              <a:xfrm>
                <a:off x="7293385" y="4767499"/>
                <a:ext cx="1163183" cy="37280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algn="ctr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6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Invoke </a:t>
                </a:r>
                <a:endParaRPr lang="de-DE" sz="6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  <a:p>
                <a:pPr marR="0" algn="ctr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en-US" sz="6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6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after setting new input)</a:t>
                </a:r>
                <a:endParaRPr lang="de-DE" sz="600" kern="0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75" name="Straight Arrow Connector 74"/>
            <p:cNvCxnSpPr/>
            <p:nvPr/>
          </p:nvCxnSpPr>
          <p:spPr>
            <a:xfrm>
              <a:off x="2897473" y="5705291"/>
              <a:ext cx="304286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519016" y="5705291"/>
              <a:ext cx="317818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154091" y="5705291"/>
              <a:ext cx="43204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391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TFL Micro – NN Kernels optimizations</a:t>
            </a:r>
            <a:br>
              <a:rPr lang="en-US" b="1" dirty="0"/>
            </a:br>
            <a:r>
              <a:rPr lang="de-DE" dirty="0"/>
              <a:t> Option </a:t>
            </a:r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grpSp>
        <p:nvGrpSpPr>
          <p:cNvPr id="6" name="Group 5"/>
          <p:cNvGrpSpPr/>
          <p:nvPr/>
        </p:nvGrpSpPr>
        <p:grpSpPr>
          <a:xfrm>
            <a:off x="3256133" y="1033137"/>
            <a:ext cx="5805597" cy="2526520"/>
            <a:chOff x="401058" y="1771233"/>
            <a:chExt cx="8658386" cy="4320480"/>
          </a:xfrm>
        </p:grpSpPr>
        <p:sp>
          <p:nvSpPr>
            <p:cNvPr id="7" name="Rectangle 6"/>
            <p:cNvSpPr/>
            <p:nvPr/>
          </p:nvSpPr>
          <p:spPr bwMode="auto">
            <a:xfrm>
              <a:off x="401058" y="3411318"/>
              <a:ext cx="938886" cy="6834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Peripheral X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339944" y="1771233"/>
              <a:ext cx="6592380" cy="4320480"/>
              <a:chOff x="1339944" y="1771233"/>
              <a:chExt cx="6592380" cy="432048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1559612" y="1771233"/>
                <a:ext cx="6372712" cy="4320480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t"/>
              <a:lstStyle/>
              <a:p>
                <a:pPr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Main Processor</a:t>
                </a:r>
                <a:endParaRPr lang="de-DE" sz="8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534247" y="2877898"/>
                <a:ext cx="1481119" cy="482764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Trained</a:t>
                </a:r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-</a:t>
                </a:r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model</a:t>
                </a:r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 loader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1763688" y="3501008"/>
                <a:ext cx="1053831" cy="50405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Peripheral X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Driver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3050784" y="3501009"/>
                <a:ext cx="964582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Input generator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4180149" y="4365105"/>
                <a:ext cx="1217275" cy="362266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Operations Resolver</a:t>
                </a:r>
                <a:endParaRPr lang="de-DE" sz="8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5562207" y="3501008"/>
                <a:ext cx="981823" cy="62178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Error reporter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4180149" y="2734551"/>
                <a:ext cx="1217275" cy="1532915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Micro</a:t>
                </a:r>
              </a:p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Interpreter</a:t>
                </a:r>
                <a:endParaRPr lang="de-DE" sz="8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5562207" y="2877898"/>
                <a:ext cx="981823" cy="48276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Output handler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6665651" y="2867251"/>
                <a:ext cx="1074701" cy="49341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Peripheral Y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Driver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6669388" y="3565193"/>
                <a:ext cx="1074701" cy="49341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Peripheral Z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Driver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23" name="Straight Connector 22"/>
              <p:cNvCxnSpPr>
                <a:stCxn id="7" idx="3"/>
              </p:cNvCxnSpPr>
              <p:nvPr/>
            </p:nvCxnSpPr>
            <p:spPr>
              <a:xfrm>
                <a:off x="1339944" y="3753036"/>
                <a:ext cx="2797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 bwMode="auto">
              <a:xfrm>
                <a:off x="3491880" y="4829205"/>
                <a:ext cx="1233695" cy="616019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>
                    <a:latin typeface="+mn-lt"/>
                    <a:ea typeface="Verdana" pitchFamily="34" charset="0"/>
                    <a:cs typeface="Verdana" pitchFamily="34" charset="0"/>
                  </a:rPr>
                  <a:t>Reference kernel</a:t>
                </a:r>
                <a:endParaRPr lang="de-DE" sz="800" dirty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4860036" y="4825011"/>
                <a:ext cx="1152124" cy="620214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*Platform kernel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3472448" y="5557982"/>
                <a:ext cx="1233695" cy="39094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Math 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(standard lib)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4860036" y="5573789"/>
                <a:ext cx="1152124" cy="390943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NN-Math</a:t>
                </a:r>
              </a:p>
            </p:txBody>
          </p:sp>
        </p:grpSp>
        <p:sp>
          <p:nvSpPr>
            <p:cNvPr id="9" name="Rectangle 8"/>
            <p:cNvSpPr/>
            <p:nvPr/>
          </p:nvSpPr>
          <p:spPr bwMode="auto">
            <a:xfrm>
              <a:off x="8114005" y="2677226"/>
              <a:ext cx="938886" cy="6834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Peripheral Y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8120558" y="3593034"/>
              <a:ext cx="938886" cy="6834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Peripheral Z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1" name="Straight Connector 10"/>
            <p:cNvCxnSpPr>
              <a:stCxn id="9" idx="1"/>
            </p:cNvCxnSpPr>
            <p:nvPr/>
          </p:nvCxnSpPr>
          <p:spPr>
            <a:xfrm flipH="1">
              <a:off x="7932324" y="3018944"/>
              <a:ext cx="18168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1"/>
              <a:endCxn id="13" idx="3"/>
            </p:cNvCxnSpPr>
            <p:nvPr/>
          </p:nvCxnSpPr>
          <p:spPr>
            <a:xfrm flipH="1" flipV="1">
              <a:off x="7932324" y="3931473"/>
              <a:ext cx="188234" cy="3279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77991" y="908720"/>
            <a:ext cx="1902091" cy="2767156"/>
            <a:chOff x="179931" y="1709753"/>
            <a:chExt cx="2697973" cy="382167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79931" y="1709753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Micro Interpreter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182691" y="2306115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Operations resolver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85478" y="3564621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Reference kernel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90560" y="4221872"/>
              <a:ext cx="1260140" cy="559259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Math </a:t>
              </a:r>
            </a:p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(standard lib)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5" name="Elbow Connector 34"/>
            <p:cNvCxnSpPr>
              <a:stCxn id="30" idx="2"/>
              <a:endCxn id="31" idx="0"/>
            </p:cNvCxnSpPr>
            <p:nvPr/>
          </p:nvCxnSpPr>
          <p:spPr>
            <a:xfrm rot="16200000" flipH="1">
              <a:off x="725369" y="2218722"/>
              <a:ext cx="172024" cy="276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38" idx="2"/>
              <a:endCxn id="32" idx="0"/>
            </p:cNvCxnSpPr>
            <p:nvPr/>
          </p:nvCxnSpPr>
          <p:spPr>
            <a:xfrm rot="16200000" flipH="1">
              <a:off x="709538" y="3458611"/>
              <a:ext cx="212017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2" idx="2"/>
              <a:endCxn id="33" idx="0"/>
            </p:cNvCxnSpPr>
            <p:nvPr/>
          </p:nvCxnSpPr>
          <p:spPr>
            <a:xfrm>
              <a:off x="815548" y="3988958"/>
              <a:ext cx="5082" cy="232914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 bwMode="auto">
            <a:xfrm>
              <a:off x="185477" y="2928266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Kernel</a:t>
              </a:r>
            </a:p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(Interface)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9" name="Elbow Connector 38"/>
            <p:cNvCxnSpPr>
              <a:stCxn id="31" idx="2"/>
              <a:endCxn id="38" idx="0"/>
            </p:cNvCxnSpPr>
            <p:nvPr/>
          </p:nvCxnSpPr>
          <p:spPr>
            <a:xfrm rot="16200000" flipH="1">
              <a:off x="715247" y="2827965"/>
              <a:ext cx="197815" cy="2786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 bwMode="auto">
            <a:xfrm>
              <a:off x="191868" y="5121938"/>
              <a:ext cx="2674755" cy="40948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Microcontroller device</a:t>
              </a:r>
            </a:p>
          </p:txBody>
        </p:sp>
        <p:cxnSp>
          <p:nvCxnSpPr>
            <p:cNvPr id="41" name="Straight Connector 40"/>
            <p:cNvCxnSpPr>
              <a:stCxn id="33" idx="2"/>
            </p:cNvCxnSpPr>
            <p:nvPr/>
          </p:nvCxnSpPr>
          <p:spPr>
            <a:xfrm>
              <a:off x="820630" y="4781131"/>
              <a:ext cx="0" cy="34080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 bwMode="auto">
            <a:xfrm>
              <a:off x="1617764" y="3564621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Optimized kernel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3" name="Elbow Connector 42"/>
            <p:cNvCxnSpPr>
              <a:stCxn id="38" idx="3"/>
              <a:endCxn id="42" idx="0"/>
            </p:cNvCxnSpPr>
            <p:nvPr/>
          </p:nvCxnSpPr>
          <p:spPr>
            <a:xfrm>
              <a:off x="1445617" y="3140435"/>
              <a:ext cx="802217" cy="42418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 bwMode="auto">
            <a:xfrm>
              <a:off x="1606484" y="4221872"/>
              <a:ext cx="1260140" cy="559259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Optimized</a:t>
              </a:r>
            </a:p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Math-</a:t>
              </a:r>
              <a:r>
                <a:rPr lang="en-US" sz="800" dirty="0" err="1" smtClean="0">
                  <a:latin typeface="+mn-lt"/>
                  <a:ea typeface="Verdana" pitchFamily="34" charset="0"/>
                  <a:cs typeface="Verdana" pitchFamily="34" charset="0"/>
                </a:rPr>
                <a:t>nn</a:t>
              </a:r>
              <a:endParaRPr lang="en-US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5" name="Straight Connector 44"/>
            <p:cNvCxnSpPr>
              <a:stCxn id="44" idx="2"/>
            </p:cNvCxnSpPr>
            <p:nvPr/>
          </p:nvCxnSpPr>
          <p:spPr>
            <a:xfrm>
              <a:off x="2236554" y="4781131"/>
              <a:ext cx="0" cy="34080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2"/>
              <a:endCxn id="44" idx="0"/>
            </p:cNvCxnSpPr>
            <p:nvPr/>
          </p:nvCxnSpPr>
          <p:spPr>
            <a:xfrm flipH="1">
              <a:off x="2236554" y="3988958"/>
              <a:ext cx="11280" cy="232914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Picture 57"/>
          <p:cNvPicPr/>
          <p:nvPr/>
        </p:nvPicPr>
        <p:blipFill>
          <a:blip r:embed="rId2"/>
          <a:stretch>
            <a:fillRect/>
          </a:stretch>
        </p:blipFill>
        <p:spPr>
          <a:xfrm>
            <a:off x="149572" y="3840548"/>
            <a:ext cx="3830282" cy="899853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 bwMode="auto">
          <a:xfrm>
            <a:off x="142360" y="5343133"/>
            <a:ext cx="8792624" cy="1192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Take advantage of the </a:t>
            </a:r>
            <a:r>
              <a:rPr lang="de-DE" sz="1400" b="1" kern="0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sparsity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of the matrices in the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model, which requires:</a:t>
            </a:r>
            <a:endParaRPr lang="de-DE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800100" lvl="1" indent="-34290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Introduce a variant of the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kernel-operations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to operate on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sparse-inputs and sparse-weights</a:t>
            </a:r>
            <a:endParaRPr lang="de-DE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800100" lvl="1" indent="-34290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Extend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 interpreter kernel operations to correctly interpret the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sparse-data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and perform the operation accoridinly</a:t>
            </a:r>
          </a:p>
          <a:p>
            <a:pPr marL="800100" lvl="1" indent="-34290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604924" y="1596464"/>
            <a:ext cx="1074664" cy="433380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64" name="Curved Connector 63"/>
          <p:cNvCxnSpPr>
            <a:stCxn id="62" idx="2"/>
            <a:endCxn id="58" idx="0"/>
          </p:cNvCxnSpPr>
          <p:nvPr/>
        </p:nvCxnSpPr>
        <p:spPr>
          <a:xfrm rot="10800000" flipV="1">
            <a:off x="2064714" y="1813154"/>
            <a:ext cx="2540211" cy="2027394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4289717" y="3798029"/>
            <a:ext cx="4950104" cy="669009"/>
            <a:chOff x="1580216" y="5044472"/>
            <a:chExt cx="7141014" cy="1117728"/>
          </a:xfrm>
        </p:grpSpPr>
        <p:sp>
          <p:nvSpPr>
            <p:cNvPr id="71" name="Oval 70"/>
            <p:cNvSpPr/>
            <p:nvPr/>
          </p:nvSpPr>
          <p:spPr bwMode="auto">
            <a:xfrm>
              <a:off x="1580216" y="5248383"/>
              <a:ext cx="1317257" cy="913817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de-DE" sz="800" b="1" dirty="0" smtClean="0">
                  <a:solidFill>
                    <a:srgbClr val="FF0000"/>
                  </a:solidFill>
                  <a:latin typeface="+mn-lt"/>
                  <a:ea typeface="Verdana" pitchFamily="34" charset="0"/>
                  <a:cs typeface="Verdana" pitchFamily="34" charset="0"/>
                </a:rPr>
                <a:t>Load</a:t>
              </a:r>
            </a:p>
            <a:p>
              <a:pPr algn="ctr" eaLnBrk="0" hangingPunct="0"/>
              <a:r>
                <a:rPr lang="de-DE" sz="800" b="1" dirty="0" smtClean="0">
                  <a:solidFill>
                    <a:srgbClr val="FF0000"/>
                  </a:solidFill>
                  <a:latin typeface="+mn-lt"/>
                  <a:ea typeface="Verdana" pitchFamily="34" charset="0"/>
                  <a:cs typeface="Verdana" pitchFamily="34" charset="0"/>
                </a:rPr>
                <a:t>Trained-model</a:t>
              </a: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201759" y="5248383"/>
              <a:ext cx="1317257" cy="91381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de-DE" sz="8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rPr>
                <a:t>Init</a:t>
              </a: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4836834" y="5248383"/>
              <a:ext cx="1317257" cy="91381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de-DE" sz="8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rPr>
                <a:t>Prepare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586135" y="5044472"/>
              <a:ext cx="2135095" cy="1117728"/>
              <a:chOff x="6586135" y="5044472"/>
              <a:chExt cx="2135095" cy="1117728"/>
            </a:xfrm>
          </p:grpSpPr>
          <p:sp>
            <p:nvSpPr>
              <p:cNvPr id="78" name="Oval 77"/>
              <p:cNvSpPr/>
              <p:nvPr/>
            </p:nvSpPr>
            <p:spPr bwMode="auto">
              <a:xfrm>
                <a:off x="6586135" y="5248383"/>
                <a:ext cx="1317257" cy="913817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accent5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de-DE" sz="800" b="1" dirty="0" smtClean="0">
                    <a:solidFill>
                      <a:schemeClr val="accent5"/>
                    </a:solidFill>
                    <a:latin typeface="+mn-lt"/>
                    <a:ea typeface="Verdana" pitchFamily="34" charset="0"/>
                    <a:cs typeface="Verdana" pitchFamily="34" charset="0"/>
                  </a:rPr>
                  <a:t>Eval</a:t>
                </a:r>
                <a:endParaRPr lang="de-DE" sz="8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79" name="Curved Connector 78"/>
              <p:cNvCxnSpPr>
                <a:stCxn id="78" idx="0"/>
                <a:endCxn id="78" idx="6"/>
              </p:cNvCxnSpPr>
              <p:nvPr/>
            </p:nvCxnSpPr>
            <p:spPr>
              <a:xfrm rot="16200000" flipH="1">
                <a:off x="7345623" y="5147523"/>
                <a:ext cx="456909" cy="658628"/>
              </a:xfrm>
              <a:prstGeom prst="curvedConnector4">
                <a:avLst>
                  <a:gd name="adj1" fmla="val -50032"/>
                  <a:gd name="adj2" fmla="val 134709"/>
                </a:avLst>
              </a:prstGeom>
              <a:ln w="190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 bwMode="auto">
              <a:xfrm>
                <a:off x="7558047" y="5044472"/>
                <a:ext cx="1163183" cy="37280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algn="ctr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6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Invoke </a:t>
                </a:r>
              </a:p>
              <a:p>
                <a:pPr marR="0" algn="ctr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en-US" sz="6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(after setting new input)</a:t>
                </a:r>
                <a:endParaRPr lang="de-DE" sz="600" kern="0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75" name="Straight Arrow Connector 74"/>
            <p:cNvCxnSpPr/>
            <p:nvPr/>
          </p:nvCxnSpPr>
          <p:spPr>
            <a:xfrm>
              <a:off x="2897473" y="5705291"/>
              <a:ext cx="304286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519016" y="5705291"/>
              <a:ext cx="317818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154091" y="5705291"/>
              <a:ext cx="43204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 bwMode="auto">
          <a:xfrm>
            <a:off x="8698676" y="3443560"/>
            <a:ext cx="64" cy="769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5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4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TFL Micro – NN Kernels optimizations</a:t>
            </a:r>
            <a:br>
              <a:rPr lang="en-US" b="1" dirty="0"/>
            </a:br>
            <a:r>
              <a:rPr lang="de-DE" dirty="0"/>
              <a:t> Option </a:t>
            </a:r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89941-2FA8-4A51-99C0-3157694EEF2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59" name="TextBox 58"/>
          <p:cNvSpPr txBox="1"/>
          <p:nvPr/>
        </p:nvSpPr>
        <p:spPr bwMode="auto">
          <a:xfrm>
            <a:off x="165654" y="5388263"/>
            <a:ext cx="6017673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Adding </a:t>
            </a:r>
            <a:r>
              <a:rPr lang="de-DE" sz="1400" b="1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enhancements in Hardware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to perform kernel operations efficiently</a:t>
            </a:r>
          </a:p>
          <a:p>
            <a:pPr marL="800100" lvl="1" indent="-34290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Vector instructions to accelerate matrix-vector operations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256133" y="1033137"/>
            <a:ext cx="5805597" cy="2526520"/>
            <a:chOff x="401058" y="1771233"/>
            <a:chExt cx="8658386" cy="4320480"/>
          </a:xfrm>
        </p:grpSpPr>
        <p:sp>
          <p:nvSpPr>
            <p:cNvPr id="61" name="Rectangle 60"/>
            <p:cNvSpPr/>
            <p:nvPr/>
          </p:nvSpPr>
          <p:spPr bwMode="auto">
            <a:xfrm>
              <a:off x="401058" y="3411318"/>
              <a:ext cx="938886" cy="6834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Peripheral X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339944" y="1771233"/>
              <a:ext cx="6592380" cy="4320480"/>
              <a:chOff x="1339944" y="1771233"/>
              <a:chExt cx="6592380" cy="4320480"/>
            </a:xfrm>
          </p:grpSpPr>
          <p:sp>
            <p:nvSpPr>
              <p:cNvPr id="67" name="Rectangle 66"/>
              <p:cNvSpPr/>
              <p:nvPr/>
            </p:nvSpPr>
            <p:spPr bwMode="auto">
              <a:xfrm>
                <a:off x="1559612" y="1771233"/>
                <a:ext cx="6372712" cy="4320480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t"/>
              <a:lstStyle/>
              <a:p>
                <a:pPr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Main Processor</a:t>
                </a:r>
                <a:endParaRPr lang="de-DE" sz="8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2534247" y="2877898"/>
                <a:ext cx="1481119" cy="482764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Trained</a:t>
                </a:r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-</a:t>
                </a:r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model</a:t>
                </a:r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 loader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1763688" y="3501008"/>
                <a:ext cx="1053831" cy="50405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Peripheral X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Driver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 bwMode="auto">
              <a:xfrm>
                <a:off x="3050784" y="3501009"/>
                <a:ext cx="964582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Input generator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4180149" y="4365105"/>
                <a:ext cx="1217275" cy="362266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Operations Resolver</a:t>
                </a:r>
                <a:endParaRPr lang="de-DE" sz="8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>
                <a:off x="5562207" y="3501008"/>
                <a:ext cx="981823" cy="62178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Error reporter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4180149" y="2734551"/>
                <a:ext cx="1217275" cy="1532915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Micro</a:t>
                </a:r>
              </a:p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Interpreter</a:t>
                </a:r>
                <a:endParaRPr lang="de-DE" sz="8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>
                <a:off x="5562207" y="2877898"/>
                <a:ext cx="981823" cy="48276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Output handler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 bwMode="auto">
              <a:xfrm>
                <a:off x="6665651" y="2867251"/>
                <a:ext cx="1074701" cy="49341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Peripheral Y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Driver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6669388" y="3565193"/>
                <a:ext cx="1074701" cy="49341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Peripheral Z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Driver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77" name="Straight Connector 76"/>
              <p:cNvCxnSpPr>
                <a:stCxn id="61" idx="3"/>
              </p:cNvCxnSpPr>
              <p:nvPr/>
            </p:nvCxnSpPr>
            <p:spPr>
              <a:xfrm>
                <a:off x="1339944" y="3753036"/>
                <a:ext cx="2797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 bwMode="auto">
              <a:xfrm>
                <a:off x="3491880" y="4829205"/>
                <a:ext cx="1233695" cy="616019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>
                    <a:latin typeface="+mn-lt"/>
                    <a:ea typeface="Verdana" pitchFamily="34" charset="0"/>
                    <a:cs typeface="Verdana" pitchFamily="34" charset="0"/>
                  </a:rPr>
                  <a:t>Reference kernel</a:t>
                </a:r>
                <a:endParaRPr lang="de-DE" sz="800" dirty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 bwMode="auto">
              <a:xfrm>
                <a:off x="4860036" y="4825011"/>
                <a:ext cx="1152124" cy="620214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*Platform kernel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3472448" y="5557982"/>
                <a:ext cx="1233695" cy="39094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Math 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(standard lib)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 bwMode="auto">
              <a:xfrm>
                <a:off x="4860036" y="5573789"/>
                <a:ext cx="1152124" cy="390943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NN-Math</a:t>
                </a:r>
              </a:p>
            </p:txBody>
          </p:sp>
        </p:grpSp>
        <p:sp>
          <p:nvSpPr>
            <p:cNvPr id="63" name="Rectangle 62"/>
            <p:cNvSpPr/>
            <p:nvPr/>
          </p:nvSpPr>
          <p:spPr bwMode="auto">
            <a:xfrm>
              <a:off x="8114005" y="2677226"/>
              <a:ext cx="938886" cy="6834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Peripheral Y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8120558" y="3593034"/>
              <a:ext cx="938886" cy="6834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Peripheral Z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5" name="Straight Connector 64"/>
            <p:cNvCxnSpPr>
              <a:stCxn id="63" idx="1"/>
            </p:cNvCxnSpPr>
            <p:nvPr/>
          </p:nvCxnSpPr>
          <p:spPr>
            <a:xfrm flipH="1">
              <a:off x="7932324" y="3018944"/>
              <a:ext cx="18168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4" idx="1"/>
              <a:endCxn id="67" idx="3"/>
            </p:cNvCxnSpPr>
            <p:nvPr/>
          </p:nvCxnSpPr>
          <p:spPr>
            <a:xfrm flipH="1" flipV="1">
              <a:off x="7932324" y="3931473"/>
              <a:ext cx="188234" cy="3279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77991" y="908720"/>
            <a:ext cx="1902091" cy="2767156"/>
            <a:chOff x="179931" y="1709753"/>
            <a:chExt cx="2697973" cy="3821674"/>
          </a:xfrm>
        </p:grpSpPr>
        <p:sp>
          <p:nvSpPr>
            <p:cNvPr id="83" name="Rectangle 82"/>
            <p:cNvSpPr/>
            <p:nvPr/>
          </p:nvSpPr>
          <p:spPr bwMode="auto">
            <a:xfrm>
              <a:off x="179931" y="1709753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Micro Interpreter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82691" y="2306115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Operations resolver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185478" y="3564621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Reference kernel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90560" y="4221872"/>
              <a:ext cx="1260140" cy="559259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Math </a:t>
              </a:r>
            </a:p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(standard lib)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87" name="Elbow Connector 86"/>
            <p:cNvCxnSpPr>
              <a:stCxn id="83" idx="2"/>
              <a:endCxn id="84" idx="0"/>
            </p:cNvCxnSpPr>
            <p:nvPr/>
          </p:nvCxnSpPr>
          <p:spPr>
            <a:xfrm rot="16200000" flipH="1">
              <a:off x="725369" y="2218722"/>
              <a:ext cx="172024" cy="276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>
              <a:stCxn id="90" idx="2"/>
              <a:endCxn id="85" idx="0"/>
            </p:cNvCxnSpPr>
            <p:nvPr/>
          </p:nvCxnSpPr>
          <p:spPr>
            <a:xfrm rot="16200000" flipH="1">
              <a:off x="709538" y="3458611"/>
              <a:ext cx="212017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5" idx="2"/>
              <a:endCxn id="86" idx="0"/>
            </p:cNvCxnSpPr>
            <p:nvPr/>
          </p:nvCxnSpPr>
          <p:spPr>
            <a:xfrm>
              <a:off x="815548" y="3988958"/>
              <a:ext cx="5082" cy="232914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 bwMode="auto">
            <a:xfrm>
              <a:off x="185477" y="2928266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Kernel</a:t>
              </a:r>
            </a:p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(Interface)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91" name="Elbow Connector 90"/>
            <p:cNvCxnSpPr>
              <a:stCxn id="84" idx="2"/>
              <a:endCxn id="90" idx="0"/>
            </p:cNvCxnSpPr>
            <p:nvPr/>
          </p:nvCxnSpPr>
          <p:spPr>
            <a:xfrm rot="16200000" flipH="1">
              <a:off x="715247" y="2827965"/>
              <a:ext cx="197815" cy="2786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 bwMode="auto">
            <a:xfrm>
              <a:off x="191868" y="5121938"/>
              <a:ext cx="2674755" cy="40948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Microcontroller device</a:t>
              </a:r>
            </a:p>
          </p:txBody>
        </p:sp>
        <p:cxnSp>
          <p:nvCxnSpPr>
            <p:cNvPr id="93" name="Straight Connector 92"/>
            <p:cNvCxnSpPr>
              <a:stCxn id="86" idx="2"/>
            </p:cNvCxnSpPr>
            <p:nvPr/>
          </p:nvCxnSpPr>
          <p:spPr>
            <a:xfrm>
              <a:off x="820630" y="4781131"/>
              <a:ext cx="0" cy="34080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 bwMode="auto">
            <a:xfrm>
              <a:off x="1617764" y="3564621"/>
              <a:ext cx="1260140" cy="42433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Optimized kernel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95" name="Elbow Connector 94"/>
            <p:cNvCxnSpPr>
              <a:stCxn id="90" idx="3"/>
              <a:endCxn id="94" idx="0"/>
            </p:cNvCxnSpPr>
            <p:nvPr/>
          </p:nvCxnSpPr>
          <p:spPr>
            <a:xfrm>
              <a:off x="1445617" y="3140435"/>
              <a:ext cx="802217" cy="42418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 bwMode="auto">
            <a:xfrm>
              <a:off x="1606484" y="4221872"/>
              <a:ext cx="1260140" cy="559259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Optimized</a:t>
              </a:r>
            </a:p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Math-</a:t>
              </a:r>
              <a:r>
                <a:rPr lang="en-US" sz="800" dirty="0" err="1" smtClean="0">
                  <a:latin typeface="+mn-lt"/>
                  <a:ea typeface="Verdana" pitchFamily="34" charset="0"/>
                  <a:cs typeface="Verdana" pitchFamily="34" charset="0"/>
                </a:rPr>
                <a:t>nn</a:t>
              </a:r>
              <a:endParaRPr lang="en-US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97" name="Straight Connector 96"/>
            <p:cNvCxnSpPr>
              <a:stCxn id="96" idx="2"/>
            </p:cNvCxnSpPr>
            <p:nvPr/>
          </p:nvCxnSpPr>
          <p:spPr>
            <a:xfrm>
              <a:off x="2236554" y="4781131"/>
              <a:ext cx="0" cy="34080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4" idx="2"/>
              <a:endCxn id="96" idx="0"/>
            </p:cNvCxnSpPr>
            <p:nvPr/>
          </p:nvCxnSpPr>
          <p:spPr>
            <a:xfrm flipH="1">
              <a:off x="2236554" y="3988958"/>
              <a:ext cx="11280" cy="232914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169800" y="3740503"/>
            <a:ext cx="5010063" cy="780877"/>
            <a:chOff x="1580216" y="4857572"/>
            <a:chExt cx="7227511" cy="1304628"/>
          </a:xfrm>
        </p:grpSpPr>
        <p:sp>
          <p:nvSpPr>
            <p:cNvPr id="100" name="Oval 99"/>
            <p:cNvSpPr/>
            <p:nvPr/>
          </p:nvSpPr>
          <p:spPr bwMode="auto">
            <a:xfrm>
              <a:off x="1580216" y="5248383"/>
              <a:ext cx="1317257" cy="91381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de-DE" sz="8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rPr>
                <a:t>Load</a:t>
              </a:r>
            </a:p>
            <a:p>
              <a:pPr algn="ctr" eaLnBrk="0" hangingPunct="0"/>
              <a:r>
                <a:rPr lang="de-DE" sz="8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rPr>
                <a:t>Trained-model</a:t>
              </a: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3201759" y="5248383"/>
              <a:ext cx="1317257" cy="91381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de-DE" sz="8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rPr>
                <a:t>Init</a:t>
              </a: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4836834" y="5248383"/>
              <a:ext cx="1317257" cy="91381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de-DE" sz="800" b="1" dirty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rPr>
                <a:t>Prepare</a:t>
              </a: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6586135" y="4857572"/>
              <a:ext cx="2221592" cy="1304628"/>
              <a:chOff x="6586135" y="4857572"/>
              <a:chExt cx="2221592" cy="1304628"/>
            </a:xfrm>
          </p:grpSpPr>
          <p:sp>
            <p:nvSpPr>
              <p:cNvPr id="107" name="Oval 106"/>
              <p:cNvSpPr/>
              <p:nvPr/>
            </p:nvSpPr>
            <p:spPr bwMode="auto">
              <a:xfrm>
                <a:off x="6586135" y="5248383"/>
                <a:ext cx="1317257" cy="913817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de-DE" sz="800" b="1" dirty="0" smtClean="0">
                    <a:solidFill>
                      <a:srgbClr val="FF0000"/>
                    </a:solidFill>
                    <a:latin typeface="+mn-lt"/>
                    <a:ea typeface="Verdana" pitchFamily="34" charset="0"/>
                    <a:cs typeface="Verdana" pitchFamily="34" charset="0"/>
                  </a:rPr>
                  <a:t>Eval</a:t>
                </a:r>
                <a:endParaRPr lang="de-DE" sz="800" b="1" dirty="0" smtClean="0">
                  <a:solidFill>
                    <a:srgbClr val="FF0000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108" name="Curved Connector 107"/>
              <p:cNvCxnSpPr>
                <a:stCxn id="107" idx="0"/>
                <a:endCxn id="107" idx="6"/>
              </p:cNvCxnSpPr>
              <p:nvPr/>
            </p:nvCxnSpPr>
            <p:spPr>
              <a:xfrm rot="16200000" flipH="1">
                <a:off x="7345623" y="5147523"/>
                <a:ext cx="456909" cy="658628"/>
              </a:xfrm>
              <a:prstGeom prst="curvedConnector4">
                <a:avLst>
                  <a:gd name="adj1" fmla="val -50032"/>
                  <a:gd name="adj2" fmla="val 134709"/>
                </a:avLst>
              </a:prstGeom>
              <a:ln w="190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 bwMode="auto">
              <a:xfrm>
                <a:off x="7602919" y="4857572"/>
                <a:ext cx="1204808" cy="42422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algn="ctr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6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Invoke </a:t>
                </a:r>
              </a:p>
              <a:p>
                <a:pPr marR="0" algn="ctr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en-US" sz="600" kern="0" dirty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(after setting new input</a:t>
                </a:r>
                <a:r>
                  <a:rPr lang="en-US" sz="6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)</a:t>
                </a:r>
                <a:r>
                  <a:rPr lang="de-DE" sz="8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!</a:t>
                </a:r>
                <a:endParaRPr lang="de-DE" sz="8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>
            <a:xfrm>
              <a:off x="2897473" y="5705291"/>
              <a:ext cx="304286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4519016" y="5705291"/>
              <a:ext cx="317818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6154091" y="5705291"/>
              <a:ext cx="43204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0" name="Picture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149572" y="3840548"/>
            <a:ext cx="3830282" cy="899853"/>
          </a:xfrm>
          <a:prstGeom prst="rect">
            <a:avLst/>
          </a:prstGeom>
        </p:spPr>
      </p:pic>
      <p:sp>
        <p:nvSpPr>
          <p:cNvPr id="111" name="Oval 110"/>
          <p:cNvSpPr/>
          <p:nvPr/>
        </p:nvSpPr>
        <p:spPr bwMode="auto">
          <a:xfrm>
            <a:off x="5870318" y="1644139"/>
            <a:ext cx="659639" cy="695293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2" name="Curved Connector 111"/>
          <p:cNvCxnSpPr>
            <a:stCxn id="111" idx="5"/>
            <a:endCxn id="107" idx="1"/>
          </p:cNvCxnSpPr>
          <p:nvPr/>
        </p:nvCxnSpPr>
        <p:spPr>
          <a:xfrm rot="16200000" flipH="1">
            <a:off x="6195018" y="2475946"/>
            <a:ext cx="1816912" cy="134023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 bwMode="auto">
          <a:xfrm>
            <a:off x="503658" y="3289124"/>
            <a:ext cx="2548365" cy="438418"/>
          </a:xfrm>
          <a:prstGeom prst="ellips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7" name="Curved Connector 116"/>
          <p:cNvCxnSpPr>
            <a:stCxn id="115" idx="6"/>
            <a:endCxn id="107" idx="1"/>
          </p:cNvCxnSpPr>
          <p:nvPr/>
        </p:nvCxnSpPr>
        <p:spPr>
          <a:xfrm>
            <a:off x="3052023" y="3508333"/>
            <a:ext cx="4721570" cy="546188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00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C6694B1-FC52-4BEA-8C28-F9B8E9158C2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CMSIS-NN - Overview</a:t>
            </a:r>
            <a:endParaRPr lang="de-DE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2019-09-03             </a:t>
            </a:r>
            <a:r>
              <a:rPr lang="en-US" b="1" smtClean="0"/>
              <a:t>restricted</a:t>
            </a:r>
            <a:endParaRPr lang="en-US" b="1"/>
          </a:p>
        </p:txBody>
      </p:sp>
      <p:grpSp>
        <p:nvGrpSpPr>
          <p:cNvPr id="20" name="Group 19"/>
          <p:cNvGrpSpPr/>
          <p:nvPr/>
        </p:nvGrpSpPr>
        <p:grpSpPr>
          <a:xfrm>
            <a:off x="77943" y="1038817"/>
            <a:ext cx="9102569" cy="5384804"/>
            <a:chOff x="77943" y="1038817"/>
            <a:chExt cx="9102569" cy="5384804"/>
          </a:xfrm>
        </p:grpSpPr>
        <p:sp>
          <p:nvSpPr>
            <p:cNvPr id="5" name="Right Brace 4"/>
            <p:cNvSpPr/>
            <p:nvPr/>
          </p:nvSpPr>
          <p:spPr>
            <a:xfrm rot="5400000">
              <a:off x="4365744" y="300527"/>
              <a:ext cx="268495" cy="4016756"/>
            </a:xfrm>
            <a:prstGeom prst="rightBrace">
              <a:avLst/>
            </a:prstGeom>
            <a:ln w="1905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Picture 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835696" y="1038817"/>
              <a:ext cx="5328592" cy="115212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9912" y="4077072"/>
              <a:ext cx="5400600" cy="2346549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491613" y="2533129"/>
              <a:ext cx="4150692" cy="158571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cxnSp>
          <p:nvCxnSpPr>
            <p:cNvPr id="12" name="Curved Connector 11"/>
            <p:cNvCxnSpPr>
              <a:stCxn id="10" idx="3"/>
              <a:endCxn id="14" idx="0"/>
            </p:cNvCxnSpPr>
            <p:nvPr/>
          </p:nvCxnSpPr>
          <p:spPr>
            <a:xfrm flipH="1">
              <a:off x="5434980" y="3325988"/>
              <a:ext cx="1207325" cy="1327149"/>
            </a:xfrm>
            <a:prstGeom prst="curvedConnector4">
              <a:avLst>
                <a:gd name="adj1" fmla="val -18934"/>
                <a:gd name="adj2" fmla="val 79871"/>
              </a:avLst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 bwMode="auto">
            <a:xfrm>
              <a:off x="5001816" y="4653137"/>
              <a:ext cx="866327" cy="28568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943" y="1038817"/>
              <a:ext cx="126829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b="1" dirty="0" smtClean="0"/>
                <a:t>The Model:</a:t>
              </a:r>
              <a:endParaRPr lang="de-DE" sz="16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943" y="2435069"/>
              <a:ext cx="17027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b="1" dirty="0" smtClean="0"/>
                <a:t>The </a:t>
              </a:r>
              <a:r>
                <a:rPr lang="de-DE" sz="1600" b="1" dirty="0" smtClean="0"/>
                <a:t>Interpreter:</a:t>
              </a:r>
              <a:endParaRPr lang="de-DE" sz="1600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943" y="4289588"/>
              <a:ext cx="19579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b="1" dirty="0" smtClean="0"/>
                <a:t>The </a:t>
              </a:r>
              <a:r>
                <a:rPr lang="de-DE" sz="1600" b="1" dirty="0" smtClean="0"/>
                <a:t>Arm p</a:t>
              </a:r>
              <a:r>
                <a:rPr lang="de-DE" sz="1600" b="1" dirty="0" smtClean="0"/>
                <a:t>latform</a:t>
              </a:r>
              <a:r>
                <a:rPr lang="de-DE" sz="1600" b="1" dirty="0" smtClean="0"/>
                <a:t>:</a:t>
              </a:r>
              <a:endParaRPr lang="de-DE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4909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C6694B1-FC52-4BEA-8C28-F9B8E9158C2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CMSIS-NN </a:t>
            </a:r>
            <a:r>
              <a:rPr lang="en-US" b="1" dirty="0" smtClean="0"/>
              <a:t>– Overview</a:t>
            </a:r>
            <a:br>
              <a:rPr lang="en-US" b="1" dirty="0" smtClean="0"/>
            </a:br>
            <a:r>
              <a:rPr lang="en-US" dirty="0" smtClean="0"/>
              <a:t>(Dependencies </a:t>
            </a:r>
            <a:r>
              <a:rPr lang="en-US" dirty="0"/>
              <a:t>on </a:t>
            </a:r>
            <a:r>
              <a:rPr lang="en-US" dirty="0" smtClean="0"/>
              <a:t>CMSIS-CORE)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2019-09-03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26" name="TextBox 25"/>
          <p:cNvSpPr txBox="1"/>
          <p:nvPr/>
        </p:nvSpPr>
        <p:spPr bwMode="auto">
          <a:xfrm>
            <a:off x="250824" y="5121189"/>
            <a:ext cx="892899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Tx/>
              <a:buChar char="-"/>
              <a:tabLst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CMSIS-NN functions are declared in </a:t>
            </a:r>
            <a:r>
              <a:rPr lang="en-US" sz="1400" kern="0" dirty="0" err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  <a:hlinkClick r:id="rId2"/>
              </a:rPr>
              <a:t>arm_nnfunctions.h</a:t>
            </a:r>
            <a:endParaRPr lang="en-US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Tx/>
              <a:buChar char="-"/>
              <a:tabLst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  <a:hlinkClick r:id="rId3"/>
              </a:rPr>
              <a:t>CMSIS-DSP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functions are declared </a:t>
            </a:r>
            <a:r>
              <a:rPr lang="en-US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 </a:t>
            </a:r>
            <a:r>
              <a:rPr lang="en-US" sz="1400" kern="0" dirty="0" err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  <a:hlinkClick r:id="rId4"/>
              </a:rPr>
              <a:t>arm_math.h</a:t>
            </a:r>
            <a:endParaRPr lang="en-US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Tx/>
              <a:buChar char="-"/>
            </a:pPr>
            <a:r>
              <a:rPr lang="en-US" sz="1400" kern="0" dirty="0" err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arm_math.h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also includes the data-types use in </a:t>
            </a:r>
            <a:r>
              <a:rPr lang="en-US" sz="1400" kern="0" dirty="0" err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arm_nnfunctions.h</a:t>
            </a:r>
            <a:endParaRPr lang="en-US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Tx/>
              <a:buChar char="-"/>
              <a:tabLst/>
            </a:pPr>
            <a:r>
              <a:rPr lang="en-US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CMSIS-DSP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could be compile as an standalone library if we provide an implementation for the functions in  arm_math that it uses.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23517"/>
            <a:ext cx="8714512" cy="405571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1743011" y="1388650"/>
            <a:ext cx="2123115" cy="2880320"/>
          </a:xfrm>
          <a:prstGeom prst="ellips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2" name="Elbow Connector 11"/>
          <p:cNvCxnSpPr>
            <a:stCxn id="8" idx="6"/>
            <a:endCxn id="10" idx="1"/>
          </p:cNvCxnSpPr>
          <p:nvPr/>
        </p:nvCxnSpPr>
        <p:spPr>
          <a:xfrm>
            <a:off x="3866126" y="2828810"/>
            <a:ext cx="1885918" cy="12700"/>
          </a:xfrm>
          <a:prstGeom prst="bent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752044" y="1280638"/>
            <a:ext cx="2563472" cy="3096344"/>
            <a:chOff x="5575072" y="2261129"/>
            <a:chExt cx="2448272" cy="3096344"/>
          </a:xfrm>
        </p:grpSpPr>
        <p:sp>
          <p:nvSpPr>
            <p:cNvPr id="10" name="Rectangle 9"/>
            <p:cNvSpPr/>
            <p:nvPr/>
          </p:nvSpPr>
          <p:spPr bwMode="auto">
            <a:xfrm>
              <a:off x="5575072" y="2261129"/>
              <a:ext cx="2448272" cy="309634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t"/>
            <a:lstStyle/>
            <a:p>
              <a:pPr algn="ctr" eaLnBrk="0" hangingPunct="0"/>
              <a:endParaRPr lang="en-US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  <a:p>
              <a:pPr algn="ctr" eaLnBrk="0" hangingPunct="0"/>
              <a:endParaRPr lang="en-US" sz="1600" dirty="0">
                <a:latin typeface="+mn-lt"/>
                <a:ea typeface="Verdana" pitchFamily="34" charset="0"/>
                <a:cs typeface="Verdana" pitchFamily="34" charset="0"/>
              </a:endParaRPr>
            </a:p>
            <a:p>
              <a:pPr algn="ctr" eaLnBrk="0" hangingPunct="0"/>
              <a:endParaRPr lang="en-US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  <a:p>
              <a:pPr algn="ctr" eaLnBrk="0" hangingPunct="0"/>
              <a:endParaRPr lang="en-US" sz="1600" dirty="0">
                <a:latin typeface="+mn-lt"/>
                <a:ea typeface="Verdana" pitchFamily="34" charset="0"/>
                <a:cs typeface="Verdana" pitchFamily="34" charset="0"/>
              </a:endParaRPr>
            </a:p>
            <a:p>
              <a:pPr algn="ctr" eaLnBrk="0" hangingPunct="0"/>
              <a:endParaRPr lang="en-US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  <a:p>
              <a:pPr algn="ctr" eaLnBrk="0" hangingPunct="0"/>
              <a:endParaRPr lang="en-US" sz="1600" dirty="0">
                <a:latin typeface="+mn-lt"/>
                <a:ea typeface="Verdana" pitchFamily="34" charset="0"/>
                <a:cs typeface="Verdana" pitchFamily="34" charset="0"/>
              </a:endParaRPr>
            </a:p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5674538" y="2526490"/>
              <a:ext cx="2199906" cy="50405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600" b="1" dirty="0" err="1" smtClean="0">
                  <a:ea typeface="Verdana" pitchFamily="34" charset="0"/>
                  <a:cs typeface="Verdana" pitchFamily="34" charset="0"/>
                </a:rPr>
                <a:t>arm_nnfunctions.h</a:t>
              </a:r>
              <a:endParaRPr lang="de-DE" sz="1600" b="1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5792830" y="3489573"/>
              <a:ext cx="1944216" cy="50405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600" b="1" dirty="0" err="1" smtClean="0">
                  <a:ea typeface="Verdana" pitchFamily="34" charset="0"/>
                  <a:cs typeface="Verdana" pitchFamily="34" charset="0"/>
                </a:rPr>
                <a:t>arm_math.h</a:t>
              </a:r>
              <a:endParaRPr lang="de-DE" sz="1600" b="1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5787367" y="4468765"/>
              <a:ext cx="1944216" cy="64075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600" b="1" dirty="0" smtClean="0">
                  <a:ea typeface="Verdana" pitchFamily="34" charset="0"/>
                  <a:cs typeface="Verdana" pitchFamily="34" charset="0"/>
                </a:rPr>
                <a:t>Arm Cortex processor</a:t>
              </a:r>
              <a:endParaRPr lang="de-DE" sz="1600" b="1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4" idx="2"/>
              <a:endCxn id="15" idx="0"/>
            </p:cNvCxnSpPr>
            <p:nvPr/>
          </p:nvCxnSpPr>
          <p:spPr>
            <a:xfrm flipH="1">
              <a:off x="6764938" y="3030546"/>
              <a:ext cx="9553" cy="4590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5" idx="2"/>
              <a:endCxn id="17" idx="0"/>
            </p:cNvCxnSpPr>
            <p:nvPr/>
          </p:nvCxnSpPr>
          <p:spPr>
            <a:xfrm flipH="1">
              <a:off x="6759475" y="3993629"/>
              <a:ext cx="5463" cy="4751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68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C6694B1-FC52-4BEA-8C28-F9B8E9158C2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CMSIS-NN -  Overview</a:t>
            </a:r>
            <a:br>
              <a:rPr lang="en-US" b="1" dirty="0" smtClean="0"/>
            </a:br>
            <a:r>
              <a:rPr lang="en-US" dirty="0" smtClean="0"/>
              <a:t>(Performance)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2019-09-03             </a:t>
            </a:r>
            <a:r>
              <a:rPr lang="en-US" b="1" smtClean="0"/>
              <a:t>restricted</a:t>
            </a:r>
            <a:endParaRPr lang="en-US" b="1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1264434"/>
            <a:ext cx="5731510" cy="154495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770632" y="3165103"/>
            <a:ext cx="5731510" cy="180975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627557" y="5155482"/>
            <a:ext cx="5731510" cy="1406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9512" y="2825702"/>
            <a:ext cx="50726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b="1" dirty="0" smtClean="0"/>
              <a:t>Runtime using Kernels optimized for ARM micros:</a:t>
            </a:r>
            <a:endParaRPr lang="de-DE" sz="1600" b="1" dirty="0"/>
          </a:p>
        </p:txBody>
      </p:sp>
      <p:sp>
        <p:nvSpPr>
          <p:cNvPr id="13" name="Rectangle 12"/>
          <p:cNvSpPr/>
          <p:nvPr/>
        </p:nvSpPr>
        <p:spPr>
          <a:xfrm>
            <a:off x="153264" y="4911961"/>
            <a:ext cx="5715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b="1" dirty="0" smtClean="0"/>
              <a:t>Baselie runtime (using ARM non-optimized NN Kernels):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44600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C6694B1-FC52-4BEA-8C28-F9B8E9158C2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" y="171628"/>
            <a:ext cx="8028382" cy="720000"/>
          </a:xfrm>
        </p:spPr>
        <p:txBody>
          <a:bodyPr/>
          <a:lstStyle/>
          <a:p>
            <a:r>
              <a:rPr lang="en-US" b="1" dirty="0" smtClean="0">
                <a:ea typeface="Verdana" pitchFamily="34" charset="0"/>
              </a:rPr>
              <a:t> </a:t>
            </a:r>
            <a:r>
              <a:rPr lang="en-US" b="1" dirty="0" smtClean="0">
                <a:ea typeface="Verdana" pitchFamily="34" charset="0"/>
              </a:rPr>
              <a:t>CMSIS-NN - </a:t>
            </a:r>
            <a:r>
              <a:rPr lang="en-US" b="1" dirty="0"/>
              <a:t>Integration with TFL micro</a:t>
            </a:r>
            <a:br>
              <a:rPr lang="en-US" b="1" dirty="0"/>
            </a:br>
            <a:r>
              <a:rPr lang="en-US" b="1" dirty="0" smtClean="0">
                <a:ea typeface="Verdana" pitchFamily="34" charset="0"/>
              </a:rPr>
              <a:t> 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2019-09-03             </a:t>
            </a:r>
            <a:r>
              <a:rPr lang="en-US" b="1" smtClean="0"/>
              <a:t>restricted</a:t>
            </a:r>
            <a:endParaRPr lang="en-US" b="1"/>
          </a:p>
        </p:txBody>
      </p:sp>
      <p:grpSp>
        <p:nvGrpSpPr>
          <p:cNvPr id="29" name="Group 28"/>
          <p:cNvGrpSpPr/>
          <p:nvPr/>
        </p:nvGrpSpPr>
        <p:grpSpPr>
          <a:xfrm>
            <a:off x="35496" y="5410287"/>
            <a:ext cx="3314593" cy="1043339"/>
            <a:chOff x="35496" y="5410287"/>
            <a:chExt cx="3314593" cy="1043339"/>
          </a:xfrm>
        </p:grpSpPr>
        <p:sp>
          <p:nvSpPr>
            <p:cNvPr id="37" name="Rectangle 36"/>
            <p:cNvSpPr/>
            <p:nvPr/>
          </p:nvSpPr>
          <p:spPr bwMode="auto">
            <a:xfrm>
              <a:off x="37720" y="5430672"/>
              <a:ext cx="201415" cy="181430"/>
            </a:xfrm>
            <a:prstGeom prst="rect">
              <a:avLst/>
            </a:prstGeom>
            <a:solidFill>
              <a:srgbClr val="ED752B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0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264569" y="5410287"/>
              <a:ext cx="1785028" cy="246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0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TensorFlowLite Micro</a:t>
              </a:r>
              <a:endParaRPr lang="de-DE" sz="10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 bwMode="auto">
            <a:xfrm>
              <a:off x="264569" y="6275275"/>
              <a:ext cx="2941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0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Microcontroller-device (</a:t>
              </a:r>
              <a:r>
                <a:rPr lang="en-US" sz="1000" kern="0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e.g. platform includes</a:t>
              </a:r>
              <a:r>
                <a:rPr lang="en-US" sz="10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, linker)</a:t>
              </a:r>
              <a:endParaRPr lang="de-DE" sz="10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5496" y="5711766"/>
              <a:ext cx="194107" cy="20229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278118" y="5753884"/>
              <a:ext cx="2637697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  <a:defRPr sz="1000" ker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Wrapping </a:t>
              </a:r>
              <a:r>
                <a:rPr lang="en-US" dirty="0" err="1"/>
                <a:t>TFLu</a:t>
              </a:r>
              <a:r>
                <a:rPr lang="en-US" dirty="0"/>
                <a:t> access </a:t>
              </a:r>
              <a:r>
                <a:rPr lang="en-US" dirty="0" smtClean="0"/>
                <a:t>to Arm-NN-Functions</a:t>
              </a:r>
              <a:endParaRPr lang="de-DE" dirty="0"/>
            </a:p>
          </p:txBody>
        </p:sp>
        <p:sp>
          <p:nvSpPr>
            <p:cNvPr id="50" name="TextBox 49"/>
            <p:cNvSpPr txBox="1"/>
            <p:nvPr/>
          </p:nvSpPr>
          <p:spPr bwMode="auto">
            <a:xfrm>
              <a:off x="273377" y="6019535"/>
              <a:ext cx="307671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  <a:defRPr sz="1000" ker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/>
                <a:t>CMSIS-NN (external library imported before building)</a:t>
              </a:r>
              <a:endParaRPr lang="de-DE" dirty="0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7721" y="5987719"/>
              <a:ext cx="194107" cy="202299"/>
            </a:xfrm>
            <a:prstGeom prst="rect">
              <a:avLst/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41837" y="6251327"/>
              <a:ext cx="194107" cy="2022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8909" y="945762"/>
            <a:ext cx="2039407" cy="4213071"/>
            <a:chOff x="88909" y="945762"/>
            <a:chExt cx="2039407" cy="4213071"/>
          </a:xfrm>
        </p:grpSpPr>
        <p:sp>
          <p:nvSpPr>
            <p:cNvPr id="8" name="Rectangle 7"/>
            <p:cNvSpPr/>
            <p:nvPr/>
          </p:nvSpPr>
          <p:spPr bwMode="auto">
            <a:xfrm>
              <a:off x="629506" y="1629205"/>
              <a:ext cx="922554" cy="402701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Micro Interpreter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29506" y="2152122"/>
              <a:ext cx="922554" cy="353712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Operations resolver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88909" y="3085158"/>
              <a:ext cx="845501" cy="353712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Reference Kernel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216066" y="3085158"/>
              <a:ext cx="912250" cy="35371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46028">
                  <a:schemeClr val="accent5"/>
                </a:gs>
                <a:gs pos="74000">
                  <a:srgbClr val="00B0F0"/>
                </a:gs>
                <a:gs pos="83000">
                  <a:srgbClr val="00B0F0"/>
                </a:gs>
                <a:gs pos="100000">
                  <a:srgbClr val="00B0F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CMSIS-NN Wrapper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89386" y="3622475"/>
              <a:ext cx="845024" cy="545929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Math </a:t>
              </a:r>
            </a:p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(standard lib)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231711" y="3635828"/>
              <a:ext cx="896605" cy="35371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CMSIS-NN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4" name="Elbow Connector 13"/>
            <p:cNvCxnSpPr>
              <a:stCxn id="57" idx="2"/>
              <a:endCxn id="8" idx="0"/>
            </p:cNvCxnSpPr>
            <p:nvPr/>
          </p:nvCxnSpPr>
          <p:spPr>
            <a:xfrm rot="5400000">
              <a:off x="967519" y="1499702"/>
              <a:ext cx="252767" cy="6238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2"/>
              <a:endCxn id="9" idx="0"/>
            </p:cNvCxnSpPr>
            <p:nvPr/>
          </p:nvCxnSpPr>
          <p:spPr>
            <a:xfrm rot="5400000">
              <a:off x="1030675" y="2092014"/>
              <a:ext cx="120216" cy="1270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32" idx="1"/>
              <a:endCxn id="10" idx="0"/>
            </p:cNvCxnSpPr>
            <p:nvPr/>
          </p:nvCxnSpPr>
          <p:spPr>
            <a:xfrm rot="10800000" flipV="1">
              <a:off x="511661" y="2822378"/>
              <a:ext cx="98713" cy="26278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32" idx="3"/>
              <a:endCxn id="11" idx="0"/>
            </p:cNvCxnSpPr>
            <p:nvPr/>
          </p:nvCxnSpPr>
          <p:spPr>
            <a:xfrm>
              <a:off x="1546477" y="2822378"/>
              <a:ext cx="125714" cy="26278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0" idx="2"/>
              <a:endCxn id="12" idx="0"/>
            </p:cNvCxnSpPr>
            <p:nvPr/>
          </p:nvCxnSpPr>
          <p:spPr>
            <a:xfrm>
              <a:off x="511660" y="3438870"/>
              <a:ext cx="238" cy="183605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1" idx="2"/>
              <a:endCxn id="13" idx="0"/>
            </p:cNvCxnSpPr>
            <p:nvPr/>
          </p:nvCxnSpPr>
          <p:spPr>
            <a:xfrm>
              <a:off x="1672191" y="3438870"/>
              <a:ext cx="7823" cy="19695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 bwMode="auto">
            <a:xfrm>
              <a:off x="610373" y="2645522"/>
              <a:ext cx="936104" cy="353712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Kernel</a:t>
              </a:r>
            </a:p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(Interface)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3" name="Elbow Connector 32"/>
            <p:cNvCxnSpPr>
              <a:stCxn id="9" idx="2"/>
              <a:endCxn id="32" idx="0"/>
            </p:cNvCxnSpPr>
            <p:nvPr/>
          </p:nvCxnSpPr>
          <p:spPr>
            <a:xfrm rot="5400000">
              <a:off x="1014760" y="2569499"/>
              <a:ext cx="139688" cy="12358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 bwMode="auto">
            <a:xfrm>
              <a:off x="1229753" y="4211892"/>
              <a:ext cx="889883" cy="35371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CMSIS-DSP 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96913" y="4799318"/>
              <a:ext cx="2031403" cy="35951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Microcontroller device </a:t>
              </a:r>
            </a:p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(arm)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8" name="Straight Connector 37"/>
            <p:cNvCxnSpPr>
              <a:stCxn id="12" idx="2"/>
            </p:cNvCxnSpPr>
            <p:nvPr/>
          </p:nvCxnSpPr>
          <p:spPr>
            <a:xfrm flipH="1">
              <a:off x="511660" y="4168404"/>
              <a:ext cx="238" cy="660814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3" idx="2"/>
              <a:endCxn id="34" idx="0"/>
            </p:cNvCxnSpPr>
            <p:nvPr/>
          </p:nvCxnSpPr>
          <p:spPr>
            <a:xfrm flipH="1">
              <a:off x="1674695" y="3989540"/>
              <a:ext cx="5319" cy="222352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4" idx="2"/>
            </p:cNvCxnSpPr>
            <p:nvPr/>
          </p:nvCxnSpPr>
          <p:spPr>
            <a:xfrm flipH="1">
              <a:off x="1672191" y="4565604"/>
              <a:ext cx="2504" cy="233714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 bwMode="auto">
            <a:xfrm>
              <a:off x="466951" y="945762"/>
              <a:ext cx="1260140" cy="59751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>
                  <a:ea typeface="Verdana" pitchFamily="34" charset="0"/>
                  <a:cs typeface="Verdana" pitchFamily="34" charset="0"/>
                </a:rPr>
                <a:t>ML application with trained-model</a:t>
              </a:r>
              <a:endParaRPr lang="de-DE" sz="1200" dirty="0"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2411760" y="891628"/>
            <a:ext cx="0" cy="4765140"/>
          </a:xfrm>
          <a:prstGeom prst="line">
            <a:avLst/>
          </a:prstGeom>
          <a:ln w="19050">
            <a:solidFill>
              <a:schemeClr val="tx1"/>
            </a:solidFill>
            <a:prstDash val="lg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2555776" y="1161611"/>
            <a:ext cx="6508989" cy="4571645"/>
            <a:chOff x="2555776" y="1161611"/>
            <a:chExt cx="6508989" cy="4571645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160026" y="1161612"/>
              <a:ext cx="4521543" cy="4571644"/>
            </a:xfrm>
            <a:prstGeom prst="rect">
              <a:avLst/>
            </a:prstGeom>
            <a:solidFill>
              <a:srgbClr val="FFFFCC">
                <a:alpha val="41176"/>
              </a:srgbClr>
            </a:solidFill>
            <a:ln w="9525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t"/>
            <a:lstStyle/>
            <a:p>
              <a:pPr eaLnBrk="0" hangingPunct="0"/>
              <a:r>
                <a:rPr lang="en-US" sz="1600" b="1" dirty="0" smtClean="0">
                  <a:latin typeface="+mn-lt"/>
                  <a:ea typeface="Verdana" pitchFamily="34" charset="0"/>
                  <a:cs typeface="Verdana" pitchFamily="34" charset="0"/>
                </a:rPr>
                <a:t>Host </a:t>
              </a:r>
              <a:r>
                <a:rPr lang="en-US" sz="1400" b="1" dirty="0" smtClean="0">
                  <a:latin typeface="+mn-lt"/>
                  <a:ea typeface="Verdana" pitchFamily="34" charset="0"/>
                  <a:cs typeface="Verdana" pitchFamily="34" charset="0"/>
                </a:rPr>
                <a:t>(TensorFlow development Environment)</a:t>
              </a:r>
              <a:endParaRPr lang="de-DE" sz="1400" b="1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3" name="Folded Corner 62"/>
            <p:cNvSpPr/>
            <p:nvPr/>
          </p:nvSpPr>
          <p:spPr bwMode="auto">
            <a:xfrm rot="16200000">
              <a:off x="3143681" y="4207284"/>
              <a:ext cx="648071" cy="432751"/>
            </a:xfrm>
            <a:prstGeom prst="foldedCorner">
              <a:avLst>
                <a:gd name="adj" fmla="val 48753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4" name="Folded Corner 63"/>
            <p:cNvSpPr/>
            <p:nvPr/>
          </p:nvSpPr>
          <p:spPr bwMode="auto">
            <a:xfrm rot="16200000">
              <a:off x="3647737" y="4531319"/>
              <a:ext cx="648071" cy="432751"/>
            </a:xfrm>
            <a:prstGeom prst="foldedCorner">
              <a:avLst>
                <a:gd name="adj" fmla="val 48753"/>
              </a:avLst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3380576" y="2874967"/>
              <a:ext cx="772601" cy="5149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400" b="1" dirty="0" smtClean="0">
                  <a:latin typeface="+mn-lt"/>
                  <a:ea typeface="Verdana" pitchFamily="34" charset="0"/>
                  <a:cs typeface="Verdana" pitchFamily="34" charset="0"/>
                </a:rPr>
                <a:t>Builder</a:t>
              </a:r>
              <a:endParaRPr lang="de-DE" sz="1400" b="1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6" name="Folded Corner 65"/>
            <p:cNvSpPr/>
            <p:nvPr/>
          </p:nvSpPr>
          <p:spPr bwMode="auto">
            <a:xfrm rot="16200000">
              <a:off x="2471264" y="3773164"/>
              <a:ext cx="648071" cy="432751"/>
            </a:xfrm>
            <a:prstGeom prst="foldedCorner">
              <a:avLst>
                <a:gd name="adj" fmla="val 48753"/>
              </a:avLst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7" name="Folded Corner 66"/>
            <p:cNvSpPr/>
            <p:nvPr/>
          </p:nvSpPr>
          <p:spPr bwMode="auto">
            <a:xfrm>
              <a:off x="3265267" y="1689197"/>
              <a:ext cx="1456906" cy="235455"/>
            </a:xfrm>
            <a:prstGeom prst="foldedCorner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eaLnBrk="0" hangingPunct="0"/>
              <a:r>
                <a:rPr lang="en-US" sz="1100" b="1" dirty="0" smtClean="0">
                  <a:latin typeface="+mn-lt"/>
                  <a:ea typeface="Verdana" pitchFamily="34" charset="0"/>
                  <a:cs typeface="Verdana" pitchFamily="34" charset="0"/>
                </a:rPr>
                <a:t>Build-Scripts</a:t>
              </a:r>
              <a:endParaRPr lang="de-DE" sz="1100" b="1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4460695" y="2862610"/>
              <a:ext cx="1185226" cy="54964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600" b="1" dirty="0" smtClean="0">
                  <a:latin typeface="+mn-lt"/>
                  <a:ea typeface="Verdana" pitchFamily="34" charset="0"/>
                  <a:cs typeface="Verdana" pitchFamily="34" charset="0"/>
                </a:rPr>
                <a:t>Compiler</a:t>
              </a:r>
            </a:p>
            <a:p>
              <a:pPr algn="ctr" eaLnBrk="0" hangingPunct="0"/>
              <a:r>
                <a:rPr lang="en-US" sz="1050" dirty="0" smtClean="0">
                  <a:latin typeface="+mn-lt"/>
                  <a:ea typeface="Verdana" pitchFamily="34" charset="0"/>
                  <a:cs typeface="Verdana" pitchFamily="34" charset="0"/>
                </a:rPr>
                <a:t>(arm)</a:t>
              </a:r>
              <a:endParaRPr lang="de-DE" sz="105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9" name="Straight Arrow Connector 68"/>
            <p:cNvCxnSpPr>
              <a:stCxn id="65" idx="3"/>
              <a:endCxn id="68" idx="1"/>
            </p:cNvCxnSpPr>
            <p:nvPr/>
          </p:nvCxnSpPr>
          <p:spPr>
            <a:xfrm>
              <a:off x="4153177" y="3132451"/>
              <a:ext cx="307518" cy="49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stCxn id="68" idx="3"/>
              <a:endCxn id="94" idx="0"/>
            </p:cNvCxnSpPr>
            <p:nvPr/>
          </p:nvCxnSpPr>
          <p:spPr>
            <a:xfrm flipV="1">
              <a:off x="5645921" y="3131251"/>
              <a:ext cx="210399" cy="618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72" idx="1"/>
              <a:endCxn id="65" idx="0"/>
            </p:cNvCxnSpPr>
            <p:nvPr/>
          </p:nvCxnSpPr>
          <p:spPr>
            <a:xfrm rot="5400000">
              <a:off x="3612581" y="2720670"/>
              <a:ext cx="308593" cy="127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olded Corner 71"/>
            <p:cNvSpPr/>
            <p:nvPr/>
          </p:nvSpPr>
          <p:spPr bwMode="auto">
            <a:xfrm rot="16200000">
              <a:off x="3442841" y="2025963"/>
              <a:ext cx="648071" cy="432751"/>
            </a:xfrm>
            <a:prstGeom prst="foldedCorner">
              <a:avLst>
                <a:gd name="adj" fmla="val 4875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5669033" y="2862609"/>
              <a:ext cx="809218" cy="803771"/>
              <a:chOff x="4325396" y="2480849"/>
              <a:chExt cx="809218" cy="803771"/>
            </a:xfrm>
          </p:grpSpPr>
          <p:sp>
            <p:nvSpPr>
              <p:cNvPr id="94" name="Folded Corner 93"/>
              <p:cNvSpPr/>
              <p:nvPr/>
            </p:nvSpPr>
            <p:spPr bwMode="auto">
              <a:xfrm rot="16200000">
                <a:off x="4428491" y="2565041"/>
                <a:ext cx="537285" cy="368901"/>
              </a:xfrm>
              <a:prstGeom prst="foldedCorner">
                <a:avLst>
                  <a:gd name="adj" fmla="val 48753"/>
                </a:avLst>
              </a:prstGeom>
              <a:solidFill>
                <a:schemeClr val="tx2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6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95" name="Folded Corner 94"/>
              <p:cNvSpPr/>
              <p:nvPr/>
            </p:nvSpPr>
            <p:spPr bwMode="auto">
              <a:xfrm>
                <a:off x="4325396" y="3049165"/>
                <a:ext cx="809218" cy="235455"/>
              </a:xfrm>
              <a:prstGeom prst="foldedCorner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eaLnBrk="0" hangingPunct="0"/>
                <a:r>
                  <a:rPr lang="en-US" sz="1000" dirty="0" smtClean="0">
                    <a:latin typeface="+mn-lt"/>
                    <a:ea typeface="Verdana" pitchFamily="34" charset="0"/>
                    <a:cs typeface="Verdana" pitchFamily="34" charset="0"/>
                  </a:rPr>
                  <a:t>Executable</a:t>
                </a:r>
              </a:p>
              <a:p>
                <a:pPr eaLnBrk="0" hangingPunct="0"/>
                <a:r>
                  <a:rPr lang="en-US" sz="900" dirty="0" smtClean="0">
                    <a:latin typeface="+mn-lt"/>
                    <a:ea typeface="Verdana" pitchFamily="34" charset="0"/>
                    <a:cs typeface="Verdana" pitchFamily="34" charset="0"/>
                  </a:rPr>
                  <a:t>(.elf)</a:t>
                </a:r>
                <a:endParaRPr lang="de-DE" sz="9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 bwMode="auto">
            <a:xfrm>
              <a:off x="6479640" y="2862611"/>
              <a:ext cx="985905" cy="5273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400" b="1" dirty="0" smtClean="0">
                  <a:latin typeface="+mn-lt"/>
                  <a:ea typeface="Verdana" pitchFamily="34" charset="0"/>
                  <a:cs typeface="Verdana" pitchFamily="34" charset="0"/>
                </a:rPr>
                <a:t>Debugger</a:t>
              </a:r>
              <a:endParaRPr lang="en-US" sz="1400" dirty="0" smtClean="0">
                <a:latin typeface="+mn-lt"/>
                <a:ea typeface="Verdana" pitchFamily="34" charset="0"/>
                <a:cs typeface="Verdana" pitchFamily="34" charset="0"/>
              </a:endParaRPr>
            </a:p>
            <a:p>
              <a:pPr algn="ctr" eaLnBrk="0" hangingPunct="0"/>
              <a:r>
                <a:rPr lang="en-US" sz="1000" dirty="0" smtClean="0">
                  <a:latin typeface="+mn-lt"/>
                  <a:ea typeface="Verdana" pitchFamily="34" charset="0"/>
                  <a:cs typeface="Verdana" pitchFamily="34" charset="0"/>
                </a:rPr>
                <a:t>(</a:t>
              </a:r>
              <a:r>
                <a:rPr lang="en-US" sz="1000" dirty="0" err="1" smtClean="0">
                  <a:latin typeface="+mn-lt"/>
                  <a:ea typeface="Verdana" pitchFamily="34" charset="0"/>
                  <a:cs typeface="Verdana" pitchFamily="34" charset="0"/>
                </a:rPr>
                <a:t>gdb</a:t>
              </a:r>
              <a:r>
                <a:rPr lang="en-US" sz="1000" dirty="0">
                  <a:latin typeface="+mn-lt"/>
                  <a:ea typeface="Verdana" pitchFamily="34" charset="0"/>
                  <a:cs typeface="Verdana" pitchFamily="34" charset="0"/>
                </a:rPr>
                <a:t>-</a:t>
              </a:r>
              <a:r>
                <a:rPr lang="en-US" sz="1000" dirty="0" smtClean="0">
                  <a:latin typeface="+mn-lt"/>
                  <a:ea typeface="Verdana" pitchFamily="34" charset="0"/>
                  <a:cs typeface="Verdana" pitchFamily="34" charset="0"/>
                </a:rPr>
                <a:t>client)</a:t>
              </a:r>
              <a:endParaRPr lang="de-DE" sz="10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75" name="Straight Arrow Connector 74"/>
            <p:cNvCxnSpPr>
              <a:stCxn id="94" idx="2"/>
              <a:endCxn id="74" idx="1"/>
            </p:cNvCxnSpPr>
            <p:nvPr/>
          </p:nvCxnSpPr>
          <p:spPr>
            <a:xfrm flipV="1">
              <a:off x="6225221" y="3126273"/>
              <a:ext cx="254419" cy="49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3" idx="3"/>
            </p:cNvCxnSpPr>
            <p:nvPr/>
          </p:nvCxnSpPr>
          <p:spPr>
            <a:xfrm flipV="1">
              <a:off x="3467717" y="3389934"/>
              <a:ext cx="4098" cy="7096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64" idx="3"/>
              <a:endCxn id="65" idx="2"/>
            </p:cNvCxnSpPr>
            <p:nvPr/>
          </p:nvCxnSpPr>
          <p:spPr>
            <a:xfrm rot="16200000" flipV="1">
              <a:off x="3352463" y="3804349"/>
              <a:ext cx="1033725" cy="204896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>
              <a:stCxn id="66" idx="2"/>
              <a:endCxn id="65" idx="1"/>
            </p:cNvCxnSpPr>
            <p:nvPr/>
          </p:nvCxnSpPr>
          <p:spPr>
            <a:xfrm flipV="1">
              <a:off x="3011675" y="3132451"/>
              <a:ext cx="368901" cy="8570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 bwMode="auto">
            <a:xfrm>
              <a:off x="7812360" y="1161611"/>
              <a:ext cx="1252405" cy="4571644"/>
            </a:xfrm>
            <a:prstGeom prst="rect">
              <a:avLst/>
            </a:prstGeom>
            <a:solidFill>
              <a:srgbClr val="23476E">
                <a:alpha val="41176"/>
              </a:srgbClr>
            </a:solidFill>
            <a:ln w="9525">
              <a:solidFill>
                <a:srgbClr val="23476E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t"/>
            <a:lstStyle/>
            <a:p>
              <a:pPr eaLnBrk="0" hangingPunct="0"/>
              <a:r>
                <a:rPr lang="en-US" sz="1600" b="1" dirty="0" smtClean="0">
                  <a:latin typeface="+mn-lt"/>
                  <a:ea typeface="Verdana" pitchFamily="34" charset="0"/>
                  <a:cs typeface="Verdana" pitchFamily="34" charset="0"/>
                </a:rPr>
                <a:t>Target</a:t>
              </a:r>
              <a:endParaRPr lang="de-DE" sz="1600" b="1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7975129" y="2866936"/>
              <a:ext cx="985905" cy="5273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400" b="1" dirty="0" smtClean="0">
                  <a:latin typeface="+mn-lt"/>
                  <a:ea typeface="Verdana" pitchFamily="34" charset="0"/>
                  <a:cs typeface="Verdana" pitchFamily="34" charset="0"/>
                </a:rPr>
                <a:t>Debugger</a:t>
              </a:r>
              <a:endParaRPr lang="en-US" sz="1400" dirty="0" smtClean="0">
                <a:latin typeface="+mn-lt"/>
                <a:ea typeface="Verdana" pitchFamily="34" charset="0"/>
                <a:cs typeface="Verdana" pitchFamily="34" charset="0"/>
              </a:endParaRPr>
            </a:p>
            <a:p>
              <a:pPr algn="ctr" eaLnBrk="0" hangingPunct="0"/>
              <a:r>
                <a:rPr lang="en-US" sz="1000" dirty="0" smtClean="0">
                  <a:latin typeface="+mn-lt"/>
                  <a:ea typeface="Verdana" pitchFamily="34" charset="0"/>
                  <a:cs typeface="Verdana" pitchFamily="34" charset="0"/>
                </a:rPr>
                <a:t>(</a:t>
              </a:r>
              <a:r>
                <a:rPr lang="en-US" sz="1000" dirty="0" err="1" smtClean="0">
                  <a:latin typeface="+mn-lt"/>
                  <a:ea typeface="Verdana" pitchFamily="34" charset="0"/>
                  <a:cs typeface="Verdana" pitchFamily="34" charset="0"/>
                </a:rPr>
                <a:t>gdb</a:t>
              </a:r>
              <a:r>
                <a:rPr lang="en-US" sz="1000" dirty="0" smtClean="0">
                  <a:latin typeface="+mn-lt"/>
                  <a:ea typeface="Verdana" pitchFamily="34" charset="0"/>
                  <a:cs typeface="Verdana" pitchFamily="34" charset="0"/>
                </a:rPr>
                <a:t>-server)</a:t>
              </a:r>
              <a:endParaRPr lang="de-DE" sz="10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81" name="Straight Arrow Connector 80"/>
            <p:cNvCxnSpPr>
              <a:stCxn id="80" idx="2"/>
              <a:endCxn id="84" idx="0"/>
            </p:cNvCxnSpPr>
            <p:nvPr/>
          </p:nvCxnSpPr>
          <p:spPr>
            <a:xfrm>
              <a:off x="8468082" y="3394260"/>
              <a:ext cx="876" cy="4650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8072914" y="3859279"/>
              <a:ext cx="792088" cy="1052157"/>
              <a:chOff x="7160656" y="3787272"/>
              <a:chExt cx="792088" cy="1052157"/>
            </a:xfrm>
            <a:noFill/>
          </p:grpSpPr>
          <p:pic>
            <p:nvPicPr>
              <p:cNvPr id="84" name="Picture 8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01" t="56517" r="81256" b="30448"/>
              <a:stretch/>
            </p:blipFill>
            <p:spPr>
              <a:xfrm>
                <a:off x="7160656" y="3787272"/>
                <a:ext cx="792088" cy="576064"/>
              </a:xfrm>
              <a:prstGeom prst="rect">
                <a:avLst/>
              </a:prstGeom>
              <a:grpFill/>
            </p:spPr>
          </p:pic>
          <p:sp>
            <p:nvSpPr>
              <p:cNvPr id="90" name="Folded Corner 89"/>
              <p:cNvSpPr/>
              <p:nvPr/>
            </p:nvSpPr>
            <p:spPr bwMode="auto">
              <a:xfrm>
                <a:off x="7160656" y="4373060"/>
                <a:ext cx="792088" cy="466369"/>
              </a:xfrm>
              <a:prstGeom prst="foldedCorner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12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Arm-ISS</a:t>
                </a:r>
              </a:p>
              <a:p>
                <a:pPr algn="ctr" eaLnBrk="0" hangingPunct="0"/>
                <a:endParaRPr lang="en-US" sz="12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</p:grpSp>
        <p:cxnSp>
          <p:nvCxnSpPr>
            <p:cNvPr id="83" name="Elbow Connector 82"/>
            <p:cNvCxnSpPr>
              <a:endCxn id="80" idx="1"/>
            </p:cNvCxnSpPr>
            <p:nvPr/>
          </p:nvCxnSpPr>
          <p:spPr>
            <a:xfrm flipV="1">
              <a:off x="7465545" y="3130598"/>
              <a:ext cx="509584" cy="6834"/>
            </a:xfrm>
            <a:prstGeom prst="bentConnector3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Folded Corner 150"/>
            <p:cNvSpPr/>
            <p:nvPr/>
          </p:nvSpPr>
          <p:spPr bwMode="auto">
            <a:xfrm rot="16200000">
              <a:off x="2448116" y="2816581"/>
              <a:ext cx="648071" cy="432751"/>
            </a:xfrm>
            <a:prstGeom prst="foldedCorner">
              <a:avLst>
                <a:gd name="adj" fmla="val 48753"/>
              </a:avLst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>
              <a:off x="2988527" y="3020616"/>
              <a:ext cx="392049" cy="12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C6694B1-FC52-4BEA-8C28-F9B8E9158C2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Verdana" pitchFamily="34" charset="0"/>
              </a:rPr>
              <a:t> CMSIS-NN - </a:t>
            </a:r>
            <a:r>
              <a:rPr lang="en-US" b="1" dirty="0"/>
              <a:t>Integration with TFL micro</a:t>
            </a:r>
            <a:br>
              <a:rPr lang="en-US" b="1" dirty="0"/>
            </a:br>
            <a:r>
              <a:rPr lang="en-US" b="1" dirty="0">
                <a:ea typeface="Verdana" pitchFamily="34" charset="0"/>
              </a:rPr>
              <a:t> </a:t>
            </a:r>
            <a:r>
              <a:rPr lang="en-US" b="1" dirty="0" smtClean="0">
                <a:ea typeface="Verdana" pitchFamily="34" charset="0"/>
              </a:rPr>
              <a:t>(Direct dependencies on CMSIS)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2019-09-03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7" name="Rectangle 6"/>
          <p:cNvSpPr/>
          <p:nvPr/>
        </p:nvSpPr>
        <p:spPr bwMode="auto">
          <a:xfrm>
            <a:off x="151136" y="1058244"/>
            <a:ext cx="1152824" cy="18127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dirty="0" smtClean="0">
                <a:latin typeface="+mn-lt"/>
                <a:ea typeface="Verdana" pitchFamily="34" charset="0"/>
                <a:cs typeface="Verdana" pitchFamily="34" charset="0"/>
              </a:rPr>
              <a:t>CMSIS-NN</a:t>
            </a:r>
            <a:endParaRPr lang="de-DE" sz="11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51136" y="1299800"/>
            <a:ext cx="1152823" cy="184984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dirty="0" smtClean="0">
                <a:latin typeface="+mn-lt"/>
                <a:ea typeface="Verdana" pitchFamily="34" charset="0"/>
                <a:cs typeface="Verdana" pitchFamily="34" charset="0"/>
              </a:rPr>
              <a:t>CMSIS-DSP </a:t>
            </a:r>
            <a:endParaRPr lang="de-DE" sz="11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1136" y="1556792"/>
            <a:ext cx="1152824" cy="26723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dirty="0" smtClean="0">
                <a:latin typeface="+mn-lt"/>
                <a:ea typeface="Verdana" pitchFamily="34" charset="0"/>
                <a:cs typeface="Verdana" pitchFamily="34" charset="0"/>
              </a:rPr>
              <a:t>Microcontroller device</a:t>
            </a:r>
            <a:endParaRPr lang="de-DE" sz="11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0" name="Straight Connector 9"/>
          <p:cNvCxnSpPr>
            <a:stCxn id="7" idx="2"/>
            <a:endCxn id="8" idx="0"/>
          </p:cNvCxnSpPr>
          <p:nvPr/>
        </p:nvCxnSpPr>
        <p:spPr>
          <a:xfrm>
            <a:off x="727548" y="1239522"/>
            <a:ext cx="0" cy="6027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  <a:endCxn id="9" idx="0"/>
          </p:cNvCxnSpPr>
          <p:nvPr/>
        </p:nvCxnSpPr>
        <p:spPr>
          <a:xfrm>
            <a:off x="727548" y="1484784"/>
            <a:ext cx="0" cy="7200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69" y="2202843"/>
            <a:ext cx="1728888" cy="15222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176" y="3323762"/>
            <a:ext cx="1604346" cy="3102180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24107" y="3330934"/>
            <a:ext cx="614507" cy="760344"/>
            <a:chOff x="511171" y="4235202"/>
            <a:chExt cx="614507" cy="760344"/>
          </a:xfrm>
        </p:grpSpPr>
        <p:sp>
          <p:nvSpPr>
            <p:cNvPr id="41" name="Folded Corner 40"/>
            <p:cNvSpPr/>
            <p:nvPr/>
          </p:nvSpPr>
          <p:spPr bwMode="auto">
            <a:xfrm rot="16200000">
              <a:off x="403511" y="4342862"/>
              <a:ext cx="648071" cy="432751"/>
            </a:xfrm>
            <a:prstGeom prst="foldedCorner">
              <a:avLst>
                <a:gd name="adj" fmla="val 48753"/>
              </a:avLst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2" name="Folded Corner 41"/>
            <p:cNvSpPr/>
            <p:nvPr/>
          </p:nvSpPr>
          <p:spPr bwMode="auto">
            <a:xfrm rot="16200000">
              <a:off x="585267" y="4455135"/>
              <a:ext cx="648071" cy="432751"/>
            </a:xfrm>
            <a:prstGeom prst="foldedCorner">
              <a:avLst>
                <a:gd name="adj" fmla="val 48753"/>
              </a:avLst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425" y="901633"/>
            <a:ext cx="2625460" cy="165060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1517761"/>
            <a:ext cx="2912871" cy="362634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6"/>
          <a:srcRect r="3477"/>
          <a:stretch/>
        </p:blipFill>
        <p:spPr>
          <a:xfrm>
            <a:off x="5519078" y="2175878"/>
            <a:ext cx="3282506" cy="2456879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 bwMode="auto">
          <a:xfrm>
            <a:off x="37370" y="4127683"/>
            <a:ext cx="1578181" cy="22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05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Microcontroller files, i.e.:</a:t>
            </a:r>
            <a:endParaRPr lang="de-DE" sz="105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en-US" sz="105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Declaration of data-types needed by both the DSP and the NN libraries.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en-US" sz="105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Function declarations for all DSP functions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en-US" sz="105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Compiler-dependent definitions for special CPU-instructions, e.g.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en-US" sz="1050" b="1" kern="0" dirty="0" smtClean="0">
                <a:solidFill>
                  <a:srgbClr val="FFC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__SSAT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050" b="1" kern="0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__SMLAD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2339752" y="1148883"/>
            <a:ext cx="2376264" cy="5160437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 bwMode="auto">
          <a:xfrm>
            <a:off x="1132669" y="3212976"/>
            <a:ext cx="616507" cy="191341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9" name="Straight Arrow Connector 58"/>
          <p:cNvCxnSpPr>
            <a:stCxn id="57" idx="2"/>
            <a:endCxn id="42" idx="2"/>
          </p:cNvCxnSpPr>
          <p:nvPr/>
        </p:nvCxnSpPr>
        <p:spPr>
          <a:xfrm flipH="1">
            <a:off x="638614" y="3308647"/>
            <a:ext cx="494055" cy="4585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39" idx="0"/>
          </p:cNvCxnSpPr>
          <p:nvPr/>
        </p:nvCxnSpPr>
        <p:spPr>
          <a:xfrm>
            <a:off x="1762942" y="3308646"/>
            <a:ext cx="788407" cy="151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6" idx="2"/>
            <a:endCxn id="57" idx="0"/>
          </p:cNvCxnSpPr>
          <p:nvPr/>
        </p:nvCxnSpPr>
        <p:spPr>
          <a:xfrm flipH="1">
            <a:off x="1440923" y="2132364"/>
            <a:ext cx="1541126" cy="1080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 bwMode="auto">
          <a:xfrm>
            <a:off x="2982049" y="1988840"/>
            <a:ext cx="1178099" cy="287047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131163" y="3528955"/>
            <a:ext cx="1483682" cy="191341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70" name="Straight Arrow Connector 69"/>
          <p:cNvCxnSpPr>
            <a:stCxn id="66" idx="6"/>
            <a:endCxn id="68" idx="0"/>
          </p:cNvCxnSpPr>
          <p:nvPr/>
        </p:nvCxnSpPr>
        <p:spPr>
          <a:xfrm>
            <a:off x="4160148" y="2132364"/>
            <a:ext cx="712856" cy="1396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 bwMode="auto">
          <a:xfrm>
            <a:off x="5519078" y="3972503"/>
            <a:ext cx="1483682" cy="191341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73" name="Straight Arrow Connector 72"/>
          <p:cNvCxnSpPr>
            <a:stCxn id="68" idx="4"/>
          </p:cNvCxnSpPr>
          <p:nvPr/>
        </p:nvCxnSpPr>
        <p:spPr>
          <a:xfrm>
            <a:off x="4873004" y="3720296"/>
            <a:ext cx="1455215" cy="252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878094" y="4632757"/>
            <a:ext cx="2726552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800" b="1" dirty="0"/>
              <a:t>/* </a:t>
            </a:r>
            <a:r>
              <a:rPr lang="de-DE" sz="800" b="1" dirty="0" smtClean="0"/>
              <a:t>Implementation </a:t>
            </a:r>
            <a:r>
              <a:rPr lang="de-DE" sz="800" b="1" dirty="0"/>
              <a:t>for Cortex-M0 </a:t>
            </a:r>
            <a:r>
              <a:rPr lang="de-DE" sz="800" b="1" dirty="0" smtClean="0"/>
              <a:t>and M3 </a:t>
            </a:r>
            <a:r>
              <a:rPr lang="de-DE" sz="800" b="1" dirty="0"/>
              <a:t>*/</a:t>
            </a:r>
          </a:p>
          <a:p>
            <a:r>
              <a:rPr lang="de-DE" sz="800" dirty="0"/>
              <a:t>    for (i = 0; i &lt; num_of_rows; i++)</a:t>
            </a:r>
          </a:p>
          <a:p>
            <a:r>
              <a:rPr lang="de-DE" sz="800" dirty="0"/>
              <a:t>    {</a:t>
            </a:r>
          </a:p>
          <a:p>
            <a:r>
              <a:rPr lang="de-DE" sz="800" dirty="0"/>
              <a:t>        int       ip_out = ((q31_t)(bias[i]) &lt;&lt; bias_shift) + </a:t>
            </a:r>
            <a:r>
              <a:rPr lang="de-DE" sz="800" dirty="0" smtClean="0"/>
              <a:t>NN_ROUND(out_shift</a:t>
            </a:r>
            <a:r>
              <a:rPr lang="de-DE" sz="800" dirty="0"/>
              <a:t>);</a:t>
            </a:r>
          </a:p>
          <a:p>
            <a:r>
              <a:rPr lang="de-DE" sz="800" dirty="0"/>
              <a:t>        for (j = 0; j &lt; dim_vec; j++)</a:t>
            </a:r>
          </a:p>
          <a:p>
            <a:r>
              <a:rPr lang="de-DE" sz="800" dirty="0"/>
              <a:t>        {</a:t>
            </a:r>
          </a:p>
          <a:p>
            <a:r>
              <a:rPr lang="de-DE" sz="800" dirty="0"/>
              <a:t>            ip_out += pV[j] * pM[i * dim_vec + j];</a:t>
            </a:r>
          </a:p>
          <a:p>
            <a:r>
              <a:rPr lang="de-DE" sz="800" dirty="0"/>
              <a:t>        }</a:t>
            </a:r>
          </a:p>
          <a:p>
            <a:r>
              <a:rPr lang="de-DE" sz="800" dirty="0"/>
              <a:t>        pOut[i] = (q7_t) </a:t>
            </a:r>
            <a:r>
              <a:rPr lang="de-DE" sz="800" b="1" dirty="0">
                <a:solidFill>
                  <a:srgbClr val="FFC000"/>
                </a:solidFill>
              </a:rPr>
              <a:t>__SSAT</a:t>
            </a:r>
            <a:r>
              <a:rPr lang="de-DE" sz="800" dirty="0"/>
              <a:t>((ip_out &gt;&gt; out_shift), 8);</a:t>
            </a:r>
          </a:p>
          <a:p>
            <a:r>
              <a:rPr lang="de-DE" sz="800" dirty="0"/>
              <a:t>    }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369728" y="4416051"/>
            <a:ext cx="2265999" cy="116955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de-DE" sz="800" b="1" dirty="0"/>
              <a:t>/* </a:t>
            </a:r>
            <a:r>
              <a:rPr lang="de-DE" sz="800" b="1" dirty="0" smtClean="0"/>
              <a:t> If defined (</a:t>
            </a:r>
            <a:r>
              <a:rPr lang="de-DE" sz="800" b="1" dirty="0" smtClean="0">
                <a:solidFill>
                  <a:srgbClr val="FF0000"/>
                </a:solidFill>
              </a:rPr>
              <a:t>ARM_MATH_DSP</a:t>
            </a:r>
            <a:r>
              <a:rPr lang="de-DE" sz="800" b="1" dirty="0" smtClean="0"/>
              <a:t>), takes the</a:t>
            </a:r>
          </a:p>
          <a:p>
            <a:r>
              <a:rPr lang="de-DE" sz="800" b="1" dirty="0" smtClean="0"/>
              <a:t> * implementation for Cortex-M4 and M7 </a:t>
            </a:r>
          </a:p>
          <a:p>
            <a:r>
              <a:rPr lang="en-US" sz="800" b="1" dirty="0" smtClean="0"/>
              <a:t> * </a:t>
            </a:r>
            <a:endParaRPr lang="de-DE" sz="800" b="1" dirty="0"/>
          </a:p>
          <a:p>
            <a:r>
              <a:rPr lang="en-US" sz="800" b="1" dirty="0" smtClean="0"/>
              <a:t> * </a:t>
            </a:r>
            <a:r>
              <a:rPr lang="en-US" sz="800" dirty="0" smtClean="0"/>
              <a:t>An optimized implementation that used 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* special instructions, e.g. </a:t>
            </a:r>
            <a:r>
              <a:rPr lang="en-US" sz="800" b="1" dirty="0" smtClean="0">
                <a:solidFill>
                  <a:srgbClr val="FF0000"/>
                </a:solidFill>
              </a:rPr>
              <a:t>__SMLAD</a:t>
            </a:r>
            <a:r>
              <a:rPr lang="en-US" sz="800" dirty="0" smtClean="0"/>
              <a:t> which</a:t>
            </a:r>
          </a:p>
          <a:p>
            <a:r>
              <a:rPr lang="en-US" sz="800" dirty="0" smtClean="0"/>
              <a:t> * can </a:t>
            </a:r>
            <a:r>
              <a:rPr lang="en-US" sz="800" dirty="0"/>
              <a:t>perform two signed </a:t>
            </a:r>
            <a:r>
              <a:rPr lang="en-US" sz="800" dirty="0" smtClean="0"/>
              <a:t>16-bit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* multiplications.</a:t>
            </a:r>
            <a:endParaRPr lang="de-DE" sz="800" dirty="0"/>
          </a:p>
          <a:p>
            <a:r>
              <a:rPr lang="de-DE" sz="800" b="1" dirty="0" smtClean="0"/>
              <a:t> */</a:t>
            </a:r>
            <a:endParaRPr lang="de-DE" sz="800" b="1" dirty="0"/>
          </a:p>
          <a:p>
            <a:r>
              <a:rPr lang="de-DE" sz="600" dirty="0"/>
              <a:t>    </a:t>
            </a:r>
          </a:p>
        </p:txBody>
      </p:sp>
      <p:cxnSp>
        <p:nvCxnSpPr>
          <p:cNvPr id="78" name="Straight Arrow Connector 77"/>
          <p:cNvCxnSpPr>
            <a:endCxn id="76" idx="0"/>
          </p:cNvCxnSpPr>
          <p:nvPr/>
        </p:nvCxnSpPr>
        <p:spPr>
          <a:xfrm flipH="1">
            <a:off x="5502728" y="4163844"/>
            <a:ext cx="688285" cy="252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1" idx="4"/>
            <a:endCxn id="75" idx="0"/>
          </p:cNvCxnSpPr>
          <p:nvPr/>
        </p:nvCxnSpPr>
        <p:spPr>
          <a:xfrm>
            <a:off x="6260919" y="4163844"/>
            <a:ext cx="1980451" cy="4689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 bwMode="auto">
          <a:xfrm>
            <a:off x="4716017" y="5853341"/>
            <a:ext cx="432048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en-US" sz="1200" i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200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This is done similar for all functions under CMSIS-NN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200" i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91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C6694B1-FC52-4BEA-8C28-F9B8E9158C2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171628"/>
            <a:ext cx="7560840" cy="720000"/>
          </a:xfrm>
        </p:spPr>
        <p:txBody>
          <a:bodyPr/>
          <a:lstStyle/>
          <a:p>
            <a:r>
              <a:rPr lang="en-US" b="1" dirty="0" smtClean="0"/>
              <a:t>CMSIS-NN - An </a:t>
            </a:r>
            <a:r>
              <a:rPr lang="en-US" b="1" dirty="0"/>
              <a:t>alternative approach for </a:t>
            </a:r>
            <a:r>
              <a:rPr lang="en-US" b="1" dirty="0" err="1"/>
              <a:t>RiscV</a:t>
            </a:r>
            <a:r>
              <a:rPr lang="en-US" b="1" dirty="0" smtClean="0"/>
              <a:t>?</a:t>
            </a:r>
            <a:endParaRPr lang="de-DE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2019-09-03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50" name="TextBox 49"/>
          <p:cNvSpPr txBox="1"/>
          <p:nvPr/>
        </p:nvSpPr>
        <p:spPr bwMode="auto">
          <a:xfrm>
            <a:off x="3666651" y="1862090"/>
            <a:ext cx="5265290" cy="215443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2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   </a:t>
            </a:r>
            <a:r>
              <a:rPr lang="en-US" sz="12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1. On </a:t>
            </a:r>
            <a:r>
              <a:rPr lang="en-US" sz="12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Tensor-Flow side: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en-US" sz="1200" b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628650" lvl="1" indent="-171450" eaLnBrk="0" fontAlgn="auto" hangingPunct="0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Add wrapper for IFX’s CMSIS-NN</a:t>
            </a:r>
          </a:p>
          <a:p>
            <a:pPr marL="628650" lvl="1" indent="-171450" eaLnBrk="0" fontAlgn="auto" hangingPunct="0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Extend build system to </a:t>
            </a:r>
          </a:p>
          <a:p>
            <a:pPr marL="1085850" lvl="2" indent="-171450" eaLnBrk="0" fontAlgn="auto" hangingPunct="0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Import CMSIS-NN library </a:t>
            </a:r>
          </a:p>
          <a:p>
            <a:pPr marL="1085850" lvl="2" indent="-171450" eaLnBrk="0" fontAlgn="auto" hangingPunct="0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Build for RISCV</a:t>
            </a:r>
          </a:p>
          <a:p>
            <a:pPr marL="1085850" lvl="2" indent="-171450" eaLnBrk="0" fontAlgn="auto" hangingPunct="0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Connect remotely to ISS</a:t>
            </a:r>
          </a:p>
          <a:p>
            <a:pPr marL="1085850" lvl="2" indent="-171450" eaLnBrk="0" fontAlgn="auto" hangingPunct="0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Run acceptance tests provided by TensorFlow (e.g. kernel tests and interpreter tests)</a:t>
            </a:r>
          </a:p>
          <a:p>
            <a:pPr marL="1085850" lvl="2" indent="-171450" eaLnBrk="0" fontAlgn="auto" hangingPunct="0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endParaRPr lang="de-DE" sz="12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3666651" y="4463241"/>
            <a:ext cx="5337298" cy="219290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2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   </a:t>
            </a:r>
            <a:r>
              <a:rPr lang="en-US" sz="12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2. On </a:t>
            </a:r>
            <a:r>
              <a:rPr lang="en-US" sz="12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CMSIS-NN side: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en-US" sz="1200" b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628650" lvl="1" indent="-171450" eaLnBrk="0" fontAlgn="auto" hangingPunct="0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Set-up a base-repository an project </a:t>
            </a: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structure</a:t>
            </a:r>
          </a:p>
          <a:p>
            <a:pPr lvl="1" eaLnBrk="0" fontAlgn="auto" hangingPunct="0">
              <a:spcBef>
                <a:spcPts val="0"/>
              </a:spcBef>
              <a:spcAft>
                <a:spcPts val="300"/>
              </a:spcAft>
            </a:pPr>
            <a:endParaRPr lang="en-US" sz="12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628650" lvl="1" indent="-171450" eaLnBrk="0" fontAlgn="auto" hangingPunct="0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Set-up development </a:t>
            </a: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environment</a:t>
            </a:r>
          </a:p>
          <a:p>
            <a:pPr lvl="1" eaLnBrk="0" fontAlgn="auto" hangingPunct="0">
              <a:spcBef>
                <a:spcPts val="0"/>
              </a:spcBef>
              <a:spcAft>
                <a:spcPts val="300"/>
              </a:spcAft>
            </a:pPr>
            <a:endParaRPr lang="en-US" sz="12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628650" lvl="1" indent="-171450" eaLnBrk="0" fontAlgn="auto" hangingPunct="0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Start development and testing of kernel functions.</a:t>
            </a:r>
          </a:p>
          <a:p>
            <a:pPr marL="1085850" lvl="2" indent="-171450" eaLnBrk="0" fontAlgn="auto" hangingPunct="0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Generic (it uses no Microcontroller-specific function)</a:t>
            </a:r>
          </a:p>
          <a:p>
            <a:pPr marL="1085850" lvl="2" indent="-171450" eaLnBrk="0" fontAlgn="auto" hangingPunct="0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Optimized </a:t>
            </a:r>
          </a:p>
          <a:p>
            <a:pPr marL="800100" lvl="1" indent="-34290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+mj-lt"/>
              <a:buAutoNum type="arabicPeriod"/>
            </a:pPr>
            <a:endParaRPr lang="en-US" sz="1200" kern="0" dirty="0">
              <a:solidFill>
                <a:schemeClr val="accent1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6019" y="960164"/>
            <a:ext cx="8897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sz="1400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Is it worthy to take </a:t>
            </a:r>
            <a:r>
              <a:rPr lang="en-US" sz="1400" i="1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advantage of the existing </a:t>
            </a:r>
            <a:r>
              <a:rPr lang="en-US" sz="1400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CMSIS-NN interface </a:t>
            </a:r>
            <a:r>
              <a:rPr lang="en-US" sz="1400" i="1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and implement it for </a:t>
            </a:r>
            <a:r>
              <a:rPr lang="en-US" sz="1400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IFX-RISCV, using </a:t>
            </a:r>
            <a:r>
              <a:rPr lang="en-US" sz="1400" i="1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as much as possible from the </a:t>
            </a:r>
            <a:r>
              <a:rPr lang="en-US" sz="1400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arm-implementation?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2662300" y="4338709"/>
            <a:ext cx="6481700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466951" y="1607915"/>
            <a:ext cx="2039407" cy="4453082"/>
            <a:chOff x="88909" y="705751"/>
            <a:chExt cx="2039407" cy="4453082"/>
          </a:xfrm>
        </p:grpSpPr>
        <p:sp>
          <p:nvSpPr>
            <p:cNvPr id="57" name="Rectangle 56"/>
            <p:cNvSpPr/>
            <p:nvPr/>
          </p:nvSpPr>
          <p:spPr bwMode="auto">
            <a:xfrm>
              <a:off x="629506" y="1629205"/>
              <a:ext cx="922554" cy="402701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Micro Interpreter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629506" y="2152122"/>
              <a:ext cx="922554" cy="353712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Operations resolver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88909" y="3085158"/>
              <a:ext cx="845501" cy="353712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Reference kernel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89386" y="3622475"/>
              <a:ext cx="845024" cy="545929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Math </a:t>
              </a:r>
            </a:p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(standard lib)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1231711" y="3635828"/>
              <a:ext cx="896605" cy="35371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CMSIS-NN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6" name="Elbow Connector 65"/>
            <p:cNvCxnSpPr>
              <a:stCxn id="81" idx="2"/>
              <a:endCxn id="57" idx="0"/>
            </p:cNvCxnSpPr>
            <p:nvPr/>
          </p:nvCxnSpPr>
          <p:spPr>
            <a:xfrm rot="5400000">
              <a:off x="967519" y="1499702"/>
              <a:ext cx="252767" cy="6238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57" idx="2"/>
              <a:endCxn id="59" idx="0"/>
            </p:cNvCxnSpPr>
            <p:nvPr/>
          </p:nvCxnSpPr>
          <p:spPr>
            <a:xfrm rot="5400000">
              <a:off x="1030675" y="2092014"/>
              <a:ext cx="120216" cy="1270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stCxn id="74" idx="1"/>
              <a:endCxn id="61" idx="0"/>
            </p:cNvCxnSpPr>
            <p:nvPr/>
          </p:nvCxnSpPr>
          <p:spPr>
            <a:xfrm rot="10800000" flipV="1">
              <a:off x="511661" y="2822378"/>
              <a:ext cx="98713" cy="26278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74" idx="3"/>
              <a:endCxn id="39" idx="0"/>
            </p:cNvCxnSpPr>
            <p:nvPr/>
          </p:nvCxnSpPr>
          <p:spPr>
            <a:xfrm>
              <a:off x="1546477" y="2822378"/>
              <a:ext cx="128218" cy="26533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1" idx="2"/>
              <a:endCxn id="64" idx="0"/>
            </p:cNvCxnSpPr>
            <p:nvPr/>
          </p:nvCxnSpPr>
          <p:spPr>
            <a:xfrm>
              <a:off x="511660" y="3438870"/>
              <a:ext cx="238" cy="183605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39" idx="2"/>
              <a:endCxn id="65" idx="0"/>
            </p:cNvCxnSpPr>
            <p:nvPr/>
          </p:nvCxnSpPr>
          <p:spPr>
            <a:xfrm>
              <a:off x="1674695" y="3441421"/>
              <a:ext cx="5319" cy="19440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 bwMode="auto">
            <a:xfrm>
              <a:off x="610373" y="2645522"/>
              <a:ext cx="936104" cy="353712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Kernel</a:t>
              </a:r>
            </a:p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(Interface)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75" name="Elbow Connector 74"/>
            <p:cNvCxnSpPr>
              <a:stCxn id="59" idx="2"/>
              <a:endCxn id="74" idx="0"/>
            </p:cNvCxnSpPr>
            <p:nvPr/>
          </p:nvCxnSpPr>
          <p:spPr>
            <a:xfrm rot="5400000">
              <a:off x="1014760" y="2569499"/>
              <a:ext cx="139688" cy="12358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 bwMode="auto">
            <a:xfrm>
              <a:off x="1229753" y="4211892"/>
              <a:ext cx="889883" cy="35371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NN-MATH 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96913" y="4799318"/>
              <a:ext cx="2031403" cy="35951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Microcontroller device</a:t>
              </a:r>
            </a:p>
          </p:txBody>
        </p:sp>
        <p:cxnSp>
          <p:nvCxnSpPr>
            <p:cNvPr id="78" name="Straight Connector 77"/>
            <p:cNvCxnSpPr>
              <a:stCxn id="64" idx="2"/>
            </p:cNvCxnSpPr>
            <p:nvPr/>
          </p:nvCxnSpPr>
          <p:spPr>
            <a:xfrm flipH="1">
              <a:off x="511660" y="4168404"/>
              <a:ext cx="238" cy="660814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5" idx="2"/>
              <a:endCxn id="76" idx="0"/>
            </p:cNvCxnSpPr>
            <p:nvPr/>
          </p:nvCxnSpPr>
          <p:spPr>
            <a:xfrm flipH="1">
              <a:off x="1674695" y="3989540"/>
              <a:ext cx="5319" cy="222352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6" idx="2"/>
            </p:cNvCxnSpPr>
            <p:nvPr/>
          </p:nvCxnSpPr>
          <p:spPr>
            <a:xfrm flipH="1">
              <a:off x="1672191" y="4565604"/>
              <a:ext cx="2504" cy="233714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 bwMode="auto">
            <a:xfrm>
              <a:off x="466951" y="705751"/>
              <a:ext cx="1260140" cy="6706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>
                  <a:ea typeface="Verdana" pitchFamily="34" charset="0"/>
                  <a:cs typeface="Verdana" pitchFamily="34" charset="0"/>
                </a:rPr>
                <a:t>ML application with trained-model</a:t>
              </a:r>
              <a:endParaRPr lang="de-DE" sz="1200" dirty="0"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82" name="Rectangle 81"/>
          <p:cNvSpPr/>
          <p:nvPr/>
        </p:nvSpPr>
        <p:spPr bwMode="auto">
          <a:xfrm>
            <a:off x="2795837" y="4482900"/>
            <a:ext cx="889883" cy="35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200" dirty="0" smtClean="0">
                <a:latin typeface="+mn-lt"/>
                <a:ea typeface="Verdana" pitchFamily="34" charset="0"/>
                <a:cs typeface="Verdana" pitchFamily="34" charset="0"/>
              </a:rPr>
              <a:t>Generic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2789917" y="4937200"/>
            <a:ext cx="889883" cy="35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200" dirty="0" smtClean="0">
                <a:latin typeface="+mn-lt"/>
                <a:ea typeface="Verdana" pitchFamily="34" charset="0"/>
                <a:cs typeface="Verdana" pitchFamily="34" charset="0"/>
              </a:rPr>
              <a:t>Optimized </a:t>
            </a:r>
            <a:endParaRPr lang="de-DE" sz="12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7" name="Straight Arrow Connector 46"/>
          <p:cNvCxnSpPr>
            <a:stCxn id="65" idx="3"/>
            <a:endCxn id="82" idx="1"/>
          </p:cNvCxnSpPr>
          <p:nvPr/>
        </p:nvCxnSpPr>
        <p:spPr>
          <a:xfrm flipV="1">
            <a:off x="2506358" y="4659756"/>
            <a:ext cx="289479" cy="55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5" idx="3"/>
            <a:endCxn id="83" idx="1"/>
          </p:cNvCxnSpPr>
          <p:nvPr/>
        </p:nvCxnSpPr>
        <p:spPr>
          <a:xfrm>
            <a:off x="2506358" y="4714848"/>
            <a:ext cx="283559" cy="3992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 bwMode="auto">
          <a:xfrm>
            <a:off x="2777369" y="5488673"/>
            <a:ext cx="889883" cy="35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200" dirty="0" smtClean="0">
                <a:latin typeface="+mn-lt"/>
                <a:ea typeface="Verdana" pitchFamily="34" charset="0"/>
                <a:cs typeface="Verdana" pitchFamily="34" charset="0"/>
              </a:rPr>
              <a:t>Generic </a:t>
            </a:r>
            <a:endParaRPr lang="de-DE" sz="12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2771449" y="5942973"/>
            <a:ext cx="889883" cy="35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200" dirty="0">
                <a:ea typeface="Verdana" pitchFamily="34" charset="0"/>
                <a:cs typeface="Verdana" pitchFamily="34" charset="0"/>
              </a:rPr>
              <a:t>Optimized</a:t>
            </a:r>
            <a:r>
              <a:rPr lang="en-US" sz="1200" dirty="0" smtClean="0">
                <a:latin typeface="+mn-lt"/>
                <a:ea typeface="Verdana" pitchFamily="34" charset="0"/>
                <a:cs typeface="Verdana" pitchFamily="34" charset="0"/>
              </a:rPr>
              <a:t> </a:t>
            </a:r>
            <a:endParaRPr lang="de-DE" sz="12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01" name="Straight Arrow Connector 100"/>
          <p:cNvCxnSpPr>
            <a:stCxn id="76" idx="3"/>
            <a:endCxn id="99" idx="1"/>
          </p:cNvCxnSpPr>
          <p:nvPr/>
        </p:nvCxnSpPr>
        <p:spPr>
          <a:xfrm>
            <a:off x="2497678" y="5290912"/>
            <a:ext cx="279691" cy="374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6" idx="3"/>
            <a:endCxn id="100" idx="1"/>
          </p:cNvCxnSpPr>
          <p:nvPr/>
        </p:nvCxnSpPr>
        <p:spPr>
          <a:xfrm>
            <a:off x="2497678" y="5290912"/>
            <a:ext cx="273771" cy="828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 bwMode="auto">
          <a:xfrm>
            <a:off x="1596612" y="3989873"/>
            <a:ext cx="912250" cy="353712"/>
          </a:xfrm>
          <a:prstGeom prst="rect">
            <a:avLst/>
          </a:prstGeom>
          <a:gradFill>
            <a:gsLst>
              <a:gs pos="0">
                <a:schemeClr val="accent5"/>
              </a:gs>
              <a:gs pos="46028">
                <a:schemeClr val="accent5"/>
              </a:gs>
              <a:gs pos="74000">
                <a:schemeClr val="accent4"/>
              </a:gs>
              <a:gs pos="83000">
                <a:schemeClr val="accent4"/>
              </a:gs>
              <a:gs pos="100000">
                <a:schemeClr val="accent4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200" dirty="0">
                <a:latin typeface="+mn-lt"/>
                <a:ea typeface="Verdana" pitchFamily="34" charset="0"/>
                <a:cs typeface="Verdana" pitchFamily="34" charset="0"/>
              </a:rPr>
              <a:t>CMSIS-NN Wrapper</a:t>
            </a:r>
            <a:endParaRPr lang="de-DE" sz="12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08493" y="1539736"/>
            <a:ext cx="1478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This will require:</a:t>
            </a:r>
            <a:endParaRPr lang="en-US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C6694B1-FC52-4BEA-8C28-F9B8E9158C2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2019-09-03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21" name="Title 3"/>
          <p:cNvSpPr>
            <a:spLocks noGrp="1"/>
          </p:cNvSpPr>
          <p:nvPr>
            <p:ph type="title"/>
          </p:nvPr>
        </p:nvSpPr>
        <p:spPr>
          <a:xfrm>
            <a:off x="251520" y="171628"/>
            <a:ext cx="7223760" cy="720000"/>
          </a:xfrm>
        </p:spPr>
        <p:txBody>
          <a:bodyPr/>
          <a:lstStyle/>
          <a:p>
            <a:r>
              <a:rPr lang="en-US" b="1" dirty="0"/>
              <a:t>CMSIS-NN - An alternative approach for </a:t>
            </a:r>
            <a:r>
              <a:rPr lang="en-US" b="1" dirty="0" err="1"/>
              <a:t>RiscV</a:t>
            </a:r>
            <a:r>
              <a:rPr lang="en-US" b="1" dirty="0"/>
              <a:t>?</a:t>
            </a:r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35496" y="5410287"/>
            <a:ext cx="3314593" cy="1043339"/>
            <a:chOff x="35496" y="5410287"/>
            <a:chExt cx="3314593" cy="1043339"/>
          </a:xfrm>
        </p:grpSpPr>
        <p:sp>
          <p:nvSpPr>
            <p:cNvPr id="8" name="Rectangle 7"/>
            <p:cNvSpPr/>
            <p:nvPr/>
          </p:nvSpPr>
          <p:spPr bwMode="auto">
            <a:xfrm>
              <a:off x="37720" y="5430672"/>
              <a:ext cx="201415" cy="181430"/>
            </a:xfrm>
            <a:prstGeom prst="rect">
              <a:avLst/>
            </a:prstGeom>
            <a:solidFill>
              <a:srgbClr val="ED752B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0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264569" y="5410287"/>
              <a:ext cx="1785028" cy="246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0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TensorFlowLite Micro</a:t>
              </a:r>
              <a:endParaRPr lang="de-DE" sz="10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264569" y="6275275"/>
              <a:ext cx="2941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0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Microcontroller-device (</a:t>
              </a:r>
              <a:r>
                <a:rPr lang="en-US" sz="1000" kern="0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e.g. platform includes</a:t>
              </a:r>
              <a:r>
                <a:rPr lang="en-US" sz="10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, linker)</a:t>
              </a:r>
              <a:endParaRPr lang="de-DE" sz="10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5496" y="5711766"/>
              <a:ext cx="194107" cy="20229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278118" y="5753884"/>
              <a:ext cx="2637697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  <a:defRPr sz="1000" ker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Wrapping </a:t>
              </a:r>
              <a:r>
                <a:rPr lang="en-US" dirty="0" err="1"/>
                <a:t>TFLu</a:t>
              </a:r>
              <a:r>
                <a:rPr lang="en-US" dirty="0"/>
                <a:t> access </a:t>
              </a:r>
              <a:r>
                <a:rPr lang="en-US" dirty="0" smtClean="0"/>
                <a:t>to Arm-NN-Functions</a:t>
              </a:r>
              <a:endParaRPr lang="de-DE" dirty="0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273377" y="6019535"/>
              <a:ext cx="307671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  <a:defRPr sz="1000" ker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/>
                <a:t>CMSIS-NN (external library imported before building)</a:t>
              </a:r>
              <a:endParaRPr lang="de-DE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7721" y="5987719"/>
              <a:ext cx="194107" cy="202299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1837" y="6251327"/>
              <a:ext cx="194107" cy="2022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8909" y="1136793"/>
            <a:ext cx="2039407" cy="4022040"/>
            <a:chOff x="88909" y="1136793"/>
            <a:chExt cx="2039407" cy="402204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29506" y="1629205"/>
              <a:ext cx="922554" cy="402701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Micro Interpreter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29506" y="2152122"/>
              <a:ext cx="922554" cy="353712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Operations resolver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88909" y="3085158"/>
              <a:ext cx="845501" cy="353712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Reference kernel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89386" y="3622475"/>
              <a:ext cx="845024" cy="545929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Math </a:t>
              </a:r>
            </a:p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(standard lib)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231711" y="3635828"/>
              <a:ext cx="896605" cy="35371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CMSIS-NN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24" name="Elbow Connector 23"/>
            <p:cNvCxnSpPr>
              <a:stCxn id="37" idx="2"/>
              <a:endCxn id="17" idx="0"/>
            </p:cNvCxnSpPr>
            <p:nvPr/>
          </p:nvCxnSpPr>
          <p:spPr>
            <a:xfrm rot="5400000">
              <a:off x="967519" y="1499702"/>
              <a:ext cx="252767" cy="6238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7" idx="2"/>
              <a:endCxn id="18" idx="0"/>
            </p:cNvCxnSpPr>
            <p:nvPr/>
          </p:nvCxnSpPr>
          <p:spPr>
            <a:xfrm rot="5400000">
              <a:off x="1030675" y="2092014"/>
              <a:ext cx="120216" cy="1270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30" idx="1"/>
              <a:endCxn id="19" idx="0"/>
            </p:cNvCxnSpPr>
            <p:nvPr/>
          </p:nvCxnSpPr>
          <p:spPr>
            <a:xfrm rot="10800000" flipV="1">
              <a:off x="511661" y="2822378"/>
              <a:ext cx="98713" cy="26278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30" idx="3"/>
              <a:endCxn id="69" idx="0"/>
            </p:cNvCxnSpPr>
            <p:nvPr/>
          </p:nvCxnSpPr>
          <p:spPr>
            <a:xfrm>
              <a:off x="1546477" y="2822378"/>
              <a:ext cx="125714" cy="26278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9" idx="2"/>
              <a:endCxn id="22" idx="0"/>
            </p:cNvCxnSpPr>
            <p:nvPr/>
          </p:nvCxnSpPr>
          <p:spPr>
            <a:xfrm>
              <a:off x="511660" y="3438870"/>
              <a:ext cx="238" cy="183605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69" idx="2"/>
              <a:endCxn id="23" idx="0"/>
            </p:cNvCxnSpPr>
            <p:nvPr/>
          </p:nvCxnSpPr>
          <p:spPr>
            <a:xfrm>
              <a:off x="1672191" y="3438870"/>
              <a:ext cx="7823" cy="19695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 bwMode="auto">
            <a:xfrm>
              <a:off x="610373" y="2645522"/>
              <a:ext cx="936104" cy="353712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Kernel</a:t>
              </a:r>
            </a:p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(Interface)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1" name="Elbow Connector 30"/>
            <p:cNvCxnSpPr>
              <a:stCxn id="18" idx="2"/>
              <a:endCxn id="30" idx="0"/>
            </p:cNvCxnSpPr>
            <p:nvPr/>
          </p:nvCxnSpPr>
          <p:spPr>
            <a:xfrm rot="5400000">
              <a:off x="1014760" y="2569499"/>
              <a:ext cx="139688" cy="12358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 bwMode="auto">
            <a:xfrm>
              <a:off x="1229753" y="4211892"/>
              <a:ext cx="889883" cy="35371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NN-MATH 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96913" y="4799318"/>
              <a:ext cx="2031403" cy="35951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Microcontroller device (</a:t>
              </a:r>
              <a:r>
                <a:rPr lang="en-US" sz="1200" dirty="0" err="1" smtClean="0">
                  <a:latin typeface="+mn-lt"/>
                  <a:ea typeface="Verdana" pitchFamily="34" charset="0"/>
                  <a:cs typeface="Verdana" pitchFamily="34" charset="0"/>
                </a:rPr>
                <a:t>riscv</a:t>
              </a:r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)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4" name="Straight Connector 33"/>
            <p:cNvCxnSpPr>
              <a:stCxn id="22" idx="2"/>
            </p:cNvCxnSpPr>
            <p:nvPr/>
          </p:nvCxnSpPr>
          <p:spPr>
            <a:xfrm flipH="1">
              <a:off x="511660" y="4168404"/>
              <a:ext cx="238" cy="660814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3" idx="2"/>
              <a:endCxn id="32" idx="0"/>
            </p:cNvCxnSpPr>
            <p:nvPr/>
          </p:nvCxnSpPr>
          <p:spPr>
            <a:xfrm flipH="1">
              <a:off x="1674695" y="3989540"/>
              <a:ext cx="5319" cy="222352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2" idx="2"/>
            </p:cNvCxnSpPr>
            <p:nvPr/>
          </p:nvCxnSpPr>
          <p:spPr>
            <a:xfrm flipH="1">
              <a:off x="1672191" y="4565604"/>
              <a:ext cx="2504" cy="233714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 bwMode="auto">
            <a:xfrm>
              <a:off x="466951" y="1136793"/>
              <a:ext cx="1260140" cy="23964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HelloWorld_test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38" name="Straight Connector 37"/>
          <p:cNvCxnSpPr/>
          <p:nvPr/>
        </p:nvCxnSpPr>
        <p:spPr>
          <a:xfrm>
            <a:off x="2411760" y="891628"/>
            <a:ext cx="0" cy="4765140"/>
          </a:xfrm>
          <a:prstGeom prst="line">
            <a:avLst/>
          </a:prstGeom>
          <a:ln w="19050">
            <a:solidFill>
              <a:schemeClr val="tx1"/>
            </a:solidFill>
            <a:prstDash val="lg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555776" y="1161611"/>
            <a:ext cx="6508989" cy="3997222"/>
            <a:chOff x="2555776" y="1161611"/>
            <a:chExt cx="6508989" cy="3997222"/>
          </a:xfrm>
        </p:grpSpPr>
        <p:sp>
          <p:nvSpPr>
            <p:cNvPr id="40" name="Rectangle 39"/>
            <p:cNvSpPr/>
            <p:nvPr/>
          </p:nvSpPr>
          <p:spPr bwMode="auto">
            <a:xfrm>
              <a:off x="3160026" y="1161612"/>
              <a:ext cx="4521543" cy="3997221"/>
            </a:xfrm>
            <a:prstGeom prst="rect">
              <a:avLst/>
            </a:prstGeom>
            <a:solidFill>
              <a:srgbClr val="FFFFCC">
                <a:alpha val="41176"/>
              </a:srgbClr>
            </a:solidFill>
            <a:ln w="9525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t"/>
            <a:lstStyle/>
            <a:p>
              <a:pPr eaLnBrk="0" hangingPunct="0"/>
              <a:r>
                <a:rPr lang="en-US" sz="1600" b="1" dirty="0" smtClean="0">
                  <a:latin typeface="+mn-lt"/>
                  <a:ea typeface="Verdana" pitchFamily="34" charset="0"/>
                  <a:cs typeface="Verdana" pitchFamily="34" charset="0"/>
                </a:rPr>
                <a:t>Host </a:t>
              </a:r>
              <a:r>
                <a:rPr lang="en-US" sz="1400" b="1" dirty="0" smtClean="0">
                  <a:latin typeface="+mn-lt"/>
                  <a:ea typeface="Verdana" pitchFamily="34" charset="0"/>
                  <a:cs typeface="Verdana" pitchFamily="34" charset="0"/>
                </a:rPr>
                <a:t>(TensorFlow development Environment)</a:t>
              </a:r>
              <a:endParaRPr lang="de-DE" sz="1400" b="1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1" name="Folded Corner 40"/>
            <p:cNvSpPr/>
            <p:nvPr/>
          </p:nvSpPr>
          <p:spPr bwMode="auto">
            <a:xfrm rot="16200000">
              <a:off x="3143681" y="4207284"/>
              <a:ext cx="648071" cy="432751"/>
            </a:xfrm>
            <a:prstGeom prst="foldedCorner">
              <a:avLst>
                <a:gd name="adj" fmla="val 48753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2" name="Folded Corner 41"/>
            <p:cNvSpPr/>
            <p:nvPr/>
          </p:nvSpPr>
          <p:spPr bwMode="auto">
            <a:xfrm rot="16200000">
              <a:off x="3647737" y="4531319"/>
              <a:ext cx="648071" cy="432751"/>
            </a:xfrm>
            <a:prstGeom prst="foldedCorner">
              <a:avLst>
                <a:gd name="adj" fmla="val 48753"/>
              </a:avLst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380576" y="2874967"/>
              <a:ext cx="772601" cy="5149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400" b="1" dirty="0" smtClean="0">
                  <a:latin typeface="+mn-lt"/>
                  <a:ea typeface="Verdana" pitchFamily="34" charset="0"/>
                  <a:cs typeface="Verdana" pitchFamily="34" charset="0"/>
                </a:rPr>
                <a:t>Builder</a:t>
              </a:r>
              <a:endParaRPr lang="de-DE" sz="1400" b="1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4" name="Folded Corner 43"/>
            <p:cNvSpPr/>
            <p:nvPr/>
          </p:nvSpPr>
          <p:spPr bwMode="auto">
            <a:xfrm rot="16200000">
              <a:off x="2471264" y="3773164"/>
              <a:ext cx="648071" cy="432751"/>
            </a:xfrm>
            <a:prstGeom prst="foldedCorner">
              <a:avLst>
                <a:gd name="adj" fmla="val 48753"/>
              </a:avLst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5" name="Folded Corner 44"/>
            <p:cNvSpPr/>
            <p:nvPr/>
          </p:nvSpPr>
          <p:spPr bwMode="auto">
            <a:xfrm>
              <a:off x="3265267" y="1689197"/>
              <a:ext cx="1456906" cy="235455"/>
            </a:xfrm>
            <a:prstGeom prst="foldedCorner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eaLnBrk="0" hangingPunct="0"/>
              <a:r>
                <a:rPr lang="en-US" sz="1100" b="1" dirty="0" smtClean="0">
                  <a:latin typeface="+mn-lt"/>
                  <a:ea typeface="Verdana" pitchFamily="34" charset="0"/>
                  <a:cs typeface="Verdana" pitchFamily="34" charset="0"/>
                </a:rPr>
                <a:t>Build-Scripts</a:t>
              </a:r>
              <a:endParaRPr lang="de-DE" sz="1100" b="1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399972" y="2862610"/>
              <a:ext cx="1245949" cy="54964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600" b="1" dirty="0" smtClean="0">
                  <a:latin typeface="+mn-lt"/>
                  <a:ea typeface="Verdana" pitchFamily="34" charset="0"/>
                  <a:cs typeface="Verdana" pitchFamily="34" charset="0"/>
                </a:rPr>
                <a:t>Compiler</a:t>
              </a:r>
            </a:p>
            <a:p>
              <a:pPr algn="ctr" eaLnBrk="0" hangingPunct="0"/>
              <a:r>
                <a:rPr lang="en-US" sz="1050" dirty="0" smtClean="0">
                  <a:latin typeface="+mn-lt"/>
                  <a:ea typeface="Verdana" pitchFamily="34" charset="0"/>
                  <a:cs typeface="Verdana" pitchFamily="34" charset="0"/>
                </a:rPr>
                <a:t>(</a:t>
              </a:r>
              <a:r>
                <a:rPr lang="en-US" sz="1050" dirty="0" err="1" smtClean="0">
                  <a:latin typeface="+mn-lt"/>
                  <a:ea typeface="Verdana" pitchFamily="34" charset="0"/>
                  <a:cs typeface="Verdana" pitchFamily="34" charset="0"/>
                </a:rPr>
                <a:t>riscv</a:t>
              </a:r>
              <a:r>
                <a:rPr lang="en-US" sz="1050" dirty="0" smtClean="0">
                  <a:latin typeface="+mn-lt"/>
                  <a:ea typeface="Verdana" pitchFamily="34" charset="0"/>
                  <a:cs typeface="Verdana" pitchFamily="34" charset="0"/>
                </a:rPr>
                <a:t>)</a:t>
              </a:r>
              <a:endParaRPr lang="de-DE" sz="105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7" name="Straight Arrow Connector 46"/>
            <p:cNvCxnSpPr>
              <a:stCxn id="43" idx="3"/>
              <a:endCxn id="46" idx="1"/>
            </p:cNvCxnSpPr>
            <p:nvPr/>
          </p:nvCxnSpPr>
          <p:spPr>
            <a:xfrm>
              <a:off x="4153177" y="3132451"/>
              <a:ext cx="246795" cy="49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46" idx="3"/>
              <a:endCxn id="66" idx="0"/>
            </p:cNvCxnSpPr>
            <p:nvPr/>
          </p:nvCxnSpPr>
          <p:spPr>
            <a:xfrm flipV="1">
              <a:off x="5645921" y="3131251"/>
              <a:ext cx="210399" cy="618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50" idx="1"/>
              <a:endCxn id="43" idx="0"/>
            </p:cNvCxnSpPr>
            <p:nvPr/>
          </p:nvCxnSpPr>
          <p:spPr>
            <a:xfrm rot="5400000">
              <a:off x="3612581" y="2720670"/>
              <a:ext cx="308593" cy="127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olded Corner 49"/>
            <p:cNvSpPr/>
            <p:nvPr/>
          </p:nvSpPr>
          <p:spPr bwMode="auto">
            <a:xfrm rot="16200000">
              <a:off x="3442841" y="2025963"/>
              <a:ext cx="648071" cy="432751"/>
            </a:xfrm>
            <a:prstGeom prst="foldedCorner">
              <a:avLst>
                <a:gd name="adj" fmla="val 4875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669033" y="2862609"/>
              <a:ext cx="809218" cy="803771"/>
              <a:chOff x="4325396" y="2480849"/>
              <a:chExt cx="809218" cy="803771"/>
            </a:xfrm>
          </p:grpSpPr>
          <p:sp>
            <p:nvSpPr>
              <p:cNvPr id="66" name="Folded Corner 65"/>
              <p:cNvSpPr/>
              <p:nvPr/>
            </p:nvSpPr>
            <p:spPr bwMode="auto">
              <a:xfrm rot="16200000">
                <a:off x="4428491" y="2565041"/>
                <a:ext cx="537285" cy="368901"/>
              </a:xfrm>
              <a:prstGeom prst="foldedCorner">
                <a:avLst>
                  <a:gd name="adj" fmla="val 48753"/>
                </a:avLst>
              </a:prstGeom>
              <a:solidFill>
                <a:schemeClr val="tx2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6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67" name="Folded Corner 66"/>
              <p:cNvSpPr/>
              <p:nvPr/>
            </p:nvSpPr>
            <p:spPr bwMode="auto">
              <a:xfrm>
                <a:off x="4325396" y="3049165"/>
                <a:ext cx="809218" cy="235455"/>
              </a:xfrm>
              <a:prstGeom prst="foldedCorner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eaLnBrk="0" hangingPunct="0"/>
                <a:r>
                  <a:rPr lang="en-US" sz="1000" dirty="0" smtClean="0">
                    <a:latin typeface="+mn-lt"/>
                    <a:ea typeface="Verdana" pitchFamily="34" charset="0"/>
                    <a:cs typeface="Verdana" pitchFamily="34" charset="0"/>
                  </a:rPr>
                  <a:t>Executable</a:t>
                </a:r>
              </a:p>
              <a:p>
                <a:pPr eaLnBrk="0" hangingPunct="0"/>
                <a:r>
                  <a:rPr lang="en-US" sz="900" dirty="0" smtClean="0">
                    <a:latin typeface="+mn-lt"/>
                    <a:ea typeface="Verdana" pitchFamily="34" charset="0"/>
                    <a:cs typeface="Verdana" pitchFamily="34" charset="0"/>
                  </a:rPr>
                  <a:t>(.elf)</a:t>
                </a:r>
                <a:endParaRPr lang="de-DE" sz="9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 bwMode="auto">
            <a:xfrm>
              <a:off x="6479640" y="2862611"/>
              <a:ext cx="985905" cy="5273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400" b="1" dirty="0" smtClean="0">
                  <a:latin typeface="+mn-lt"/>
                  <a:ea typeface="Verdana" pitchFamily="34" charset="0"/>
                  <a:cs typeface="Verdana" pitchFamily="34" charset="0"/>
                </a:rPr>
                <a:t>Debugger</a:t>
              </a:r>
              <a:endParaRPr lang="en-US" sz="1400" dirty="0" smtClean="0">
                <a:latin typeface="+mn-lt"/>
                <a:ea typeface="Verdana" pitchFamily="34" charset="0"/>
                <a:cs typeface="Verdana" pitchFamily="34" charset="0"/>
              </a:endParaRPr>
            </a:p>
            <a:p>
              <a:pPr algn="ctr" eaLnBrk="0" hangingPunct="0"/>
              <a:r>
                <a:rPr lang="en-US" sz="1000" dirty="0" smtClean="0">
                  <a:latin typeface="+mn-lt"/>
                  <a:ea typeface="Verdana" pitchFamily="34" charset="0"/>
                  <a:cs typeface="Verdana" pitchFamily="34" charset="0"/>
                </a:rPr>
                <a:t>(</a:t>
              </a:r>
              <a:r>
                <a:rPr lang="en-US" sz="1000" dirty="0" err="1" smtClean="0">
                  <a:latin typeface="+mn-lt"/>
                  <a:ea typeface="Verdana" pitchFamily="34" charset="0"/>
                  <a:cs typeface="Verdana" pitchFamily="34" charset="0"/>
                </a:rPr>
                <a:t>gdb</a:t>
              </a:r>
              <a:r>
                <a:rPr lang="en-US" sz="1000" dirty="0" smtClean="0">
                  <a:latin typeface="+mn-lt"/>
                  <a:ea typeface="Verdana" pitchFamily="34" charset="0"/>
                  <a:cs typeface="Verdana" pitchFamily="34" charset="0"/>
                </a:rPr>
                <a:t>-client)</a:t>
              </a:r>
              <a:endParaRPr lang="de-DE" sz="10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53" name="Straight Arrow Connector 52"/>
            <p:cNvCxnSpPr>
              <a:stCxn id="66" idx="2"/>
              <a:endCxn id="52" idx="1"/>
            </p:cNvCxnSpPr>
            <p:nvPr/>
          </p:nvCxnSpPr>
          <p:spPr>
            <a:xfrm flipV="1">
              <a:off x="6225221" y="3126273"/>
              <a:ext cx="254419" cy="49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1" idx="3"/>
            </p:cNvCxnSpPr>
            <p:nvPr/>
          </p:nvCxnSpPr>
          <p:spPr>
            <a:xfrm flipV="1">
              <a:off x="3467717" y="3389934"/>
              <a:ext cx="4098" cy="7096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42" idx="3"/>
              <a:endCxn id="43" idx="2"/>
            </p:cNvCxnSpPr>
            <p:nvPr/>
          </p:nvCxnSpPr>
          <p:spPr>
            <a:xfrm rot="16200000" flipV="1">
              <a:off x="3352463" y="3804349"/>
              <a:ext cx="1033725" cy="204896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44" idx="2"/>
              <a:endCxn id="43" idx="1"/>
            </p:cNvCxnSpPr>
            <p:nvPr/>
          </p:nvCxnSpPr>
          <p:spPr>
            <a:xfrm flipV="1">
              <a:off x="3011675" y="3132451"/>
              <a:ext cx="368901" cy="8570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 bwMode="auto">
            <a:xfrm>
              <a:off x="7812360" y="1161611"/>
              <a:ext cx="1252405" cy="3997222"/>
            </a:xfrm>
            <a:prstGeom prst="rect">
              <a:avLst/>
            </a:prstGeom>
            <a:solidFill>
              <a:srgbClr val="23476E">
                <a:alpha val="41176"/>
              </a:srgbClr>
            </a:solidFill>
            <a:ln w="9525">
              <a:solidFill>
                <a:srgbClr val="23476E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t"/>
            <a:lstStyle/>
            <a:p>
              <a:pPr eaLnBrk="0" hangingPunct="0"/>
              <a:r>
                <a:rPr lang="en-US" sz="1600" b="1" dirty="0" smtClean="0">
                  <a:latin typeface="+mn-lt"/>
                  <a:ea typeface="Verdana" pitchFamily="34" charset="0"/>
                  <a:cs typeface="Verdana" pitchFamily="34" charset="0"/>
                </a:rPr>
                <a:t>Target</a:t>
              </a:r>
              <a:endParaRPr lang="de-DE" sz="1600" b="1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7975129" y="2866936"/>
              <a:ext cx="985905" cy="5273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400" b="1" dirty="0" smtClean="0">
                  <a:latin typeface="+mn-lt"/>
                  <a:ea typeface="Verdana" pitchFamily="34" charset="0"/>
                  <a:cs typeface="Verdana" pitchFamily="34" charset="0"/>
                </a:rPr>
                <a:t>Debugger</a:t>
              </a:r>
              <a:endParaRPr lang="en-US" sz="1400" dirty="0" smtClean="0">
                <a:latin typeface="+mn-lt"/>
                <a:ea typeface="Verdana" pitchFamily="34" charset="0"/>
                <a:cs typeface="Verdana" pitchFamily="34" charset="0"/>
              </a:endParaRPr>
            </a:p>
            <a:p>
              <a:pPr algn="ctr" eaLnBrk="0" hangingPunct="0"/>
              <a:r>
                <a:rPr lang="en-US" sz="1000" dirty="0" smtClean="0">
                  <a:latin typeface="+mn-lt"/>
                  <a:ea typeface="Verdana" pitchFamily="34" charset="0"/>
                  <a:cs typeface="Verdana" pitchFamily="34" charset="0"/>
                </a:rPr>
                <a:t>(</a:t>
              </a:r>
              <a:r>
                <a:rPr lang="en-US" sz="1000" dirty="0" err="1" smtClean="0">
                  <a:latin typeface="+mn-lt"/>
                  <a:ea typeface="Verdana" pitchFamily="34" charset="0"/>
                  <a:cs typeface="Verdana" pitchFamily="34" charset="0"/>
                </a:rPr>
                <a:t>gdb</a:t>
              </a:r>
              <a:r>
                <a:rPr lang="en-US" sz="1000" dirty="0" smtClean="0">
                  <a:latin typeface="+mn-lt"/>
                  <a:ea typeface="Verdana" pitchFamily="34" charset="0"/>
                  <a:cs typeface="Verdana" pitchFamily="34" charset="0"/>
                </a:rPr>
                <a:t>-server)</a:t>
              </a:r>
              <a:endParaRPr lang="de-DE" sz="10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59" name="Straight Arrow Connector 58"/>
            <p:cNvCxnSpPr>
              <a:stCxn id="58" idx="2"/>
              <a:endCxn id="64" idx="0"/>
            </p:cNvCxnSpPr>
            <p:nvPr/>
          </p:nvCxnSpPr>
          <p:spPr>
            <a:xfrm>
              <a:off x="8468082" y="3394260"/>
              <a:ext cx="876" cy="4650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8072914" y="3859279"/>
              <a:ext cx="792088" cy="1052157"/>
              <a:chOff x="7160656" y="3787272"/>
              <a:chExt cx="792088" cy="1052157"/>
            </a:xfrm>
            <a:noFill/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01" t="56517" r="81256" b="30448"/>
              <a:stretch/>
            </p:blipFill>
            <p:spPr>
              <a:xfrm>
                <a:off x="7160656" y="3787272"/>
                <a:ext cx="792088" cy="576064"/>
              </a:xfrm>
              <a:prstGeom prst="rect">
                <a:avLst/>
              </a:prstGeom>
              <a:grpFill/>
            </p:spPr>
          </p:pic>
          <p:sp>
            <p:nvSpPr>
              <p:cNvPr id="65" name="Folded Corner 64"/>
              <p:cNvSpPr/>
              <p:nvPr/>
            </p:nvSpPr>
            <p:spPr bwMode="auto">
              <a:xfrm>
                <a:off x="7160656" y="4373060"/>
                <a:ext cx="792088" cy="466369"/>
              </a:xfrm>
              <a:prstGeom prst="foldedCorner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1200" b="1" dirty="0">
                    <a:ea typeface="Verdana" pitchFamily="34" charset="0"/>
                    <a:cs typeface="Verdana" pitchFamily="34" charset="0"/>
                  </a:rPr>
                  <a:t>ISS</a:t>
                </a:r>
              </a:p>
              <a:p>
                <a:pPr algn="ctr" eaLnBrk="0" hangingPunct="0"/>
                <a:r>
                  <a:rPr lang="en-US" sz="1200" b="1" dirty="0">
                    <a:ea typeface="Verdana" pitchFamily="34" charset="0"/>
                    <a:cs typeface="Verdana" pitchFamily="34" charset="0"/>
                  </a:rPr>
                  <a:t>(</a:t>
                </a:r>
                <a:r>
                  <a:rPr lang="en-US" sz="1200" b="1" dirty="0" err="1" smtClean="0">
                    <a:ea typeface="Verdana" pitchFamily="34" charset="0"/>
                    <a:cs typeface="Verdana" pitchFamily="34" charset="0"/>
                  </a:rPr>
                  <a:t>SweRV</a:t>
                </a:r>
                <a:r>
                  <a:rPr lang="en-US" sz="1200" b="1" dirty="0" smtClean="0">
                    <a:ea typeface="Verdana" pitchFamily="34" charset="0"/>
                    <a:cs typeface="Verdana" pitchFamily="34" charset="0"/>
                  </a:rPr>
                  <a:t>)</a:t>
                </a:r>
                <a:endParaRPr lang="en-US" sz="12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</p:grpSp>
        <p:cxnSp>
          <p:nvCxnSpPr>
            <p:cNvPr id="61" name="Elbow Connector 60"/>
            <p:cNvCxnSpPr>
              <a:endCxn id="58" idx="1"/>
            </p:cNvCxnSpPr>
            <p:nvPr/>
          </p:nvCxnSpPr>
          <p:spPr>
            <a:xfrm flipV="1">
              <a:off x="7465545" y="3130598"/>
              <a:ext cx="509584" cy="6834"/>
            </a:xfrm>
            <a:prstGeom prst="bentConnector3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olded Corner 61"/>
            <p:cNvSpPr/>
            <p:nvPr/>
          </p:nvSpPr>
          <p:spPr bwMode="auto">
            <a:xfrm rot="16200000">
              <a:off x="2448116" y="2816581"/>
              <a:ext cx="648071" cy="432751"/>
            </a:xfrm>
            <a:prstGeom prst="foldedCorner">
              <a:avLst>
                <a:gd name="adj" fmla="val 48753"/>
              </a:avLst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2988527" y="3020616"/>
              <a:ext cx="392049" cy="12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 bwMode="auto">
          <a:xfrm>
            <a:off x="3266854" y="5275766"/>
            <a:ext cx="5797911" cy="1223412"/>
          </a:xfrm>
          <a:prstGeom prst="rect">
            <a:avLst/>
          </a:prstGeom>
          <a:noFill/>
          <a:ln w="19050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just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en-US" sz="1200" i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200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Although we want our CMSIS-NN implementation to be very similar to that of ARM, we also want:</a:t>
            </a:r>
          </a:p>
          <a:p>
            <a:pPr marL="171450" marR="0" indent="-1714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sz="1200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To have a separate library instead of an extension of ARM implementation.</a:t>
            </a:r>
          </a:p>
          <a:p>
            <a:pPr marL="171450" marR="0" indent="-1714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sz="1200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To be independent of CMSIS-DSP</a:t>
            </a:r>
            <a:r>
              <a:rPr lang="de-DE" sz="1200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, which has many arm-dependencies and include  much more from what is needed from CMSIS-NN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1216066" y="3085158"/>
            <a:ext cx="912250" cy="353712"/>
          </a:xfrm>
          <a:prstGeom prst="rect">
            <a:avLst/>
          </a:prstGeom>
          <a:gradFill>
            <a:gsLst>
              <a:gs pos="0">
                <a:schemeClr val="accent5"/>
              </a:gs>
              <a:gs pos="46028">
                <a:schemeClr val="accent5"/>
              </a:gs>
              <a:gs pos="74000">
                <a:schemeClr val="accent4"/>
              </a:gs>
              <a:gs pos="83000">
                <a:schemeClr val="accent4"/>
              </a:gs>
              <a:gs pos="100000">
                <a:schemeClr val="accent4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200" dirty="0">
                <a:latin typeface="+mn-lt"/>
                <a:ea typeface="Verdana" pitchFamily="34" charset="0"/>
                <a:cs typeface="Verdana" pitchFamily="34" charset="0"/>
              </a:rPr>
              <a:t>CMSIS-NN Wrapper</a:t>
            </a:r>
            <a:endParaRPr lang="de-DE" sz="12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1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C6694B1-FC52-4BEA-8C28-F9B8E9158C2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r>
              <a:rPr lang="en-US" dirty="0" smtClean="0"/>
              <a:t>: AIFORDES workflow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2019-09-03             </a:t>
            </a:r>
            <a:r>
              <a:rPr lang="en-US" b="1" smtClean="0"/>
              <a:t>restricted</a:t>
            </a:r>
            <a:endParaRPr lang="en-US" b="1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" t="13151" r="2259" b="4774"/>
          <a:stretch/>
        </p:blipFill>
        <p:spPr>
          <a:xfrm>
            <a:off x="13044" y="1196752"/>
            <a:ext cx="7776656" cy="489654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7842144" y="3897052"/>
            <a:ext cx="287132" cy="360040"/>
          </a:xfrm>
          <a:prstGeom prst="rightArrow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8181720" y="3464943"/>
            <a:ext cx="91531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Next step: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Run on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Embedded 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Target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</a:t>
            </a:r>
            <a:r>
              <a:rPr lang="en-US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Inference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)</a:t>
            </a:r>
            <a:endParaRPr lang="de-DE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6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C6694B1-FC52-4BEA-8C28-F9B8E9158C2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171628"/>
            <a:ext cx="7416824" cy="720000"/>
          </a:xfrm>
        </p:spPr>
        <p:txBody>
          <a:bodyPr/>
          <a:lstStyle/>
          <a:p>
            <a:r>
              <a:rPr lang="en-US" b="1" dirty="0"/>
              <a:t>CMSIS-NN - An alternative approach for </a:t>
            </a:r>
            <a:r>
              <a:rPr lang="en-US" b="1" dirty="0" err="1"/>
              <a:t>RiscV</a:t>
            </a:r>
            <a:r>
              <a:rPr lang="en-US" b="1" dirty="0" smtClean="0"/>
              <a:t>?</a:t>
            </a:r>
            <a:br>
              <a:rPr lang="en-US" b="1" dirty="0" smtClean="0"/>
            </a:br>
            <a:r>
              <a:rPr lang="en-US" dirty="0" smtClean="0"/>
              <a:t>(T</a:t>
            </a:r>
            <a:r>
              <a:rPr lang="en-US" dirty="0" smtClean="0"/>
              <a:t>he </a:t>
            </a:r>
            <a:r>
              <a:rPr lang="en-US" dirty="0" smtClean="0"/>
              <a:t>base-repository and project </a:t>
            </a:r>
            <a:r>
              <a:rPr lang="en-US" dirty="0" smtClean="0"/>
              <a:t>structure)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2019-09-03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11" name="Oval 10"/>
          <p:cNvSpPr/>
          <p:nvPr/>
        </p:nvSpPr>
        <p:spPr bwMode="auto">
          <a:xfrm flipV="1">
            <a:off x="1163337" y="1412196"/>
            <a:ext cx="136875" cy="144016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164757" y="2217914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" name="Straight Connector 15"/>
          <p:cNvCxnSpPr>
            <a:stCxn id="12" idx="0"/>
            <a:endCxn id="11" idx="0"/>
          </p:cNvCxnSpPr>
          <p:nvPr/>
        </p:nvCxnSpPr>
        <p:spPr>
          <a:xfrm flipH="1" flipV="1">
            <a:off x="1231775" y="1556212"/>
            <a:ext cx="4990" cy="66170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2096426" y="4403668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1280160" y="4217519"/>
            <a:ext cx="888274" cy="505097"/>
          </a:xfrm>
          <a:custGeom>
            <a:avLst/>
            <a:gdLst>
              <a:gd name="connsiteX0" fmla="*/ 0 w 888274"/>
              <a:gd name="connsiteY0" fmla="*/ 505097 h 505097"/>
              <a:gd name="connsiteX1" fmla="*/ 888274 w 888274"/>
              <a:gd name="connsiteY1" fmla="*/ 0 h 50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8274" h="505097">
                <a:moveTo>
                  <a:pt x="0" y="505097"/>
                </a:moveTo>
                <a:cubicBezTo>
                  <a:pt x="313508" y="322217"/>
                  <a:pt x="888274" y="0"/>
                  <a:pt x="888274" y="0"/>
                </a:cubicBezTo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/>
          <p:cNvSpPr/>
          <p:nvPr/>
        </p:nvSpPr>
        <p:spPr bwMode="auto">
          <a:xfrm>
            <a:off x="2106991" y="3994306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106991" y="3296912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3" name="Straight Connector 32"/>
          <p:cNvCxnSpPr>
            <a:stCxn id="12" idx="4"/>
            <a:endCxn id="61" idx="1"/>
          </p:cNvCxnSpPr>
          <p:nvPr/>
        </p:nvCxnSpPr>
        <p:spPr>
          <a:xfrm>
            <a:off x="1236765" y="2361930"/>
            <a:ext cx="886770" cy="33068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7" idx="4"/>
            <a:endCxn id="26" idx="0"/>
          </p:cNvCxnSpPr>
          <p:nvPr/>
        </p:nvCxnSpPr>
        <p:spPr>
          <a:xfrm>
            <a:off x="2178999" y="3440928"/>
            <a:ext cx="0" cy="55337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6" idx="4"/>
            <a:endCxn id="19" idx="0"/>
          </p:cNvCxnSpPr>
          <p:nvPr/>
        </p:nvCxnSpPr>
        <p:spPr>
          <a:xfrm flipH="1">
            <a:off x="2168434" y="4138322"/>
            <a:ext cx="10565" cy="26534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 bwMode="auto">
          <a:xfrm>
            <a:off x="2339752" y="3213411"/>
            <a:ext cx="5760640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First, focus only on sources for </a:t>
            </a:r>
            <a:r>
              <a:rPr lang="en-US" sz="1400" b="1" kern="0" dirty="0" err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cmsis_nn</a:t>
            </a:r>
            <a:r>
              <a:rPr lang="en-US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, 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see</a:t>
            </a:r>
            <a:r>
              <a:rPr lang="en-US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1400" dirty="0">
                <a:hlinkClick r:id="rId2"/>
              </a:rPr>
              <a:t>https://github.com/ARM-software/CMSIS_5/tree/develop/CMSIS</a:t>
            </a:r>
            <a:endParaRPr lang="de-DE" sz="1400" b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2354092" y="3962463"/>
            <a:ext cx="66824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Rename arm into </a:t>
            </a:r>
            <a:r>
              <a:rPr lang="en-US" sz="1400" kern="0" dirty="0" err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ifxNN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? Or just use arm prefix? </a:t>
            </a:r>
            <a:endParaRPr lang="de-DE" sz="1400" b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890684" y="1340768"/>
            <a:ext cx="778951" cy="2154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CMSIS_5</a:t>
            </a:r>
            <a:endParaRPr lang="de-DE" sz="1400" b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107504" y="2177438"/>
            <a:ext cx="10143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Version n</a:t>
            </a:r>
            <a:endParaRPr lang="de-DE" sz="1400" b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2096426" y="5182250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2306788" y="4231857"/>
            <a:ext cx="680171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Do adjustments (setting </a:t>
            </a:r>
            <a:r>
              <a:rPr lang="en-US" sz="1400" kern="0" dirty="0" err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precompiler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defines) to compile the library for RISCV, as follows: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Tx/>
              <a:buChar char="-"/>
              <a:tabLst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First, to support for the basic math-operations (e.g. </a:t>
            </a:r>
            <a:r>
              <a:rPr lang="de-DE" sz="900" dirty="0" smtClean="0"/>
              <a:t>*_fully_connected_q7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Tx/>
              <a:buChar char="-"/>
              <a:tabLst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Then, incrementally adding more complex </a:t>
            </a:r>
            <a:r>
              <a:rPr lang="en-US" sz="1400" kern="0" dirty="0" err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nn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-functions, e.g. </a:t>
            </a:r>
            <a:r>
              <a:rPr lang="de-DE" sz="900" dirty="0" smtClean="0"/>
              <a:t>*_convolve_HWC_q7_basic)</a:t>
            </a:r>
            <a:endParaRPr lang="en-US" sz="900" dirty="0"/>
          </a:p>
        </p:txBody>
      </p:sp>
      <p:cxnSp>
        <p:nvCxnSpPr>
          <p:cNvPr id="60" name="Straight Connector 59"/>
          <p:cNvCxnSpPr>
            <a:stCxn id="57" idx="4"/>
            <a:endCxn id="72" idx="0"/>
          </p:cNvCxnSpPr>
          <p:nvPr/>
        </p:nvCxnSpPr>
        <p:spPr>
          <a:xfrm>
            <a:off x="2168434" y="5326266"/>
            <a:ext cx="0" cy="657252"/>
          </a:xfrm>
          <a:prstGeom prst="line">
            <a:avLst/>
          </a:prstGeom>
          <a:ln w="1905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 bwMode="auto">
          <a:xfrm>
            <a:off x="2102444" y="2671526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2411760" y="2656002"/>
            <a:ext cx="3600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Fork CMSIS_5 repository into IFX_CMSIS</a:t>
            </a:r>
            <a:endParaRPr lang="de-DE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/>
          <p:cNvCxnSpPr>
            <a:stCxn id="61" idx="4"/>
            <a:endCxn id="27" idx="0"/>
          </p:cNvCxnSpPr>
          <p:nvPr/>
        </p:nvCxnSpPr>
        <p:spPr>
          <a:xfrm>
            <a:off x="2174452" y="2815542"/>
            <a:ext cx="4547" cy="48137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 bwMode="auto">
          <a:xfrm>
            <a:off x="0" y="5463493"/>
            <a:ext cx="10143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Version n+1</a:t>
            </a:r>
            <a:endParaRPr lang="de-DE" sz="1400" b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1187624" y="5499207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71" name="Straight Connector 70"/>
          <p:cNvCxnSpPr>
            <a:stCxn id="12" idx="4"/>
            <a:endCxn id="69" idx="0"/>
          </p:cNvCxnSpPr>
          <p:nvPr/>
        </p:nvCxnSpPr>
        <p:spPr>
          <a:xfrm>
            <a:off x="1236765" y="2361930"/>
            <a:ext cx="22867" cy="3137277"/>
          </a:xfrm>
          <a:prstGeom prst="line">
            <a:avLst/>
          </a:prstGeom>
          <a:ln w="19050">
            <a:solidFill>
              <a:schemeClr val="tx1"/>
            </a:solidFill>
            <a:prstDash val="lg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 bwMode="auto">
          <a:xfrm>
            <a:off x="2096426" y="5983518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75" name="Straight Connector 74"/>
          <p:cNvCxnSpPr>
            <a:stCxn id="69" idx="5"/>
            <a:endCxn id="72" idx="3"/>
          </p:cNvCxnSpPr>
          <p:nvPr/>
        </p:nvCxnSpPr>
        <p:spPr>
          <a:xfrm>
            <a:off x="1310549" y="5622132"/>
            <a:ext cx="806968" cy="484311"/>
          </a:xfrm>
          <a:prstGeom prst="line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 bwMode="auto">
          <a:xfrm>
            <a:off x="2291358" y="5947804"/>
            <a:ext cx="372080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Update CMSIS_NN from community?</a:t>
            </a:r>
            <a:endParaRPr lang="de-DE" sz="1400" kern="0" dirty="0" smtClean="0">
              <a:solidFill>
                <a:schemeClr val="accent1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Connector 81"/>
          <p:cNvCxnSpPr>
            <a:stCxn id="19" idx="4"/>
            <a:endCxn id="57" idx="0"/>
          </p:cNvCxnSpPr>
          <p:nvPr/>
        </p:nvCxnSpPr>
        <p:spPr>
          <a:xfrm>
            <a:off x="2168434" y="4547684"/>
            <a:ext cx="0" cy="634566"/>
          </a:xfrm>
          <a:prstGeom prst="line">
            <a:avLst/>
          </a:prstGeom>
          <a:ln w="1905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15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425" y="901633"/>
            <a:ext cx="2625460" cy="16506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C6694B1-FC52-4BEA-8C28-F9B8E9158C2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CMSIS-NN - An alternative approach for </a:t>
            </a:r>
            <a:r>
              <a:rPr lang="en-US" b="1" dirty="0" err="1"/>
              <a:t>RiscV</a:t>
            </a:r>
            <a:r>
              <a:rPr lang="en-US" b="1" dirty="0"/>
              <a:t>?</a:t>
            </a:r>
            <a:br>
              <a:rPr lang="en-US" b="1" dirty="0"/>
            </a:br>
            <a:r>
              <a:rPr lang="en-US" dirty="0"/>
              <a:t>(</a:t>
            </a:r>
            <a:r>
              <a:rPr lang="en-US" dirty="0" smtClean="0"/>
              <a:t>CMSIS-NN </a:t>
            </a:r>
            <a:r>
              <a:rPr lang="en-US" dirty="0" smtClean="0"/>
              <a:t>structure and dependencies for </a:t>
            </a:r>
            <a:r>
              <a:rPr lang="en-US" dirty="0" smtClean="0"/>
              <a:t>IFX)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2019-09-03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7" name="Rectangle 6"/>
          <p:cNvSpPr/>
          <p:nvPr/>
        </p:nvSpPr>
        <p:spPr bwMode="auto">
          <a:xfrm>
            <a:off x="151136" y="1058244"/>
            <a:ext cx="1152824" cy="181278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dirty="0" smtClean="0">
                <a:latin typeface="+mn-lt"/>
                <a:ea typeface="Verdana" pitchFamily="34" charset="0"/>
                <a:cs typeface="Verdana" pitchFamily="34" charset="0"/>
              </a:rPr>
              <a:t>CMSIS-NN</a:t>
            </a:r>
            <a:endParaRPr lang="de-DE" sz="11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51136" y="1299800"/>
            <a:ext cx="1152823" cy="184984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dirty="0" smtClean="0">
                <a:latin typeface="+mn-lt"/>
                <a:ea typeface="Verdana" pitchFamily="34" charset="0"/>
                <a:cs typeface="Verdana" pitchFamily="34" charset="0"/>
              </a:rPr>
              <a:t>NN-MATH </a:t>
            </a:r>
            <a:endParaRPr lang="de-DE" sz="11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1136" y="1556792"/>
            <a:ext cx="1152824" cy="26723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100" dirty="0" smtClean="0">
                <a:latin typeface="+mn-lt"/>
                <a:ea typeface="Verdana" pitchFamily="34" charset="0"/>
                <a:cs typeface="Verdana" pitchFamily="34" charset="0"/>
              </a:rPr>
              <a:t>Microcontroller device</a:t>
            </a:r>
            <a:endParaRPr lang="de-DE" sz="11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0" name="Straight Connector 9"/>
          <p:cNvCxnSpPr>
            <a:stCxn id="7" idx="2"/>
            <a:endCxn id="8" idx="0"/>
          </p:cNvCxnSpPr>
          <p:nvPr/>
        </p:nvCxnSpPr>
        <p:spPr>
          <a:xfrm>
            <a:off x="727548" y="1239522"/>
            <a:ext cx="0" cy="6027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2"/>
            <a:endCxn id="9" idx="0"/>
          </p:cNvCxnSpPr>
          <p:nvPr/>
        </p:nvCxnSpPr>
        <p:spPr>
          <a:xfrm>
            <a:off x="727548" y="1484784"/>
            <a:ext cx="0" cy="7200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517761"/>
            <a:ext cx="2912871" cy="36263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r="3477"/>
          <a:stretch/>
        </p:blipFill>
        <p:spPr>
          <a:xfrm>
            <a:off x="5519078" y="2175878"/>
            <a:ext cx="3282506" cy="245687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 bwMode="auto">
          <a:xfrm>
            <a:off x="428620" y="2960414"/>
            <a:ext cx="2553429" cy="14465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05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nn_math.h</a:t>
            </a:r>
            <a:r>
              <a:rPr lang="en-US" sz="105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:</a:t>
            </a:r>
            <a:endParaRPr lang="de-DE" sz="105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en-US" sz="105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ONLY has to declare the data-types needed by CMSIS-NN.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en-US" sz="105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Support </a:t>
            </a:r>
            <a:r>
              <a:rPr lang="en-US" sz="1050" b="1" kern="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GENERIC</a:t>
            </a:r>
            <a:r>
              <a:rPr lang="en-US" sz="105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implementation: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en-US" sz="105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special CPU-instructions, </a:t>
            </a:r>
            <a:r>
              <a:rPr lang="en-US" sz="1050" kern="0" dirty="0" err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e.g.</a:t>
            </a:r>
            <a:r>
              <a:rPr lang="en-US" sz="1050" b="1" kern="0" dirty="0" err="1" smtClean="0">
                <a:solidFill>
                  <a:srgbClr val="FFC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__SSAT</a:t>
            </a:r>
            <a:r>
              <a:rPr lang="en-US" sz="105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, shall be implemented in plain C.</a:t>
            </a:r>
          </a:p>
          <a:p>
            <a:pPr lvl="1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endParaRPr lang="de-DE" sz="1050" b="1" kern="0" dirty="0" smtClean="0">
              <a:solidFill>
                <a:srgbClr val="FF0000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339752" y="1148883"/>
            <a:ext cx="2376264" cy="5160437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 bwMode="auto">
          <a:xfrm>
            <a:off x="1437146" y="2239451"/>
            <a:ext cx="1085895" cy="253445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800" b="1" dirty="0">
                <a:latin typeface="+mn-lt"/>
                <a:ea typeface="Verdana" pitchFamily="34" charset="0"/>
                <a:cs typeface="Verdana" pitchFamily="34" charset="0"/>
              </a:rPr>
              <a:t>n</a:t>
            </a:r>
            <a:r>
              <a:rPr lang="en-US" sz="800" b="1" dirty="0" smtClean="0">
                <a:latin typeface="+mn-lt"/>
                <a:ea typeface="Verdana" pitchFamily="34" charset="0"/>
                <a:cs typeface="Verdana" pitchFamily="34" charset="0"/>
              </a:rPr>
              <a:t>n_math.h</a:t>
            </a:r>
            <a:endParaRPr lang="de-DE" sz="800" b="1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4" name="Straight Arrow Connector 23"/>
          <p:cNvCxnSpPr>
            <a:stCxn id="25" idx="2"/>
            <a:endCxn id="21" idx="0"/>
          </p:cNvCxnSpPr>
          <p:nvPr/>
        </p:nvCxnSpPr>
        <p:spPr>
          <a:xfrm flipH="1">
            <a:off x="1980094" y="2132364"/>
            <a:ext cx="1001955" cy="1070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 bwMode="auto">
          <a:xfrm>
            <a:off x="2982049" y="1988840"/>
            <a:ext cx="1178099" cy="287047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131163" y="3528955"/>
            <a:ext cx="1483682" cy="191341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7" name="Straight Arrow Connector 26"/>
          <p:cNvCxnSpPr>
            <a:stCxn id="25" idx="6"/>
            <a:endCxn id="26" idx="0"/>
          </p:cNvCxnSpPr>
          <p:nvPr/>
        </p:nvCxnSpPr>
        <p:spPr>
          <a:xfrm>
            <a:off x="4160148" y="2132364"/>
            <a:ext cx="712856" cy="1396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 bwMode="auto">
          <a:xfrm>
            <a:off x="5519078" y="3972503"/>
            <a:ext cx="1483682" cy="191341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9" name="Straight Arrow Connector 28"/>
          <p:cNvCxnSpPr>
            <a:stCxn id="26" idx="4"/>
          </p:cNvCxnSpPr>
          <p:nvPr/>
        </p:nvCxnSpPr>
        <p:spPr>
          <a:xfrm>
            <a:off x="4873004" y="3720296"/>
            <a:ext cx="1455215" cy="252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804249" y="4709880"/>
            <a:ext cx="2232248" cy="113877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800" b="1" dirty="0"/>
              <a:t>/* </a:t>
            </a:r>
            <a:r>
              <a:rPr lang="de-DE" sz="800" b="1" dirty="0" smtClean="0">
                <a:solidFill>
                  <a:schemeClr val="tx2">
                    <a:lumMod val="75000"/>
                  </a:schemeClr>
                </a:solidFill>
              </a:rPr>
              <a:t>GENERIC</a:t>
            </a:r>
            <a:r>
              <a:rPr lang="de-DE" sz="800" b="1" dirty="0" smtClean="0"/>
              <a:t> implementation </a:t>
            </a:r>
            <a:r>
              <a:rPr lang="de-DE" sz="800" b="1" dirty="0"/>
              <a:t>*/</a:t>
            </a:r>
          </a:p>
          <a:p>
            <a:r>
              <a:rPr lang="de-DE" sz="600" dirty="0"/>
              <a:t>    for (i = 0; i &lt; num_of_rows; i++)</a:t>
            </a:r>
          </a:p>
          <a:p>
            <a:r>
              <a:rPr lang="de-DE" sz="600" dirty="0"/>
              <a:t>    {</a:t>
            </a:r>
          </a:p>
          <a:p>
            <a:r>
              <a:rPr lang="de-DE" sz="600" dirty="0"/>
              <a:t>        int       ip_out = ((q31_t)(bias[i]) &lt;&lt; bias_shift) + </a:t>
            </a:r>
            <a:r>
              <a:rPr lang="de-DE" sz="600" dirty="0" smtClean="0"/>
              <a:t>NN_ROUND(out_shift</a:t>
            </a:r>
            <a:r>
              <a:rPr lang="de-DE" sz="600" dirty="0"/>
              <a:t>);</a:t>
            </a:r>
          </a:p>
          <a:p>
            <a:r>
              <a:rPr lang="de-DE" sz="600" dirty="0"/>
              <a:t>        for (j = 0; j &lt; dim_vec; j++)</a:t>
            </a:r>
          </a:p>
          <a:p>
            <a:r>
              <a:rPr lang="de-DE" sz="600" dirty="0"/>
              <a:t>        {</a:t>
            </a:r>
          </a:p>
          <a:p>
            <a:r>
              <a:rPr lang="de-DE" sz="600" dirty="0"/>
              <a:t>            ip_out += pV[j] * pM[i * dim_vec + j];</a:t>
            </a:r>
          </a:p>
          <a:p>
            <a:r>
              <a:rPr lang="de-DE" sz="600" dirty="0"/>
              <a:t>        }</a:t>
            </a:r>
          </a:p>
          <a:p>
            <a:r>
              <a:rPr lang="de-DE" sz="600" dirty="0"/>
              <a:t>        pOut[i] = (q7_t) </a:t>
            </a:r>
            <a:r>
              <a:rPr lang="de-DE" sz="600" b="1" dirty="0">
                <a:solidFill>
                  <a:srgbClr val="FFC000"/>
                </a:solidFill>
              </a:rPr>
              <a:t>__SSAT</a:t>
            </a:r>
            <a:r>
              <a:rPr lang="de-DE" sz="600" dirty="0"/>
              <a:t>((ip_out &gt;&gt; out_shift), 8);</a:t>
            </a:r>
          </a:p>
          <a:p>
            <a:r>
              <a:rPr lang="de-DE" sz="600" dirty="0"/>
              <a:t>    }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06899" y="4416051"/>
            <a:ext cx="2265999" cy="116955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de-DE" sz="800" b="1" dirty="0"/>
              <a:t>/* </a:t>
            </a:r>
            <a:r>
              <a:rPr lang="de-DE" sz="800" b="1" dirty="0" smtClean="0"/>
              <a:t> If defined (</a:t>
            </a:r>
            <a:r>
              <a:rPr lang="de-DE" sz="800" b="1" dirty="0" smtClean="0">
                <a:solidFill>
                  <a:srgbClr val="FF0000"/>
                </a:solidFill>
              </a:rPr>
              <a:t>ARM_MATH_DSP</a:t>
            </a:r>
            <a:r>
              <a:rPr lang="de-DE" sz="800" b="1" dirty="0" smtClean="0"/>
              <a:t>), takes the</a:t>
            </a:r>
          </a:p>
          <a:p>
            <a:r>
              <a:rPr lang="de-DE" sz="800" b="1" dirty="0" smtClean="0"/>
              <a:t> * implementation for Cortex-M4 and M7 </a:t>
            </a:r>
          </a:p>
          <a:p>
            <a:r>
              <a:rPr lang="en-US" sz="800" b="1" dirty="0" smtClean="0"/>
              <a:t> * </a:t>
            </a:r>
            <a:endParaRPr lang="de-DE" sz="800" b="1" dirty="0"/>
          </a:p>
          <a:p>
            <a:r>
              <a:rPr lang="en-US" sz="800" b="1" dirty="0" smtClean="0"/>
              <a:t> * </a:t>
            </a:r>
            <a:r>
              <a:rPr lang="en-US" sz="800" dirty="0" smtClean="0"/>
              <a:t>An optimized implementation that used 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* special instructions, e.g. </a:t>
            </a:r>
            <a:r>
              <a:rPr lang="en-US" sz="800" b="1" dirty="0" smtClean="0">
                <a:solidFill>
                  <a:srgbClr val="FF0000"/>
                </a:solidFill>
              </a:rPr>
              <a:t>__SMLAD</a:t>
            </a:r>
            <a:r>
              <a:rPr lang="en-US" sz="800" dirty="0" smtClean="0"/>
              <a:t> which</a:t>
            </a:r>
          </a:p>
          <a:p>
            <a:r>
              <a:rPr lang="en-US" sz="800" dirty="0" smtClean="0"/>
              <a:t> * can </a:t>
            </a:r>
            <a:r>
              <a:rPr lang="en-US" sz="800" dirty="0"/>
              <a:t>perform two signed </a:t>
            </a:r>
            <a:r>
              <a:rPr lang="en-US" sz="800" dirty="0" smtClean="0"/>
              <a:t>16-bit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* multiplications.</a:t>
            </a:r>
            <a:endParaRPr lang="de-DE" sz="800" dirty="0"/>
          </a:p>
          <a:p>
            <a:r>
              <a:rPr lang="de-DE" sz="800" b="1" dirty="0" smtClean="0"/>
              <a:t> */</a:t>
            </a:r>
            <a:endParaRPr lang="de-DE" sz="800" b="1" dirty="0"/>
          </a:p>
          <a:p>
            <a:r>
              <a:rPr lang="de-DE" sz="600" dirty="0"/>
              <a:t>    </a:t>
            </a:r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>
          <a:xfrm flipH="1">
            <a:off x="5539899" y="4163844"/>
            <a:ext cx="688285" cy="252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4"/>
            <a:endCxn id="30" idx="0"/>
          </p:cNvCxnSpPr>
          <p:nvPr/>
        </p:nvCxnSpPr>
        <p:spPr>
          <a:xfrm>
            <a:off x="6260919" y="4163844"/>
            <a:ext cx="1659454" cy="5460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4644009" y="6059026"/>
            <a:ext cx="4320480" cy="36933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200" i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Take the Cortex-M0 and M3 implementation as the default for any target</a:t>
            </a:r>
            <a:endParaRPr lang="de-DE" sz="1200" i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Arrow Connector 41"/>
          <p:cNvCxnSpPr>
            <a:stCxn id="34" idx="1"/>
            <a:endCxn id="19" idx="2"/>
          </p:cNvCxnSpPr>
          <p:nvPr/>
        </p:nvCxnSpPr>
        <p:spPr>
          <a:xfrm flipH="1" flipV="1">
            <a:off x="1705335" y="4406964"/>
            <a:ext cx="2938674" cy="18367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2"/>
            <a:endCxn id="34" idx="0"/>
          </p:cNvCxnSpPr>
          <p:nvPr/>
        </p:nvCxnSpPr>
        <p:spPr>
          <a:xfrm flipH="1">
            <a:off x="6804249" y="5848653"/>
            <a:ext cx="1116124" cy="210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4"/>
            <a:endCxn id="19" idx="0"/>
          </p:cNvCxnSpPr>
          <p:nvPr/>
        </p:nvCxnSpPr>
        <p:spPr>
          <a:xfrm flipH="1">
            <a:off x="1705335" y="2492896"/>
            <a:ext cx="274759" cy="467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29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C6694B1-FC52-4BEA-8C28-F9B8E9158C2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CMSIS-NN - An alternative approach for </a:t>
            </a:r>
            <a:r>
              <a:rPr lang="en-US" b="1" dirty="0" err="1"/>
              <a:t>RiscV</a:t>
            </a:r>
            <a:r>
              <a:rPr lang="en-US" b="1" dirty="0"/>
              <a:t>?</a:t>
            </a:r>
            <a:br>
              <a:rPr lang="en-US" b="1" dirty="0"/>
            </a:br>
            <a:r>
              <a:rPr lang="en-US" dirty="0" smtClean="0"/>
              <a:t>(</a:t>
            </a:r>
            <a:r>
              <a:rPr lang="en-US" dirty="0" smtClean="0"/>
              <a:t>CMSIS-NN </a:t>
            </a:r>
            <a:r>
              <a:rPr lang="en-US" dirty="0"/>
              <a:t>structure and dependencies for </a:t>
            </a:r>
            <a:r>
              <a:rPr lang="en-US" dirty="0" smtClean="0"/>
              <a:t>IFX)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2019-09-03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7" name="Action Button: Document 6">
            <a:hlinkClick r:id="" action="ppaction://noaction" highlightClick="1"/>
          </p:cNvPr>
          <p:cNvSpPr/>
          <p:nvPr/>
        </p:nvSpPr>
        <p:spPr bwMode="auto">
          <a:xfrm>
            <a:off x="4589433" y="2852428"/>
            <a:ext cx="288724" cy="214421"/>
          </a:xfrm>
          <a:prstGeom prst="actionButtonDocumen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88" y="1050674"/>
            <a:ext cx="2912871" cy="362634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968423" y="2131400"/>
            <a:ext cx="1368152" cy="216024"/>
            <a:chOff x="1835696" y="4912199"/>
            <a:chExt cx="1368152" cy="216024"/>
          </a:xfrm>
        </p:grpSpPr>
        <p:grpSp>
          <p:nvGrpSpPr>
            <p:cNvPr id="8" name="Group 7"/>
            <p:cNvGrpSpPr/>
            <p:nvPr/>
          </p:nvGrpSpPr>
          <p:grpSpPr>
            <a:xfrm>
              <a:off x="1835696" y="4912199"/>
              <a:ext cx="228318" cy="216024"/>
              <a:chOff x="1277892" y="3711449"/>
              <a:chExt cx="485796" cy="365623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9" name="Round Same Side Corner Rectangle 8"/>
              <p:cNvSpPr/>
              <p:nvPr/>
            </p:nvSpPr>
            <p:spPr bwMode="auto">
              <a:xfrm>
                <a:off x="1277892" y="3711449"/>
                <a:ext cx="272041" cy="149599"/>
              </a:xfrm>
              <a:prstGeom prst="round2SameRect">
                <a:avLst/>
              </a:prstGeom>
              <a:solidFill>
                <a:schemeClr val="bg1"/>
              </a:solidFill>
              <a:ln w="9525">
                <a:solidFill>
                  <a:schemeClr val="accent4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6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1277892" y="3789040"/>
                <a:ext cx="485796" cy="288032"/>
              </a:xfrm>
              <a:prstGeom prst="rect">
                <a:avLst/>
              </a:prstGeom>
              <a:grpFill/>
              <a:ln w="9525">
                <a:solidFill>
                  <a:schemeClr val="accent4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6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 bwMode="auto">
            <a:xfrm>
              <a:off x="2123728" y="4943155"/>
              <a:ext cx="108012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100" kern="0" dirty="0" smtClean="0">
                  <a:solidFill>
                    <a:srgbClr val="0070C0"/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RISCV-V1</a:t>
              </a:r>
              <a:endParaRPr lang="de-DE" sz="1100" kern="0" dirty="0" smtClean="0">
                <a:solidFill>
                  <a:srgbClr val="0070C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256455" y="2488339"/>
            <a:ext cx="2016224" cy="216024"/>
            <a:chOff x="1835696" y="4912199"/>
            <a:chExt cx="2016224" cy="216024"/>
          </a:xfrm>
        </p:grpSpPr>
        <p:grpSp>
          <p:nvGrpSpPr>
            <p:cNvPr id="15" name="Group 14"/>
            <p:cNvGrpSpPr/>
            <p:nvPr/>
          </p:nvGrpSpPr>
          <p:grpSpPr>
            <a:xfrm>
              <a:off x="1835696" y="4912199"/>
              <a:ext cx="228318" cy="216024"/>
              <a:chOff x="1277892" y="3711449"/>
              <a:chExt cx="485796" cy="365623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17" name="Round Same Side Corner Rectangle 16"/>
              <p:cNvSpPr/>
              <p:nvPr/>
            </p:nvSpPr>
            <p:spPr bwMode="auto">
              <a:xfrm>
                <a:off x="1277892" y="3711449"/>
                <a:ext cx="272041" cy="149599"/>
              </a:xfrm>
              <a:prstGeom prst="round2SameRect">
                <a:avLst/>
              </a:prstGeom>
              <a:solidFill>
                <a:schemeClr val="bg1"/>
              </a:solidFill>
              <a:ln w="9525">
                <a:solidFill>
                  <a:schemeClr val="accent4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6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1277892" y="3789040"/>
                <a:ext cx="485796" cy="288032"/>
              </a:xfrm>
              <a:prstGeom prst="rect">
                <a:avLst/>
              </a:prstGeom>
              <a:grpFill/>
              <a:ln w="9525">
                <a:solidFill>
                  <a:schemeClr val="accent4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6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 bwMode="auto">
            <a:xfrm>
              <a:off x="2123728" y="4943155"/>
              <a:ext cx="172819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100" kern="0" dirty="0" smtClean="0">
                  <a:solidFill>
                    <a:srgbClr val="0070C0"/>
                  </a:solidFill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FullyConnectedFunctions</a:t>
              </a:r>
              <a:endParaRPr lang="de-DE" sz="1100" kern="0" dirty="0" smtClean="0">
                <a:solidFill>
                  <a:srgbClr val="0070C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 bwMode="auto">
          <a:xfrm>
            <a:off x="4877706" y="2878045"/>
            <a:ext cx="1682554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050" kern="0" dirty="0" smtClean="0">
                <a:solidFill>
                  <a:srgbClr val="0070C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arm_fullyConnected_q7.c</a:t>
            </a:r>
            <a:endParaRPr lang="de-DE" sz="1050" kern="0" dirty="0" smtClean="0">
              <a:solidFill>
                <a:srgbClr val="0070C0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855392" y="1117891"/>
            <a:ext cx="46805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 general, we could extend CMSIS/NN/Sources to include optimized implementations for different microcontroller variants, as illustrated below.</a:t>
            </a:r>
            <a:endParaRPr lang="de-DE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Elbow Connector 21"/>
          <p:cNvCxnSpPr>
            <a:stCxn id="10" idx="2"/>
            <a:endCxn id="18" idx="1"/>
          </p:cNvCxnSpPr>
          <p:nvPr/>
        </p:nvCxnSpPr>
        <p:spPr>
          <a:xfrm rot="16200000" flipH="1">
            <a:off x="4033594" y="2396411"/>
            <a:ext cx="271849" cy="17387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8" idx="2"/>
            <a:endCxn id="7" idx="2"/>
          </p:cNvCxnSpPr>
          <p:nvPr/>
        </p:nvCxnSpPr>
        <p:spPr>
          <a:xfrm rot="16200000" flipH="1">
            <a:off x="4352385" y="2722591"/>
            <a:ext cx="255276" cy="2188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 bwMode="auto">
          <a:xfrm>
            <a:off x="3932419" y="3440611"/>
            <a:ext cx="468052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 build system, could then use a TAG to decide which function to include, e.g. 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Tx/>
              <a:buChar char="-"/>
              <a:tabLst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If </a:t>
            </a:r>
            <a:r>
              <a:rPr lang="en-US" sz="1400" kern="0" dirty="0" smtClean="0">
                <a:solidFill>
                  <a:schemeClr val="accent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TAG = RISCV-V1 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then, </a:t>
            </a:r>
            <a:r>
              <a:rPr lang="en-US" sz="1400" kern="0" dirty="0" smtClean="0">
                <a:solidFill>
                  <a:schemeClr val="accent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arm_fullyConnected_q7.c 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shall be included instead of the reference implementation under CMSIS/NN/Source/FullyConnectedFunctions.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Tx/>
              <a:buChar char="-"/>
              <a:tabLst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Any other </a:t>
            </a:r>
            <a:r>
              <a:rPr lang="en-US" sz="1400" kern="0" dirty="0" err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nn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-function will be taken from the reference-implementation.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en-US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C6694B1-FC52-4BEA-8C28-F9B8E9158C2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CMSIS-NN - An alternative approach for </a:t>
            </a:r>
            <a:r>
              <a:rPr lang="en-US" b="1" dirty="0" err="1"/>
              <a:t>RiscV</a:t>
            </a:r>
            <a:r>
              <a:rPr lang="en-US" b="1" dirty="0"/>
              <a:t>?</a:t>
            </a:r>
            <a:br>
              <a:rPr lang="en-US" b="1" dirty="0"/>
            </a:br>
            <a:r>
              <a:rPr lang="en-US" dirty="0" smtClean="0"/>
              <a:t>(The</a:t>
            </a:r>
            <a:r>
              <a:rPr lang="en-US" dirty="0" smtClean="0"/>
              <a:t> </a:t>
            </a:r>
            <a:r>
              <a:rPr lang="en-US" dirty="0" smtClean="0"/>
              <a:t>development </a:t>
            </a:r>
            <a:r>
              <a:rPr lang="en-US" dirty="0" smtClean="0"/>
              <a:t>environment)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2019-09-03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7" name="TextBox 6"/>
          <p:cNvSpPr txBox="1"/>
          <p:nvPr/>
        </p:nvSpPr>
        <p:spPr bwMode="auto">
          <a:xfrm>
            <a:off x="231440" y="3556240"/>
            <a:ext cx="8568951" cy="3008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The development toolchain shall allow us to do the following: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</a:pPr>
            <a:endParaRPr lang="en-US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Build CMSIS-NN </a:t>
            </a:r>
            <a:r>
              <a:rPr lang="en-US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source 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code and its acceptance-tests</a:t>
            </a:r>
            <a:endParaRPr lang="en-US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Compile for </a:t>
            </a:r>
            <a:r>
              <a:rPr lang="en-US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different targets (e.g. 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host computer</a:t>
            </a:r>
            <a:r>
              <a:rPr lang="en-US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, </a:t>
            </a:r>
            <a:r>
              <a:rPr lang="en-US" sz="1400" kern="0" dirty="0" err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riscV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)</a:t>
            </a:r>
            <a:endParaRPr lang="en-US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en-US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D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ebug on </a:t>
            </a:r>
            <a:r>
              <a:rPr lang="en-US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host-computer and on a target 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ISS (e.g. </a:t>
            </a:r>
            <a:r>
              <a:rPr lang="en-US" sz="1400" kern="0" dirty="0" err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SweRV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)</a:t>
            </a:r>
            <a:endParaRPr lang="en-US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Develop and run CMSIS-NN’s acceptance-tests (on </a:t>
            </a:r>
            <a:r>
              <a:rPr lang="en-US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host computer and target 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ISS)</a:t>
            </a: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Develop and run unit-tests (on </a:t>
            </a:r>
            <a:r>
              <a:rPr lang="en-US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host computer and target 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ISS). </a:t>
            </a:r>
            <a:endParaRPr lang="en-US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Perform static-code analysis, code-coverage report, </a:t>
            </a:r>
            <a:r>
              <a:rPr lang="en-US" sz="1400" kern="0" dirty="0" err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etc</a:t>
            </a:r>
            <a:endParaRPr lang="en-US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Generate </a:t>
            </a:r>
            <a:r>
              <a:rPr lang="en-US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documentation 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from source </a:t>
            </a:r>
            <a:r>
              <a:rPr lang="en-US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code 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(e.g. </a:t>
            </a:r>
            <a:r>
              <a:rPr lang="en-US" sz="1400" kern="0" dirty="0" err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Doxygen</a:t>
            </a:r>
            <a:r>
              <a:rPr lang="en-US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Perform </a:t>
            </a:r>
            <a:r>
              <a:rPr lang="en-US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measurements 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on target ISS (e.g</a:t>
            </a:r>
            <a:r>
              <a:rPr lang="en-US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. memory footprint, run-time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en-US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Continuous integration and continuous delivery 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FF0000"/>
                </a:solidFill>
              </a:rPr>
              <a:t>EDEN? -&gt; </a:t>
            </a:r>
            <a:r>
              <a:rPr lang="de-DE" sz="1400" dirty="0">
                <a:hlinkClick r:id="rId2"/>
              </a:rPr>
              <a:t>https://confluencewikiprod.intra.infineon.com/display/IFX/.What+is+EDEN+vv1.3.0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49553" y="1052736"/>
            <a:ext cx="1152824" cy="1306415"/>
            <a:chOff x="151136" y="1124744"/>
            <a:chExt cx="1152824" cy="1306415"/>
          </a:xfrm>
        </p:grpSpPr>
        <p:sp>
          <p:nvSpPr>
            <p:cNvPr id="39" name="Rectangle 38"/>
            <p:cNvSpPr/>
            <p:nvPr/>
          </p:nvSpPr>
          <p:spPr bwMode="auto">
            <a:xfrm>
              <a:off x="151136" y="1665378"/>
              <a:ext cx="1152824" cy="18127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100" dirty="0" smtClean="0">
                  <a:latin typeface="+mn-lt"/>
                  <a:ea typeface="Verdana" pitchFamily="34" charset="0"/>
                  <a:cs typeface="Verdana" pitchFamily="34" charset="0"/>
                </a:rPr>
                <a:t>CMSIS-NN</a:t>
              </a:r>
              <a:endParaRPr lang="de-DE" sz="11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51136" y="1906934"/>
              <a:ext cx="1152823" cy="184984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100" dirty="0" smtClean="0">
                  <a:latin typeface="+mn-lt"/>
                  <a:ea typeface="Verdana" pitchFamily="34" charset="0"/>
                  <a:cs typeface="Verdana" pitchFamily="34" charset="0"/>
                </a:rPr>
                <a:t>NN-MATH </a:t>
              </a:r>
              <a:endParaRPr lang="de-DE" sz="11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51136" y="2163926"/>
              <a:ext cx="1152824" cy="26723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100" dirty="0" smtClean="0">
                  <a:latin typeface="+mn-lt"/>
                  <a:ea typeface="Verdana" pitchFamily="34" charset="0"/>
                  <a:cs typeface="Verdana" pitchFamily="34" charset="0"/>
                </a:rPr>
                <a:t>Microcontroller device</a:t>
              </a:r>
              <a:endParaRPr lang="de-DE" sz="11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2" name="Straight Connector 41"/>
            <p:cNvCxnSpPr>
              <a:stCxn id="39" idx="2"/>
              <a:endCxn id="40" idx="0"/>
            </p:cNvCxnSpPr>
            <p:nvPr/>
          </p:nvCxnSpPr>
          <p:spPr>
            <a:xfrm>
              <a:off x="727548" y="1846656"/>
              <a:ext cx="0" cy="6027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0" idx="2"/>
              <a:endCxn id="41" idx="0"/>
            </p:cNvCxnSpPr>
            <p:nvPr/>
          </p:nvCxnSpPr>
          <p:spPr>
            <a:xfrm>
              <a:off x="727548" y="2091918"/>
              <a:ext cx="0" cy="7200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 bwMode="auto">
            <a:xfrm>
              <a:off x="151136" y="1124744"/>
              <a:ext cx="1152824" cy="4076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100" dirty="0" smtClean="0">
                  <a:latin typeface="+mn-lt"/>
                  <a:ea typeface="Verdana" pitchFamily="34" charset="0"/>
                  <a:cs typeface="Verdana" pitchFamily="34" charset="0"/>
                </a:rPr>
                <a:t>Acceptance-tests</a:t>
              </a:r>
              <a:endParaRPr lang="de-DE" sz="11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7" name="Straight Connector 46"/>
            <p:cNvCxnSpPr>
              <a:stCxn id="45" idx="2"/>
              <a:endCxn id="39" idx="0"/>
            </p:cNvCxnSpPr>
            <p:nvPr/>
          </p:nvCxnSpPr>
          <p:spPr>
            <a:xfrm>
              <a:off x="727548" y="1532405"/>
              <a:ext cx="0" cy="132973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 bwMode="auto">
          <a:xfrm>
            <a:off x="2284457" y="980327"/>
            <a:ext cx="4593558" cy="2606421"/>
          </a:xfrm>
          <a:prstGeom prst="rect">
            <a:avLst/>
          </a:prstGeom>
          <a:solidFill>
            <a:srgbClr val="92D050">
              <a:alpha val="20000"/>
            </a:srgbClr>
          </a:solidFill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72000" tIns="72000" rIns="72000" bIns="72000" rtlCol="0" anchor="t"/>
          <a:lstStyle/>
          <a:p>
            <a:pPr eaLnBrk="0" hangingPunct="0"/>
            <a:r>
              <a:rPr lang="en-US" sz="1600" dirty="0" smtClean="0">
                <a:latin typeface="+mn-lt"/>
                <a:ea typeface="Verdana" pitchFamily="34" charset="0"/>
                <a:cs typeface="Verdana" pitchFamily="34" charset="0"/>
              </a:rPr>
              <a:t>Host </a:t>
            </a:r>
            <a:r>
              <a:rPr lang="en-US" sz="1400" dirty="0" smtClean="0">
                <a:latin typeface="+mn-lt"/>
                <a:ea typeface="Verdana" pitchFamily="34" charset="0"/>
                <a:cs typeface="Verdana" pitchFamily="34" charset="0"/>
              </a:rPr>
              <a:t>(Our Environment to extend CMSIS-NN)</a:t>
            </a:r>
            <a:endParaRPr lang="de-DE" sz="14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Folded Corner 11"/>
          <p:cNvSpPr/>
          <p:nvPr/>
        </p:nvSpPr>
        <p:spPr bwMode="auto">
          <a:xfrm rot="16200000">
            <a:off x="2626053" y="2739312"/>
            <a:ext cx="470645" cy="295587"/>
          </a:xfrm>
          <a:prstGeom prst="foldedCorner">
            <a:avLst>
              <a:gd name="adj" fmla="val 48753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Folded Corner 12"/>
          <p:cNvSpPr/>
          <p:nvPr/>
        </p:nvSpPr>
        <p:spPr bwMode="auto">
          <a:xfrm rot="16200000">
            <a:off x="2954586" y="2917583"/>
            <a:ext cx="470647" cy="295587"/>
          </a:xfrm>
          <a:prstGeom prst="foldedCorner">
            <a:avLst>
              <a:gd name="adj" fmla="val 48753"/>
            </a:avLst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85655" y="1488494"/>
            <a:ext cx="784640" cy="5114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400" b="1" dirty="0" smtClean="0">
                <a:latin typeface="+mn-lt"/>
                <a:ea typeface="Verdana" pitchFamily="34" charset="0"/>
                <a:cs typeface="Verdana" pitchFamily="34" charset="0"/>
              </a:rPr>
              <a:t>Builder</a:t>
            </a:r>
          </a:p>
          <a:p>
            <a:pPr algn="ctr" eaLnBrk="0" hangingPunct="0"/>
            <a:r>
              <a:rPr lang="en-US" sz="900" dirty="0" smtClean="0">
                <a:latin typeface="+mn-lt"/>
                <a:ea typeface="Verdana" pitchFamily="34" charset="0"/>
                <a:cs typeface="Verdana" pitchFamily="34" charset="0"/>
              </a:rPr>
              <a:t>(</a:t>
            </a:r>
            <a:r>
              <a:rPr lang="en-US" sz="900" dirty="0" err="1">
                <a:latin typeface="+mn-lt"/>
                <a:ea typeface="Verdana" pitchFamily="34" charset="0"/>
                <a:cs typeface="Verdana" pitchFamily="34" charset="0"/>
              </a:rPr>
              <a:t>S</a:t>
            </a:r>
            <a:r>
              <a:rPr lang="en-US" sz="900" dirty="0" err="1" smtClean="0">
                <a:latin typeface="+mn-lt"/>
                <a:ea typeface="Verdana" pitchFamily="34" charset="0"/>
                <a:cs typeface="Verdana" pitchFamily="34" charset="0"/>
              </a:rPr>
              <a:t>Cons</a:t>
            </a:r>
            <a:r>
              <a:rPr lang="en-US" sz="900" dirty="0">
                <a:latin typeface="+mn-lt"/>
                <a:ea typeface="Verdana" pitchFamily="34" charset="0"/>
                <a:cs typeface="Verdana" pitchFamily="34" charset="0"/>
              </a:rPr>
              <a:t>)</a:t>
            </a:r>
            <a:endParaRPr lang="de-DE" sz="9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Folded Corner 14"/>
          <p:cNvSpPr/>
          <p:nvPr/>
        </p:nvSpPr>
        <p:spPr bwMode="auto">
          <a:xfrm rot="16200000">
            <a:off x="3292630" y="3185161"/>
            <a:ext cx="470645" cy="295586"/>
          </a:xfrm>
          <a:prstGeom prst="foldedCorner">
            <a:avLst>
              <a:gd name="adj" fmla="val 48753"/>
            </a:avLst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756919" y="1486723"/>
            <a:ext cx="1253988" cy="5114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400" b="1" dirty="0" smtClean="0">
                <a:latin typeface="+mn-lt"/>
                <a:ea typeface="Verdana" pitchFamily="34" charset="0"/>
                <a:cs typeface="Verdana" pitchFamily="34" charset="0"/>
              </a:rPr>
              <a:t>Compiler</a:t>
            </a:r>
          </a:p>
          <a:p>
            <a:pPr algn="ctr" eaLnBrk="0" hangingPunct="0"/>
            <a:r>
              <a:rPr lang="en-US" sz="900" dirty="0" smtClean="0">
                <a:latin typeface="+mn-lt"/>
                <a:ea typeface="Verdana" pitchFamily="34" charset="0"/>
                <a:cs typeface="Verdana" pitchFamily="34" charset="0"/>
              </a:rPr>
              <a:t>(</a:t>
            </a:r>
            <a:r>
              <a:rPr lang="en-US" sz="900" dirty="0" err="1" smtClean="0">
                <a:latin typeface="+mn-lt"/>
                <a:ea typeface="Verdana" pitchFamily="34" charset="0"/>
                <a:cs typeface="Verdana" pitchFamily="34" charset="0"/>
              </a:rPr>
              <a:t>gcc</a:t>
            </a:r>
            <a:r>
              <a:rPr lang="en-US" sz="900" dirty="0" smtClean="0">
                <a:latin typeface="+mn-lt"/>
                <a:ea typeface="Verdana" pitchFamily="34" charset="0"/>
                <a:cs typeface="Verdana" pitchFamily="34" charset="0"/>
              </a:rPr>
              <a:t>, </a:t>
            </a:r>
            <a:r>
              <a:rPr lang="en-US" sz="900" dirty="0" err="1" smtClean="0">
                <a:latin typeface="+mn-lt"/>
                <a:ea typeface="Verdana" pitchFamily="34" charset="0"/>
                <a:cs typeface="Verdana" pitchFamily="34" charset="0"/>
              </a:rPr>
              <a:t>riscv</a:t>
            </a:r>
            <a:r>
              <a:rPr lang="en-US" sz="900" dirty="0" smtClean="0">
                <a:latin typeface="+mn-lt"/>
                <a:ea typeface="Verdana" pitchFamily="34" charset="0"/>
                <a:cs typeface="Verdana" pitchFamily="34" charset="0"/>
              </a:rPr>
              <a:t>)</a:t>
            </a:r>
            <a:endParaRPr lang="de-DE" sz="9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8" name="Straight Arrow Connector 17"/>
          <p:cNvCxnSpPr>
            <a:stCxn id="13" idx="3"/>
          </p:cNvCxnSpPr>
          <p:nvPr/>
        </p:nvCxnSpPr>
        <p:spPr>
          <a:xfrm flipV="1">
            <a:off x="3189910" y="1995106"/>
            <a:ext cx="0" cy="8349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</p:cNvCxnSpPr>
          <p:nvPr/>
        </p:nvCxnSpPr>
        <p:spPr>
          <a:xfrm flipV="1">
            <a:off x="3527953" y="1995106"/>
            <a:ext cx="0" cy="1102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  <a:endCxn id="17" idx="1"/>
          </p:cNvCxnSpPr>
          <p:nvPr/>
        </p:nvCxnSpPr>
        <p:spPr>
          <a:xfrm flipV="1">
            <a:off x="3570295" y="1742437"/>
            <a:ext cx="186624" cy="1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3"/>
            <a:endCxn id="32" idx="0"/>
          </p:cNvCxnSpPr>
          <p:nvPr/>
        </p:nvCxnSpPr>
        <p:spPr>
          <a:xfrm>
            <a:off x="5010907" y="1742437"/>
            <a:ext cx="198688" cy="295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3" idx="2"/>
            <a:endCxn id="14" idx="1"/>
          </p:cNvCxnSpPr>
          <p:nvPr/>
        </p:nvCxnSpPr>
        <p:spPr>
          <a:xfrm flipV="1">
            <a:off x="2597773" y="1744208"/>
            <a:ext cx="187882" cy="18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lded Corner 22"/>
          <p:cNvSpPr/>
          <p:nvPr/>
        </p:nvSpPr>
        <p:spPr bwMode="auto">
          <a:xfrm rot="16200000">
            <a:off x="2273124" y="1620968"/>
            <a:ext cx="399123" cy="250175"/>
          </a:xfrm>
          <a:prstGeom prst="foldedCorner">
            <a:avLst>
              <a:gd name="adj" fmla="val 4875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000570" y="1545163"/>
            <a:ext cx="720074" cy="635909"/>
            <a:chOff x="5092581" y="2743688"/>
            <a:chExt cx="708466" cy="635909"/>
          </a:xfrm>
        </p:grpSpPr>
        <p:sp>
          <p:nvSpPr>
            <p:cNvPr id="32" name="Folded Corner 31"/>
            <p:cNvSpPr/>
            <p:nvPr/>
          </p:nvSpPr>
          <p:spPr bwMode="auto">
            <a:xfrm rot="16200000">
              <a:off x="5247962" y="2793961"/>
              <a:ext cx="400454" cy="299907"/>
            </a:xfrm>
            <a:prstGeom prst="foldedCorner">
              <a:avLst>
                <a:gd name="adj" fmla="val 48753"/>
              </a:avLst>
            </a:prstGeom>
            <a:solidFill>
              <a:schemeClr val="tx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3" name="Folded Corner 32"/>
            <p:cNvSpPr/>
            <p:nvPr/>
          </p:nvSpPr>
          <p:spPr bwMode="auto">
            <a:xfrm>
              <a:off x="5092581" y="3144142"/>
              <a:ext cx="708466" cy="235455"/>
            </a:xfrm>
            <a:prstGeom prst="foldedCorner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Executable</a:t>
              </a:r>
            </a:p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(.exe)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25" name="Rectangle 24"/>
          <p:cNvSpPr/>
          <p:nvPr/>
        </p:nvSpPr>
        <p:spPr bwMode="auto">
          <a:xfrm>
            <a:off x="5720650" y="1489676"/>
            <a:ext cx="1065816" cy="5114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400" b="1" dirty="0" smtClean="0">
                <a:latin typeface="+mn-lt"/>
                <a:ea typeface="Verdana" pitchFamily="34" charset="0"/>
                <a:cs typeface="Verdana" pitchFamily="34" charset="0"/>
              </a:rPr>
              <a:t>Debugger</a:t>
            </a:r>
            <a:endParaRPr lang="en-US" sz="1400" dirty="0" smtClean="0">
              <a:latin typeface="+mn-lt"/>
              <a:ea typeface="Verdana" pitchFamily="34" charset="0"/>
              <a:cs typeface="Verdana" pitchFamily="34" charset="0"/>
            </a:endParaRPr>
          </a:p>
          <a:p>
            <a:pPr algn="ctr" eaLnBrk="0" hangingPunct="0"/>
            <a:r>
              <a:rPr lang="en-US" sz="800" dirty="0" smtClean="0">
                <a:latin typeface="+mn-lt"/>
                <a:ea typeface="Verdana" pitchFamily="34" charset="0"/>
                <a:cs typeface="Verdana" pitchFamily="34" charset="0"/>
              </a:rPr>
              <a:t>(GDB-Client)</a:t>
            </a:r>
            <a:endParaRPr lang="de-DE" sz="8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6" name="Straight Arrow Connector 25"/>
          <p:cNvCxnSpPr>
            <a:stCxn id="32" idx="2"/>
            <a:endCxn id="25" idx="1"/>
          </p:cNvCxnSpPr>
          <p:nvPr/>
        </p:nvCxnSpPr>
        <p:spPr>
          <a:xfrm>
            <a:off x="5514416" y="1745390"/>
            <a:ext cx="2062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2"/>
            <a:endCxn id="30" idx="0"/>
          </p:cNvCxnSpPr>
          <p:nvPr/>
        </p:nvCxnSpPr>
        <p:spPr>
          <a:xfrm>
            <a:off x="6253558" y="2001103"/>
            <a:ext cx="3086" cy="37703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504626" y="2378136"/>
            <a:ext cx="1297321" cy="879697"/>
            <a:chOff x="7400176" y="2535870"/>
            <a:chExt cx="1276407" cy="879697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1" t="56517" r="81256" b="30448"/>
            <a:stretch/>
          </p:blipFill>
          <p:spPr>
            <a:xfrm>
              <a:off x="7744027" y="2535870"/>
              <a:ext cx="792088" cy="576064"/>
            </a:xfrm>
            <a:prstGeom prst="rect">
              <a:avLst/>
            </a:prstGeom>
          </p:spPr>
        </p:pic>
        <p:sp>
          <p:nvSpPr>
            <p:cNvPr id="31" name="Folded Corner 30"/>
            <p:cNvSpPr/>
            <p:nvPr/>
          </p:nvSpPr>
          <p:spPr bwMode="auto">
            <a:xfrm>
              <a:off x="7400176" y="3144142"/>
              <a:ext cx="1276407" cy="271425"/>
            </a:xfrm>
            <a:prstGeom prst="foldedCorner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b="1" dirty="0" smtClean="0">
                  <a:latin typeface="+mn-lt"/>
                  <a:ea typeface="Verdana" pitchFamily="34" charset="0"/>
                  <a:cs typeface="Verdana" pitchFamily="34" charset="0"/>
                </a:rPr>
                <a:t>Host </a:t>
              </a:r>
            </a:p>
            <a:p>
              <a:pPr algn="ctr" eaLnBrk="0" hangingPunct="0"/>
              <a:r>
                <a:rPr lang="en-US" sz="1200" b="1" dirty="0">
                  <a:latin typeface="+mn-lt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sz="1200" b="1" dirty="0" smtClean="0">
                  <a:latin typeface="+mn-lt"/>
                  <a:ea typeface="Verdana" pitchFamily="34" charset="0"/>
                  <a:cs typeface="Verdana" pitchFamily="34" charset="0"/>
                </a:rPr>
                <a:t>   Computer</a:t>
              </a:r>
              <a:endParaRPr lang="de-DE" sz="1200" b="1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29" name="Straight Arrow Connector 28"/>
          <p:cNvCxnSpPr>
            <a:stCxn id="12" idx="3"/>
          </p:cNvCxnSpPr>
          <p:nvPr/>
        </p:nvCxnSpPr>
        <p:spPr>
          <a:xfrm flipV="1">
            <a:off x="2861376" y="1999921"/>
            <a:ext cx="0" cy="651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 bwMode="auto">
          <a:xfrm>
            <a:off x="7088802" y="980327"/>
            <a:ext cx="1193765" cy="2606421"/>
          </a:xfrm>
          <a:prstGeom prst="rect">
            <a:avLst/>
          </a:prstGeom>
          <a:solidFill>
            <a:srgbClr val="23476E">
              <a:alpha val="41176"/>
            </a:srgbClr>
          </a:solidFill>
          <a:ln w="9525">
            <a:solidFill>
              <a:srgbClr val="23476E"/>
            </a:solidFill>
            <a:miter lim="800000"/>
            <a:headEnd/>
            <a:tailEnd/>
          </a:ln>
        </p:spPr>
        <p:txBody>
          <a:bodyPr wrap="square" lIns="72000" tIns="72000" rIns="72000" bIns="72000" rtlCol="0" anchor="t"/>
          <a:lstStyle/>
          <a:p>
            <a:pPr eaLnBrk="0" hangingPunct="0"/>
            <a:r>
              <a:rPr lang="en-US" sz="1600" dirty="0" smtClean="0">
                <a:latin typeface="+mn-lt"/>
                <a:ea typeface="Verdana" pitchFamily="34" charset="0"/>
                <a:cs typeface="Verdana" pitchFamily="34" charset="0"/>
              </a:rPr>
              <a:t>Target</a:t>
            </a:r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188445" y="1483278"/>
            <a:ext cx="985905" cy="51247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400" b="1" dirty="0" smtClean="0">
                <a:latin typeface="+mn-lt"/>
                <a:ea typeface="Verdana" pitchFamily="34" charset="0"/>
                <a:cs typeface="Verdana" pitchFamily="34" charset="0"/>
              </a:rPr>
              <a:t>Debugger</a:t>
            </a:r>
            <a:endParaRPr lang="en-US" sz="1400" dirty="0" smtClean="0">
              <a:latin typeface="+mn-lt"/>
              <a:ea typeface="Verdana" pitchFamily="34" charset="0"/>
              <a:cs typeface="Verdana" pitchFamily="34" charset="0"/>
            </a:endParaRPr>
          </a:p>
          <a:p>
            <a:pPr algn="ctr" eaLnBrk="0" hangingPunct="0"/>
            <a:r>
              <a:rPr lang="en-US" sz="1000" dirty="0" smtClean="0">
                <a:latin typeface="+mn-lt"/>
                <a:ea typeface="Verdana" pitchFamily="34" charset="0"/>
                <a:cs typeface="Verdana" pitchFamily="34" charset="0"/>
              </a:rPr>
              <a:t>(</a:t>
            </a:r>
            <a:r>
              <a:rPr lang="en-US" sz="800" dirty="0" smtClean="0">
                <a:latin typeface="+mn-lt"/>
                <a:ea typeface="Verdana" pitchFamily="34" charset="0"/>
                <a:cs typeface="Verdana" pitchFamily="34" charset="0"/>
              </a:rPr>
              <a:t>GDB-Server</a:t>
            </a:r>
            <a:r>
              <a:rPr lang="en-US" sz="1000" dirty="0" smtClean="0">
                <a:latin typeface="+mn-lt"/>
                <a:ea typeface="Verdana" pitchFamily="34" charset="0"/>
                <a:cs typeface="Verdana" pitchFamily="34" charset="0"/>
              </a:rPr>
              <a:t>)</a:t>
            </a:r>
            <a:endParaRPr lang="de-DE" sz="10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67" name="Straight Arrow Connector 66"/>
          <p:cNvCxnSpPr>
            <a:stCxn id="66" idx="2"/>
            <a:endCxn id="70" idx="0"/>
          </p:cNvCxnSpPr>
          <p:nvPr/>
        </p:nvCxnSpPr>
        <p:spPr>
          <a:xfrm>
            <a:off x="7681398" y="1995752"/>
            <a:ext cx="8575" cy="4042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1" t="56517" r="81256" b="30448"/>
          <a:stretch/>
        </p:blipFill>
        <p:spPr>
          <a:xfrm>
            <a:off x="7293929" y="2399971"/>
            <a:ext cx="792088" cy="477141"/>
          </a:xfrm>
          <a:prstGeom prst="rect">
            <a:avLst/>
          </a:prstGeom>
          <a:noFill/>
        </p:spPr>
      </p:pic>
      <p:sp>
        <p:nvSpPr>
          <p:cNvPr id="71" name="Folded Corner 70"/>
          <p:cNvSpPr/>
          <p:nvPr/>
        </p:nvSpPr>
        <p:spPr bwMode="auto">
          <a:xfrm>
            <a:off x="7279692" y="2955296"/>
            <a:ext cx="792088" cy="386283"/>
          </a:xfrm>
          <a:prstGeom prst="foldedCorner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200" b="1" dirty="0" smtClean="0">
                <a:latin typeface="+mn-lt"/>
                <a:ea typeface="Verdana" pitchFamily="34" charset="0"/>
                <a:cs typeface="Verdana" pitchFamily="34" charset="0"/>
              </a:rPr>
              <a:t>ISS</a:t>
            </a:r>
          </a:p>
          <a:p>
            <a:pPr algn="ctr" eaLnBrk="0" hangingPunct="0"/>
            <a:r>
              <a:rPr lang="en-US" sz="1200" b="1" dirty="0" smtClean="0">
                <a:latin typeface="+mn-lt"/>
                <a:ea typeface="Verdana" pitchFamily="34" charset="0"/>
                <a:cs typeface="Verdana" pitchFamily="34" charset="0"/>
              </a:rPr>
              <a:t>(</a:t>
            </a:r>
            <a:r>
              <a:rPr lang="en-US" sz="1200" b="1" dirty="0" err="1" smtClean="0">
                <a:latin typeface="+mn-lt"/>
                <a:ea typeface="Verdana" pitchFamily="34" charset="0"/>
                <a:cs typeface="Verdana" pitchFamily="34" charset="0"/>
              </a:rPr>
              <a:t>SweRV</a:t>
            </a:r>
            <a:r>
              <a:rPr lang="en-US" sz="1200" b="1" dirty="0" smtClean="0">
                <a:latin typeface="+mn-lt"/>
                <a:ea typeface="Verdana" pitchFamily="34" charset="0"/>
                <a:cs typeface="Verdana" pitchFamily="34" charset="0"/>
              </a:rPr>
              <a:t>)</a:t>
            </a:r>
          </a:p>
        </p:txBody>
      </p:sp>
      <p:cxnSp>
        <p:nvCxnSpPr>
          <p:cNvPr id="69" name="Elbow Connector 68"/>
          <p:cNvCxnSpPr>
            <a:stCxn id="25" idx="3"/>
            <a:endCxn id="66" idx="1"/>
          </p:cNvCxnSpPr>
          <p:nvPr/>
        </p:nvCxnSpPr>
        <p:spPr>
          <a:xfrm flipV="1">
            <a:off x="6786466" y="1739515"/>
            <a:ext cx="401979" cy="5875"/>
          </a:xfrm>
          <a:prstGeom prst="bentConnector3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lded Corner 15"/>
          <p:cNvSpPr/>
          <p:nvPr/>
        </p:nvSpPr>
        <p:spPr bwMode="auto">
          <a:xfrm>
            <a:off x="2284457" y="1976235"/>
            <a:ext cx="516628" cy="179791"/>
          </a:xfrm>
          <a:prstGeom prst="foldedCorner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eaLnBrk="0" hangingPunct="0"/>
            <a:r>
              <a:rPr lang="en-US" sz="800" dirty="0" smtClean="0">
                <a:latin typeface="+mn-lt"/>
                <a:ea typeface="Verdana" pitchFamily="34" charset="0"/>
                <a:cs typeface="Verdana" pitchFamily="34" charset="0"/>
              </a:rPr>
              <a:t>Build-Scripts</a:t>
            </a:r>
            <a:endParaRPr lang="de-DE" sz="8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6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C6694B1-FC52-4BEA-8C28-F9B8E9158C2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CMSIS-NN - An alternative approach for </a:t>
            </a:r>
            <a:r>
              <a:rPr lang="en-US" b="1" dirty="0" err="1"/>
              <a:t>RiscV</a:t>
            </a:r>
            <a:r>
              <a:rPr lang="en-US" b="1" dirty="0"/>
              <a:t>?</a:t>
            </a:r>
            <a:br>
              <a:rPr lang="en-US" b="1" dirty="0"/>
            </a:br>
            <a:r>
              <a:rPr lang="en-US" dirty="0"/>
              <a:t>(</a:t>
            </a:r>
            <a:r>
              <a:rPr lang="en-US" dirty="0" err="1" smtClean="0">
                <a:ea typeface="Verdana" pitchFamily="34" charset="0"/>
              </a:rPr>
              <a:t>TensorFlowLite</a:t>
            </a:r>
            <a:r>
              <a:rPr lang="en-US" dirty="0" smtClean="0">
                <a:ea typeface="Verdana" pitchFamily="34" charset="0"/>
              </a:rPr>
              <a:t> Micro and RISCV-</a:t>
            </a:r>
            <a:r>
              <a:rPr lang="en-US" dirty="0" err="1" smtClean="0">
                <a:ea typeface="Verdana" pitchFamily="34" charset="0"/>
              </a:rPr>
              <a:t>nn</a:t>
            </a:r>
            <a:r>
              <a:rPr lang="en-US" dirty="0" smtClean="0">
                <a:ea typeface="Verdana" pitchFamily="34" charset="0"/>
              </a:rPr>
              <a:t>)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2019-09-03             </a:t>
            </a:r>
            <a:r>
              <a:rPr lang="en-US" b="1" smtClean="0"/>
              <a:t>restricted</a:t>
            </a:r>
            <a:endParaRPr lang="en-US" b="1"/>
          </a:p>
        </p:txBody>
      </p:sp>
      <p:grpSp>
        <p:nvGrpSpPr>
          <p:cNvPr id="12" name="Group 11"/>
          <p:cNvGrpSpPr/>
          <p:nvPr/>
        </p:nvGrpSpPr>
        <p:grpSpPr>
          <a:xfrm>
            <a:off x="449553" y="1052736"/>
            <a:ext cx="1152824" cy="1306415"/>
            <a:chOff x="151136" y="1124744"/>
            <a:chExt cx="1152824" cy="1306415"/>
          </a:xfrm>
        </p:grpSpPr>
        <p:sp>
          <p:nvSpPr>
            <p:cNvPr id="13" name="Rectangle 12"/>
            <p:cNvSpPr/>
            <p:nvPr/>
          </p:nvSpPr>
          <p:spPr bwMode="auto">
            <a:xfrm>
              <a:off x="151136" y="1665378"/>
              <a:ext cx="1152824" cy="18127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100" dirty="0" smtClean="0">
                  <a:latin typeface="+mn-lt"/>
                  <a:ea typeface="Verdana" pitchFamily="34" charset="0"/>
                  <a:cs typeface="Verdana" pitchFamily="34" charset="0"/>
                </a:rPr>
                <a:t>CMSIS-NN</a:t>
              </a:r>
              <a:endParaRPr lang="de-DE" sz="11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51136" y="1906934"/>
              <a:ext cx="1152823" cy="184984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100" dirty="0" smtClean="0">
                  <a:latin typeface="+mn-lt"/>
                  <a:ea typeface="Verdana" pitchFamily="34" charset="0"/>
                  <a:cs typeface="Verdana" pitchFamily="34" charset="0"/>
                </a:rPr>
                <a:t>NN-MATH </a:t>
              </a:r>
              <a:endParaRPr lang="de-DE" sz="11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51136" y="2163926"/>
              <a:ext cx="1152824" cy="26723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100" dirty="0" smtClean="0">
                  <a:latin typeface="+mn-lt"/>
                  <a:ea typeface="Verdana" pitchFamily="34" charset="0"/>
                  <a:cs typeface="Verdana" pitchFamily="34" charset="0"/>
                </a:rPr>
                <a:t>Microcontroller device</a:t>
              </a:r>
              <a:endParaRPr lang="de-DE" sz="11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6" name="Straight Connector 15"/>
            <p:cNvCxnSpPr>
              <a:stCxn id="13" idx="2"/>
              <a:endCxn id="14" idx="0"/>
            </p:cNvCxnSpPr>
            <p:nvPr/>
          </p:nvCxnSpPr>
          <p:spPr>
            <a:xfrm>
              <a:off x="727548" y="1846656"/>
              <a:ext cx="0" cy="6027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4" idx="2"/>
              <a:endCxn id="15" idx="0"/>
            </p:cNvCxnSpPr>
            <p:nvPr/>
          </p:nvCxnSpPr>
          <p:spPr>
            <a:xfrm>
              <a:off x="727548" y="2091918"/>
              <a:ext cx="0" cy="7200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 bwMode="auto">
            <a:xfrm>
              <a:off x="151136" y="1124744"/>
              <a:ext cx="1152824" cy="4076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100" dirty="0" smtClean="0">
                  <a:latin typeface="+mn-lt"/>
                  <a:ea typeface="Verdana" pitchFamily="34" charset="0"/>
                  <a:cs typeface="Verdana" pitchFamily="34" charset="0"/>
                </a:rPr>
                <a:t>Acceptance-tests</a:t>
              </a:r>
              <a:endParaRPr lang="de-DE" sz="11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9" name="Straight Connector 18"/>
            <p:cNvCxnSpPr>
              <a:stCxn id="18" idx="2"/>
              <a:endCxn id="13" idx="0"/>
            </p:cNvCxnSpPr>
            <p:nvPr/>
          </p:nvCxnSpPr>
          <p:spPr>
            <a:xfrm>
              <a:off x="727548" y="1532405"/>
              <a:ext cx="0" cy="132973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 bwMode="auto">
          <a:xfrm>
            <a:off x="1907704" y="1058270"/>
            <a:ext cx="7026505" cy="319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Once </a:t>
            </a:r>
            <a:r>
              <a:rPr lang="en-US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everything is in place, we could start with the development, as follows:</a:t>
            </a: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</a:pPr>
            <a:endParaRPr lang="en-US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</a:pPr>
            <a:r>
              <a:rPr lang="en-US" sz="1200" b="1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On CMSIS-NN </a:t>
            </a:r>
            <a:r>
              <a:rPr lang="en-US" sz="12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side (for every </a:t>
            </a:r>
            <a:r>
              <a:rPr lang="en-US" sz="1200" b="1" kern="0" dirty="0" err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nn</a:t>
            </a:r>
            <a:r>
              <a:rPr lang="en-US" sz="12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-function):</a:t>
            </a:r>
            <a:endParaRPr lang="en-US" sz="1200" b="1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</a:pPr>
            <a:endParaRPr lang="en-US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Modify  CMSIS-NN sources  (CMSIS_5 fork) until </a:t>
            </a:r>
            <a:r>
              <a:rPr lang="en-US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it 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compiles</a:t>
            </a: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Adjust NN-MATH functions to compile also for host computer</a:t>
            </a: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Adapt CMSIS-NN acceptance-tests to run on host-computer and ISS</a:t>
            </a: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Add first unit-tests</a:t>
            </a: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Adapt the implementation to pass unit-tests</a:t>
            </a: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en-US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Generate first 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documentation</a:t>
            </a: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en-US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Add first implementations of 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optimized-math-functions </a:t>
            </a:r>
            <a:r>
              <a:rPr lang="en-US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using RISC-V specific </a:t>
            </a:r>
            <a:r>
              <a:rPr lang="en-US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instructions</a:t>
            </a: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endParaRPr lang="en-US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2010149" y="4221088"/>
            <a:ext cx="5265290" cy="215443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2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  On Tensor-Flow side:</a:t>
            </a:r>
          </a:p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en-US" sz="1200" b="1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628650" lvl="1" indent="-171450" eaLnBrk="0" fontAlgn="auto" hangingPunct="0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Add wrapper for IFX’s CMSIS-NN</a:t>
            </a:r>
          </a:p>
          <a:p>
            <a:pPr marL="628650" lvl="1" indent="-171450" eaLnBrk="0" fontAlgn="auto" hangingPunct="0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Extend build system to </a:t>
            </a:r>
          </a:p>
          <a:p>
            <a:pPr marL="1085850" lvl="2" indent="-171450" eaLnBrk="0" fontAlgn="auto" hangingPunct="0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Import/Download CMSIS-NN library </a:t>
            </a:r>
          </a:p>
          <a:p>
            <a:pPr marL="1085850" lvl="2" indent="-171450" eaLnBrk="0" fontAlgn="auto" hangingPunct="0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Build for RISCV</a:t>
            </a:r>
          </a:p>
          <a:p>
            <a:pPr marL="1085850" lvl="2" indent="-171450" eaLnBrk="0" fontAlgn="auto" hangingPunct="0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Connect via GDB to ISS</a:t>
            </a:r>
          </a:p>
          <a:p>
            <a:pPr marL="1085850" lvl="2" indent="-171450" eaLnBrk="0" fontAlgn="auto" hangingPunct="0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Run acceptance tests provided by TensorFlow (e.g. kernel tests and interpreter tests)</a:t>
            </a:r>
          </a:p>
          <a:p>
            <a:pPr marL="1085850" lvl="2" indent="-171450" eaLnBrk="0" fontAlgn="auto" hangingPunct="0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endParaRPr lang="de-DE" sz="12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35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2E679AF-8945-4D87-A412-7111E837033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info</a:t>
            </a:r>
            <a:endParaRPr lang="de-DE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sp>
        <p:nvSpPr>
          <p:cNvPr id="9" name="Rectangle 8"/>
          <p:cNvSpPr/>
          <p:nvPr/>
        </p:nvSpPr>
        <p:spPr>
          <a:xfrm>
            <a:off x="538860" y="1700808"/>
            <a:ext cx="79935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TensorFlow Lite for Microcontrollers  |  </a:t>
            </a:r>
            <a:r>
              <a:rPr lang="de-DE" dirty="0" smtClean="0">
                <a:hlinkClick r:id="rId2"/>
              </a:rPr>
              <a:t>TensorFlow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Get started with microcontrollers  |  </a:t>
            </a:r>
            <a:r>
              <a:rPr lang="en-US" dirty="0" err="1">
                <a:hlinkClick r:id="rId3"/>
              </a:rPr>
              <a:t>TensorFlow</a:t>
            </a:r>
            <a:r>
              <a:rPr lang="en-US" dirty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Lite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Understand the C++ library  |  </a:t>
            </a:r>
            <a:r>
              <a:rPr lang="en-US" dirty="0" err="1">
                <a:hlinkClick r:id="rId4"/>
              </a:rPr>
              <a:t>TensorFlow</a:t>
            </a:r>
            <a:r>
              <a:rPr lang="en-US" dirty="0">
                <a:hlinkClick r:id="rId4"/>
              </a:rPr>
              <a:t> </a:t>
            </a:r>
            <a:r>
              <a:rPr lang="en-US" dirty="0" smtClean="0">
                <a:hlinkClick r:id="rId4"/>
              </a:rPr>
              <a:t>Lite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5"/>
              </a:rPr>
              <a:t>TensorFlow Lite converter  |  </a:t>
            </a:r>
            <a:r>
              <a:rPr lang="de-DE" dirty="0" smtClean="0">
                <a:hlinkClick r:id="rId5"/>
              </a:rPr>
              <a:t>TensorFlow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6"/>
              </a:rPr>
              <a:t>TensorFlow </a:t>
            </a:r>
            <a:r>
              <a:rPr lang="de-DE" dirty="0" smtClean="0">
                <a:hlinkClick r:id="rId6"/>
              </a:rPr>
              <a:t>tensors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7"/>
              </a:rPr>
              <a:t>TensorFlow Lite 8-bit quantization </a:t>
            </a:r>
            <a:r>
              <a:rPr lang="de-DE" dirty="0" smtClean="0">
                <a:hlinkClick r:id="rId7"/>
              </a:rPr>
              <a:t>specification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8"/>
              </a:rPr>
              <a:t>https://</a:t>
            </a:r>
            <a:r>
              <a:rPr lang="de-DE" dirty="0" smtClean="0">
                <a:hlinkClick r:id="rId8"/>
              </a:rPr>
              <a:t>nervanasystems.github.io/distiller/algo_quantization.html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hlinkClick r:id="rId9"/>
              </a:rPr>
              <a:t>https://github.com/google/gemmlowp/blob/master/doc/quantization.md#implementation-of-quantized-matrix-multiplication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888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8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C6694B1-FC52-4BEA-8C28-F9B8E9158C2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r>
              <a:rPr lang="en-US" dirty="0" smtClean="0"/>
              <a:t>: Neural networks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2019-09-03             </a:t>
            </a:r>
            <a:r>
              <a:rPr lang="en-US" b="1" smtClean="0"/>
              <a:t>restricted</a:t>
            </a:r>
            <a:endParaRPr lang="en-US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" y="982453"/>
            <a:ext cx="3925626" cy="1903255"/>
          </a:xfrm>
          <a:prstGeom prst="rect">
            <a:avLst/>
          </a:prstGeom>
        </p:spPr>
      </p:pic>
      <p:pic>
        <p:nvPicPr>
          <p:cNvPr id="8" name="Picture 4" descr="https://www.researchgate.net/profile/Efrain_Ovando-Shelley/publication/273505329/figure/fig17/AS:669588954042375@1536653855253/figure-fig1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9" y="3337694"/>
            <a:ext cx="2299838" cy="185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50" y="5667572"/>
            <a:ext cx="1943101" cy="762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752287" y="3012379"/>
            <a:ext cx="4825" cy="43050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763346" y="5148444"/>
            <a:ext cx="2793" cy="34608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170690" y="1073938"/>
            <a:ext cx="4432862" cy="3310643"/>
            <a:chOff x="3863400" y="1320833"/>
            <a:chExt cx="4560441" cy="3928301"/>
          </a:xfrm>
        </p:grpSpPr>
        <p:pic>
          <p:nvPicPr>
            <p:cNvPr id="15" name="Picture 6" descr="A fully connected multilayer feedforward network with one hidden layer and bias neuron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3400" y="1320833"/>
              <a:ext cx="4560441" cy="3928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5999349" y="1700808"/>
              <a:ext cx="18915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y1</a:t>
              </a:r>
              <a:endPara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6039571" y="2440293"/>
              <a:ext cx="18915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y2</a:t>
              </a:r>
              <a:endPara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6084758" y="3112663"/>
              <a:ext cx="18915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y3</a:t>
              </a:r>
              <a:endPara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6049043" y="3844713"/>
              <a:ext cx="18915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y4</a:t>
              </a:r>
              <a:endPara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4523653" y="1700808"/>
              <a:ext cx="18915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400" kern="0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x</a:t>
              </a:r>
              <a:r>
                <a:rPr lang="en-US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1</a:t>
              </a:r>
              <a:endPara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4563875" y="2440293"/>
              <a:ext cx="18915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x2</a:t>
              </a:r>
              <a:endPara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4609062" y="3112663"/>
              <a:ext cx="18915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400" kern="0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x</a:t>
              </a:r>
              <a:r>
                <a:rPr lang="en-US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3</a:t>
              </a:r>
              <a:endPara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4573347" y="3844713"/>
              <a:ext cx="18915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400" kern="0" dirty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x</a:t>
              </a:r>
              <a:r>
                <a:rPr lang="en-US" sz="14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4</a:t>
              </a:r>
              <a:endPara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Right Brace 29"/>
          <p:cNvSpPr/>
          <p:nvPr/>
        </p:nvSpPr>
        <p:spPr>
          <a:xfrm>
            <a:off x="3669752" y="982453"/>
            <a:ext cx="285893" cy="5418538"/>
          </a:xfrm>
          <a:prstGeom prst="rightBrac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Box 30"/>
          <p:cNvSpPr txBox="1"/>
          <p:nvPr/>
        </p:nvSpPr>
        <p:spPr bwMode="auto">
          <a:xfrm>
            <a:off x="3931489" y="4596865"/>
            <a:ext cx="5105007" cy="174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en-US" sz="12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Training</a:t>
            </a: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: structure of network (interconnections, nodes, weights, etc.)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Main challenge:</a:t>
            </a:r>
          </a:p>
          <a:p>
            <a:pPr marL="1200150" lvl="2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Generation of optimized models</a:t>
            </a:r>
          </a:p>
          <a:p>
            <a:pPr marL="1200150" lvl="2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Accuracy of output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en-US" sz="12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Inference</a:t>
            </a: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: calculating output for a given input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Main challenge:</a:t>
            </a:r>
          </a:p>
          <a:p>
            <a:pPr marL="1200150" lvl="2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Number of arithmetic operations</a:t>
            </a:r>
          </a:p>
          <a:p>
            <a:pPr marL="1200150" lvl="2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en-US" sz="12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 memory for model and calculations</a:t>
            </a:r>
            <a:endParaRPr lang="de-DE" sz="12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25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2282726" y="5661248"/>
            <a:ext cx="5154619" cy="84410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C6694B1-FC52-4BEA-8C28-F9B8E9158C2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188720"/>
            <a:ext cx="7560840" cy="720000"/>
          </a:xfr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b="1" dirty="0"/>
              <a:t>Tensor Flow </a:t>
            </a:r>
            <a:r>
              <a:rPr lang="en-US" b="1" dirty="0"/>
              <a:t>Lite for </a:t>
            </a:r>
            <a:r>
              <a:rPr lang="en-US" b="1" dirty="0"/>
              <a:t>Microcontrollers (TFL Micro)</a:t>
            </a:r>
            <a:endParaRPr lang="de-DE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2019-09-03             </a:t>
            </a:r>
            <a:r>
              <a:rPr lang="en-US" b="1" smtClean="0"/>
              <a:t>restricted</a:t>
            </a:r>
            <a:endParaRPr lang="en-US" b="1"/>
          </a:p>
        </p:txBody>
      </p:sp>
      <p:grpSp>
        <p:nvGrpSpPr>
          <p:cNvPr id="12" name="Group 11"/>
          <p:cNvGrpSpPr/>
          <p:nvPr/>
        </p:nvGrpSpPr>
        <p:grpSpPr>
          <a:xfrm>
            <a:off x="431540" y="891628"/>
            <a:ext cx="8280920" cy="4759825"/>
            <a:chOff x="611560" y="1340768"/>
            <a:chExt cx="8280920" cy="4831363"/>
          </a:xfrm>
        </p:grpSpPr>
        <p:pic>
          <p:nvPicPr>
            <p:cNvPr id="7" name="Picture 6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1340768"/>
              <a:ext cx="8280920" cy="460851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 bwMode="auto">
            <a:xfrm>
              <a:off x="1779491" y="5874517"/>
              <a:ext cx="23948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400" b="1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Training/generating a model</a:t>
              </a:r>
              <a:endPara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6258626" y="5956687"/>
              <a:ext cx="15693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 anchorCtr="0">
              <a:spAutoFit/>
            </a:bodyPr>
            <a:lstStyle/>
            <a:p>
              <a:pPr marR="0" defTabSz="914400" eaLnBrk="0" fontAlgn="auto" latinLnBrk="0" hangingPunct="0"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Tx/>
                <a:tabLst/>
              </a:pPr>
              <a:r>
                <a:rPr lang="en-US" sz="1400" b="1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rPr>
                <a:t>Running inference</a:t>
              </a:r>
              <a:endPara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Down Arrow 9"/>
            <p:cNvSpPr/>
            <p:nvPr/>
          </p:nvSpPr>
          <p:spPr bwMode="auto">
            <a:xfrm>
              <a:off x="2814844" y="5777283"/>
              <a:ext cx="324181" cy="144015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Down Arrow 10"/>
            <p:cNvSpPr/>
            <p:nvPr/>
          </p:nvSpPr>
          <p:spPr bwMode="auto">
            <a:xfrm>
              <a:off x="6881206" y="5779711"/>
              <a:ext cx="324181" cy="144015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292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2E679AF-8945-4D87-A412-7111E837033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6154" y="134078"/>
            <a:ext cx="7944237" cy="720000"/>
          </a:xfrm>
        </p:spPr>
        <p:txBody>
          <a:bodyPr/>
          <a:lstStyle/>
          <a:p>
            <a:r>
              <a:rPr lang="en-US" b="1" dirty="0"/>
              <a:t>TFL Micro </a:t>
            </a:r>
            <a:r>
              <a:rPr lang="en-US" b="1" dirty="0" smtClean="0"/>
              <a:t>– Components</a:t>
            </a:r>
            <a:endParaRPr lang="de-DE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145099" y="2148715"/>
            <a:ext cx="2910712" cy="27799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b="1" dirty="0" smtClean="0"/>
              <a:t>Focus: </a:t>
            </a:r>
            <a:r>
              <a:rPr lang="de-DE" sz="1400" dirty="0" smtClean="0"/>
              <a:t>The </a:t>
            </a:r>
            <a:r>
              <a:rPr lang="de-DE" sz="1400" dirty="0" smtClean="0"/>
              <a:t>interpreter performs inference to compute the output for new-inputs. It uses </a:t>
            </a:r>
            <a:r>
              <a:rPr lang="de-DE" sz="1400" b="1" dirty="0" smtClean="0"/>
              <a:t>NN K</a:t>
            </a:r>
            <a:r>
              <a:rPr lang="de-DE" sz="1400" b="1" dirty="0" smtClean="0"/>
              <a:t>ernels </a:t>
            </a:r>
            <a:r>
              <a:rPr lang="de-DE" sz="1400" dirty="0" smtClean="0"/>
              <a:t>such as:</a:t>
            </a:r>
          </a:p>
          <a:p>
            <a:pPr marL="0" indent="0">
              <a:buNone/>
            </a:pPr>
            <a:endParaRPr lang="de-DE" sz="1400" dirty="0" smtClean="0"/>
          </a:p>
          <a:p>
            <a:r>
              <a:rPr lang="de-DE" sz="1400" dirty="0" smtClean="0"/>
              <a:t>Fully-connected layers</a:t>
            </a:r>
          </a:p>
          <a:p>
            <a:r>
              <a:rPr lang="de-DE" sz="1400" dirty="0" smtClean="0"/>
              <a:t>Convolution layers</a:t>
            </a:r>
          </a:p>
          <a:p>
            <a:r>
              <a:rPr lang="de-DE" sz="1400" dirty="0" smtClean="0"/>
              <a:t>Pooling layers</a:t>
            </a:r>
          </a:p>
          <a:p>
            <a:r>
              <a:rPr lang="de-DE" sz="1400" dirty="0" smtClean="0"/>
              <a:t>Softmax-layers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ea typeface="Verdana" pitchFamily="34" charset="0"/>
              </a:rPr>
              <a:t>Source-code</a:t>
            </a:r>
            <a:r>
              <a:rPr lang="en-US" sz="1400" dirty="0">
                <a:ea typeface="Verdana" pitchFamily="34" charset="0"/>
              </a:rPr>
              <a:t>: </a:t>
            </a:r>
            <a:r>
              <a:rPr lang="en-US" sz="1400" i="1" dirty="0" err="1">
                <a:ea typeface="Verdana" pitchFamily="34" charset="0"/>
              </a:rPr>
              <a:t>aiml_deployment</a:t>
            </a:r>
            <a:r>
              <a:rPr lang="en-US" sz="1400" i="1" dirty="0">
                <a:ea typeface="Verdana" pitchFamily="34" charset="0"/>
              </a:rPr>
              <a:t>\</a:t>
            </a:r>
            <a:r>
              <a:rPr lang="en-US" sz="1400" i="1" dirty="0" err="1">
                <a:ea typeface="Verdana" pitchFamily="34" charset="0"/>
              </a:rPr>
              <a:t>tensorflow</a:t>
            </a:r>
            <a:r>
              <a:rPr lang="en-US" sz="1400" i="1" dirty="0">
                <a:ea typeface="Verdana" pitchFamily="34" charset="0"/>
              </a:rPr>
              <a:t>\</a:t>
            </a:r>
            <a:r>
              <a:rPr lang="en-US" sz="1400" i="1" dirty="0" err="1">
                <a:ea typeface="Verdana" pitchFamily="34" charset="0"/>
              </a:rPr>
              <a:t>tensorflow</a:t>
            </a:r>
            <a:r>
              <a:rPr lang="en-US" sz="1400" i="1" dirty="0">
                <a:ea typeface="Verdana" pitchFamily="34" charset="0"/>
              </a:rPr>
              <a:t>\lite\micro</a:t>
            </a:r>
            <a:endParaRPr lang="de-DE" sz="1400" i="1" dirty="0">
              <a:ea typeface="Verdana" pitchFamily="34" charset="0"/>
            </a:endParaRPr>
          </a:p>
          <a:p>
            <a:endParaRPr lang="de-DE" sz="14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Mrz 2019             </a:t>
            </a:r>
            <a:r>
              <a:rPr lang="en-US" b="1" smtClean="0"/>
              <a:t>restricted</a:t>
            </a:r>
            <a:endParaRPr lang="en-US" b="1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872717" y="1018396"/>
            <a:ext cx="5113264" cy="1141651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331640" y="5431369"/>
            <a:ext cx="7686559" cy="1015967"/>
            <a:chOff x="1580216" y="5146233"/>
            <a:chExt cx="7686559" cy="1015967"/>
          </a:xfrm>
        </p:grpSpPr>
        <p:sp>
          <p:nvSpPr>
            <p:cNvPr id="8" name="Oval 7"/>
            <p:cNvSpPr/>
            <p:nvPr/>
          </p:nvSpPr>
          <p:spPr bwMode="auto">
            <a:xfrm>
              <a:off x="1580216" y="5248383"/>
              <a:ext cx="1317257" cy="91381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de-DE" sz="14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rPr>
                <a:t>Load</a:t>
              </a:r>
            </a:p>
            <a:p>
              <a:pPr algn="ctr" eaLnBrk="0" hangingPunct="0"/>
              <a:r>
                <a:rPr lang="de-DE" sz="14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rPr>
                <a:t>Trained-model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201759" y="5248383"/>
              <a:ext cx="1317257" cy="91381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de-DE" sz="14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rPr>
                <a:t>Init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836834" y="5248383"/>
              <a:ext cx="1317257" cy="91381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de-DE" sz="14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rPr>
                <a:t>Prepare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586135" y="5146233"/>
              <a:ext cx="2680640" cy="1015967"/>
              <a:chOff x="6586135" y="5146233"/>
              <a:chExt cx="2680640" cy="1015967"/>
            </a:xfrm>
          </p:grpSpPr>
          <p:sp>
            <p:nvSpPr>
              <p:cNvPr id="11" name="Oval 10"/>
              <p:cNvSpPr/>
              <p:nvPr/>
            </p:nvSpPr>
            <p:spPr bwMode="auto">
              <a:xfrm>
                <a:off x="6586135" y="5248383"/>
                <a:ext cx="1317257" cy="913817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accent5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de-DE" sz="1400" b="1" dirty="0" smtClean="0">
                    <a:solidFill>
                      <a:schemeClr val="accent5"/>
                    </a:solidFill>
                    <a:latin typeface="+mn-lt"/>
                    <a:ea typeface="Verdana" pitchFamily="34" charset="0"/>
                    <a:cs typeface="Verdana" pitchFamily="34" charset="0"/>
                  </a:rPr>
                  <a:t>Eval</a:t>
                </a:r>
                <a:endParaRPr lang="de-DE" sz="1400" b="1" dirty="0" smtClean="0">
                  <a:solidFill>
                    <a:schemeClr val="accent5"/>
                  </a:solidFill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13" name="Curved Connector 12"/>
              <p:cNvCxnSpPr>
                <a:stCxn id="11" idx="0"/>
                <a:endCxn id="11" idx="6"/>
              </p:cNvCxnSpPr>
              <p:nvPr/>
            </p:nvCxnSpPr>
            <p:spPr>
              <a:xfrm rot="16200000" flipH="1">
                <a:off x="7345623" y="5147523"/>
                <a:ext cx="456909" cy="658628"/>
              </a:xfrm>
              <a:prstGeom prst="curvedConnector4">
                <a:avLst>
                  <a:gd name="adj1" fmla="val -50032"/>
                  <a:gd name="adj2" fmla="val 134709"/>
                </a:avLst>
              </a:prstGeom>
              <a:ln w="190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 bwMode="auto">
              <a:xfrm>
                <a:off x="7844912" y="5146233"/>
                <a:ext cx="1421863" cy="16927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R="0" algn="ctr" defTabSz="914400" eaLnBrk="0" fontAlgn="auto" latinLnBrk="0" hangingPunct="0"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sz="8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Invoke</a:t>
                </a:r>
                <a:r>
                  <a:rPr lang="de-DE" sz="11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kern="0" dirty="0" smtClean="0">
                    <a:latin typeface="Arial" panose="020B0604020202020204" pitchFamily="34" charset="0"/>
                    <a:ea typeface="Verdana" pitchFamily="34" charset="0"/>
                    <a:cs typeface="Arial" panose="020B0604020202020204" pitchFamily="34" charset="0"/>
                  </a:rPr>
                  <a:t>(after setting new input)</a:t>
                </a:r>
                <a:endParaRPr lang="de-DE" sz="800" kern="0" dirty="0" smtClean="0">
                  <a:latin typeface="Arial" panose="020B0604020202020204" pitchFamily="34" charset="0"/>
                  <a:ea typeface="Verdana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2897473" y="5705291"/>
              <a:ext cx="304286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519016" y="5705291"/>
              <a:ext cx="317818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154091" y="5705291"/>
              <a:ext cx="43204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7729" y="2609210"/>
            <a:ext cx="5805597" cy="2526520"/>
            <a:chOff x="401058" y="1771233"/>
            <a:chExt cx="8658386" cy="432048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401058" y="3411318"/>
              <a:ext cx="938886" cy="6834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Peripheral X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339944" y="1771233"/>
              <a:ext cx="6592380" cy="4320480"/>
              <a:chOff x="1339944" y="1771233"/>
              <a:chExt cx="6592380" cy="4320480"/>
            </a:xfrm>
          </p:grpSpPr>
          <p:sp>
            <p:nvSpPr>
              <p:cNvPr id="29" name="Rectangle 28"/>
              <p:cNvSpPr/>
              <p:nvPr/>
            </p:nvSpPr>
            <p:spPr bwMode="auto">
              <a:xfrm>
                <a:off x="1559612" y="1771233"/>
                <a:ext cx="6372712" cy="4320480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t"/>
              <a:lstStyle/>
              <a:p>
                <a:pPr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Main Processor</a:t>
                </a:r>
                <a:endParaRPr lang="de-DE" sz="8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2534247" y="2877898"/>
                <a:ext cx="1481119" cy="48276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Trained</a:t>
                </a:r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-</a:t>
                </a:r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model</a:t>
                </a:r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 loader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1763688" y="3501008"/>
                <a:ext cx="1053831" cy="50405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Peripheral X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Driver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3050784" y="3501009"/>
                <a:ext cx="964582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Input generator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4180149" y="4365105"/>
                <a:ext cx="1217275" cy="362266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Operations Resolver</a:t>
                </a:r>
                <a:endParaRPr lang="de-DE" sz="8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5562207" y="3501008"/>
                <a:ext cx="981823" cy="62178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Error reporter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4180149" y="2734551"/>
                <a:ext cx="1217275" cy="1532915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Micro</a:t>
                </a:r>
              </a:p>
              <a:p>
                <a:pPr algn="ctr" eaLnBrk="0" hangingPunct="0"/>
                <a:r>
                  <a:rPr lang="en-US" sz="8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Interpreter</a:t>
                </a:r>
                <a:endParaRPr lang="de-DE" sz="8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562207" y="2877898"/>
                <a:ext cx="981823" cy="48276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Output handler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6665651" y="2867251"/>
                <a:ext cx="1074701" cy="49341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Peripheral Y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Driver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6669388" y="3565193"/>
                <a:ext cx="1074701" cy="49341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Peripheral Z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Driver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39" name="Straight Connector 38"/>
              <p:cNvCxnSpPr>
                <a:stCxn id="21" idx="3"/>
              </p:cNvCxnSpPr>
              <p:nvPr/>
            </p:nvCxnSpPr>
            <p:spPr>
              <a:xfrm>
                <a:off x="1339944" y="3753036"/>
                <a:ext cx="2797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 bwMode="auto">
              <a:xfrm>
                <a:off x="3491880" y="4829205"/>
                <a:ext cx="1233695" cy="616019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>
                    <a:latin typeface="+mn-lt"/>
                    <a:ea typeface="Verdana" pitchFamily="34" charset="0"/>
                    <a:cs typeface="Verdana" pitchFamily="34" charset="0"/>
                  </a:rPr>
                  <a:t>Reference kernel</a:t>
                </a:r>
                <a:endParaRPr lang="de-DE" sz="800" dirty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4860036" y="4825011"/>
                <a:ext cx="1152124" cy="620214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*Platform kernel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72448" y="5557982"/>
                <a:ext cx="1233695" cy="39094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Math </a:t>
                </a:r>
              </a:p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(standard lib)</a:t>
                </a:r>
                <a:endParaRPr lang="de-DE" sz="8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4860036" y="5573789"/>
                <a:ext cx="1152124" cy="390943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800" dirty="0" smtClean="0">
                    <a:latin typeface="+mn-lt"/>
                    <a:ea typeface="Verdana" pitchFamily="34" charset="0"/>
                    <a:cs typeface="Verdana" pitchFamily="34" charset="0"/>
                  </a:rPr>
                  <a:t>NN-Math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 bwMode="auto">
            <a:xfrm>
              <a:off x="8114005" y="2677226"/>
              <a:ext cx="938886" cy="6834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Peripheral Y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8120558" y="3593034"/>
              <a:ext cx="938886" cy="6834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800" dirty="0" smtClean="0">
                  <a:latin typeface="+mn-lt"/>
                  <a:ea typeface="Verdana" pitchFamily="34" charset="0"/>
                  <a:cs typeface="Verdana" pitchFamily="34" charset="0"/>
                </a:rPr>
                <a:t>Peripheral Z</a:t>
              </a:r>
              <a:endParaRPr lang="de-DE" sz="8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27" name="Straight Connector 26"/>
            <p:cNvCxnSpPr>
              <a:stCxn id="25" idx="1"/>
            </p:cNvCxnSpPr>
            <p:nvPr/>
          </p:nvCxnSpPr>
          <p:spPr>
            <a:xfrm flipH="1">
              <a:off x="7932324" y="3018944"/>
              <a:ext cx="18168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6" idx="1"/>
              <a:endCxn id="29" idx="3"/>
            </p:cNvCxnSpPr>
            <p:nvPr/>
          </p:nvCxnSpPr>
          <p:spPr>
            <a:xfrm flipH="1" flipV="1">
              <a:off x="7932324" y="3931473"/>
              <a:ext cx="188234" cy="3279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77943" y="5183895"/>
            <a:ext cx="2704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b="1" dirty="0" smtClean="0"/>
              <a:t>The interpreter sequence:</a:t>
            </a:r>
            <a:endParaRPr lang="de-DE" sz="1600" b="1" dirty="0"/>
          </a:p>
        </p:txBody>
      </p:sp>
      <p:sp>
        <p:nvSpPr>
          <p:cNvPr id="44" name="Rectangle 43"/>
          <p:cNvSpPr/>
          <p:nvPr/>
        </p:nvSpPr>
        <p:spPr>
          <a:xfrm>
            <a:off x="77943" y="936149"/>
            <a:ext cx="12682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b="1" dirty="0" smtClean="0"/>
              <a:t>The Model:</a:t>
            </a:r>
            <a:endParaRPr lang="de-DE" sz="1600" b="1" dirty="0"/>
          </a:p>
        </p:txBody>
      </p:sp>
      <p:sp>
        <p:nvSpPr>
          <p:cNvPr id="45" name="Rectangle 44"/>
          <p:cNvSpPr/>
          <p:nvPr/>
        </p:nvSpPr>
        <p:spPr>
          <a:xfrm>
            <a:off x="77943" y="2204899"/>
            <a:ext cx="17027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b="1" dirty="0" smtClean="0"/>
              <a:t>The interpreter: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11187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C6694B1-FC52-4BEA-8C28-F9B8E9158C2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188720"/>
            <a:ext cx="7560840" cy="720000"/>
          </a:xfrm>
        </p:spPr>
        <p:txBody>
          <a:bodyPr/>
          <a:lstStyle/>
          <a:p>
            <a:r>
              <a:rPr lang="en-US" b="1" dirty="0" smtClean="0"/>
              <a:t>TFL Micro </a:t>
            </a:r>
            <a:r>
              <a:rPr lang="en-US" dirty="0" smtClean="0"/>
              <a:t>- </a:t>
            </a:r>
            <a:r>
              <a:rPr lang="en-US" b="1" dirty="0" smtClean="0"/>
              <a:t>Software </a:t>
            </a:r>
            <a:r>
              <a:rPr lang="en-US" b="1" dirty="0" smtClean="0"/>
              <a:t>architecture </a:t>
            </a:r>
            <a:br>
              <a:rPr lang="en-US" b="1" dirty="0" smtClean="0"/>
            </a:br>
            <a:r>
              <a:rPr lang="en-US" dirty="0" smtClean="0"/>
              <a:t>(Block diagram)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2019-09-03             </a:t>
            </a:r>
            <a:r>
              <a:rPr lang="en-US" b="1" smtClean="0"/>
              <a:t>restricted</a:t>
            </a:r>
            <a:endParaRPr lang="en-US" b="1"/>
          </a:p>
        </p:txBody>
      </p:sp>
      <p:grpSp>
        <p:nvGrpSpPr>
          <p:cNvPr id="33" name="Group 32"/>
          <p:cNvGrpSpPr/>
          <p:nvPr/>
        </p:nvGrpSpPr>
        <p:grpSpPr>
          <a:xfrm>
            <a:off x="206563" y="1335605"/>
            <a:ext cx="8658386" cy="4320480"/>
            <a:chOff x="401058" y="1771233"/>
            <a:chExt cx="8658386" cy="432048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01058" y="3411318"/>
              <a:ext cx="938886" cy="6834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Peripheral X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339944" y="1771233"/>
              <a:ext cx="6592380" cy="4320480"/>
              <a:chOff x="1339944" y="1771233"/>
              <a:chExt cx="6592380" cy="4320480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1559612" y="1771233"/>
                <a:ext cx="6372712" cy="4320480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t"/>
              <a:lstStyle/>
              <a:p>
                <a:pPr eaLnBrk="0" hangingPunct="0"/>
                <a:r>
                  <a:rPr lang="en-US" sz="16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Main Processor</a:t>
                </a:r>
                <a:endParaRPr lang="de-DE" sz="16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2534247" y="2877898"/>
                <a:ext cx="1481119" cy="482764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12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Trained</a:t>
                </a:r>
                <a:r>
                  <a:rPr lang="en-US" sz="1200" dirty="0" smtClean="0">
                    <a:latin typeface="+mn-lt"/>
                    <a:ea typeface="Verdana" pitchFamily="34" charset="0"/>
                    <a:cs typeface="Verdana" pitchFamily="34" charset="0"/>
                  </a:rPr>
                  <a:t>-</a:t>
                </a:r>
                <a:r>
                  <a:rPr lang="en-US" sz="12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model</a:t>
                </a:r>
                <a:r>
                  <a:rPr lang="en-US" sz="1200" dirty="0" smtClean="0">
                    <a:latin typeface="+mn-lt"/>
                    <a:ea typeface="Verdana" pitchFamily="34" charset="0"/>
                    <a:cs typeface="Verdana" pitchFamily="34" charset="0"/>
                  </a:rPr>
                  <a:t> loader</a:t>
                </a:r>
                <a:endParaRPr lang="de-DE" sz="12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1763688" y="3501008"/>
                <a:ext cx="1053831" cy="50405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1200" dirty="0" smtClean="0">
                    <a:latin typeface="+mn-lt"/>
                    <a:ea typeface="Verdana" pitchFamily="34" charset="0"/>
                    <a:cs typeface="Verdana" pitchFamily="34" charset="0"/>
                  </a:rPr>
                  <a:t>Peripheral X</a:t>
                </a:r>
              </a:p>
              <a:p>
                <a:pPr algn="ctr" eaLnBrk="0" hangingPunct="0"/>
                <a:r>
                  <a:rPr lang="en-US" sz="12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Driver</a:t>
                </a:r>
                <a:endParaRPr lang="de-DE" sz="12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3050784" y="3501009"/>
                <a:ext cx="964582" cy="5040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1200" dirty="0" smtClean="0">
                    <a:latin typeface="+mn-lt"/>
                    <a:ea typeface="Verdana" pitchFamily="34" charset="0"/>
                    <a:cs typeface="Verdana" pitchFamily="34" charset="0"/>
                  </a:rPr>
                  <a:t>Input generator</a:t>
                </a:r>
                <a:endParaRPr lang="de-DE" sz="12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4180149" y="4365105"/>
                <a:ext cx="1217275" cy="362266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12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Operations Resolver</a:t>
                </a:r>
                <a:endParaRPr lang="de-DE" sz="12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5562207" y="3501008"/>
                <a:ext cx="981823" cy="62178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1200" dirty="0" smtClean="0">
                    <a:latin typeface="+mn-lt"/>
                    <a:ea typeface="Verdana" pitchFamily="34" charset="0"/>
                    <a:cs typeface="Verdana" pitchFamily="34" charset="0"/>
                  </a:rPr>
                  <a:t>Error reporter</a:t>
                </a:r>
                <a:endParaRPr lang="de-DE" sz="12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4180149" y="2734551"/>
                <a:ext cx="1217275" cy="1532915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12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Micro</a:t>
                </a:r>
              </a:p>
              <a:p>
                <a:pPr algn="ctr" eaLnBrk="0" hangingPunct="0"/>
                <a:r>
                  <a:rPr lang="en-US" sz="1200" b="1" dirty="0" smtClean="0">
                    <a:latin typeface="+mn-lt"/>
                    <a:ea typeface="Verdana" pitchFamily="34" charset="0"/>
                    <a:cs typeface="Verdana" pitchFamily="34" charset="0"/>
                  </a:rPr>
                  <a:t>Interpreter</a:t>
                </a:r>
                <a:endParaRPr lang="de-DE" sz="1200" b="1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5562207" y="2877898"/>
                <a:ext cx="981823" cy="48276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1200" dirty="0" smtClean="0">
                    <a:latin typeface="+mn-lt"/>
                    <a:ea typeface="Verdana" pitchFamily="34" charset="0"/>
                    <a:cs typeface="Verdana" pitchFamily="34" charset="0"/>
                  </a:rPr>
                  <a:t>Output handler</a:t>
                </a:r>
                <a:endParaRPr lang="de-DE" sz="12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6665651" y="2867251"/>
                <a:ext cx="1074701" cy="49341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1200" dirty="0" smtClean="0">
                    <a:latin typeface="+mn-lt"/>
                    <a:ea typeface="Verdana" pitchFamily="34" charset="0"/>
                    <a:cs typeface="Verdana" pitchFamily="34" charset="0"/>
                  </a:rPr>
                  <a:t>Peripheral Y</a:t>
                </a:r>
              </a:p>
              <a:p>
                <a:pPr algn="ctr" eaLnBrk="0" hangingPunct="0"/>
                <a:r>
                  <a:rPr lang="en-US" sz="12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Driver</a:t>
                </a:r>
                <a:endParaRPr lang="de-DE" sz="12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6669388" y="3565193"/>
                <a:ext cx="1074701" cy="49341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1200" dirty="0" smtClean="0">
                    <a:latin typeface="+mn-lt"/>
                    <a:ea typeface="Verdana" pitchFamily="34" charset="0"/>
                    <a:cs typeface="Verdana" pitchFamily="34" charset="0"/>
                  </a:rPr>
                  <a:t>Peripheral Z</a:t>
                </a:r>
              </a:p>
              <a:p>
                <a:pPr algn="ctr" eaLnBrk="0" hangingPunct="0"/>
                <a:r>
                  <a:rPr lang="en-US" sz="1200" dirty="0" smtClean="0">
                    <a:latin typeface="+mn-lt"/>
                    <a:ea typeface="Verdana" pitchFamily="34" charset="0"/>
                    <a:cs typeface="Verdana" pitchFamily="34" charset="0"/>
                  </a:rPr>
                  <a:t>Driver</a:t>
                </a:r>
                <a:endParaRPr lang="de-DE" sz="12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20" name="Straight Connector 19"/>
              <p:cNvCxnSpPr>
                <a:stCxn id="18" idx="3"/>
              </p:cNvCxnSpPr>
              <p:nvPr/>
            </p:nvCxnSpPr>
            <p:spPr>
              <a:xfrm>
                <a:off x="1339944" y="3753036"/>
                <a:ext cx="2797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 bwMode="auto">
              <a:xfrm>
                <a:off x="3491880" y="4829205"/>
                <a:ext cx="1233695" cy="616019"/>
              </a:xfrm>
              <a:prstGeom prst="rect">
                <a:avLst/>
              </a:prstGeom>
              <a:solidFill>
                <a:srgbClr val="ED752B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1200" dirty="0">
                    <a:latin typeface="+mn-lt"/>
                    <a:ea typeface="Verdana" pitchFamily="34" charset="0"/>
                    <a:cs typeface="Verdana" pitchFamily="34" charset="0"/>
                  </a:rPr>
                  <a:t>Reference kernel</a:t>
                </a:r>
                <a:endParaRPr lang="de-DE" sz="1200" dirty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4860036" y="4825011"/>
                <a:ext cx="1152124" cy="620214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1200" dirty="0" smtClean="0">
                    <a:latin typeface="+mn-lt"/>
                    <a:ea typeface="Verdana" pitchFamily="34" charset="0"/>
                    <a:cs typeface="Verdana" pitchFamily="34" charset="0"/>
                  </a:rPr>
                  <a:t>*Platform kernel</a:t>
                </a:r>
                <a:endParaRPr lang="de-DE" sz="12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3472448" y="5557982"/>
                <a:ext cx="1233695" cy="39094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1200" dirty="0" smtClean="0">
                    <a:latin typeface="+mn-lt"/>
                    <a:ea typeface="Verdana" pitchFamily="34" charset="0"/>
                    <a:cs typeface="Verdana" pitchFamily="34" charset="0"/>
                  </a:rPr>
                  <a:t>Math </a:t>
                </a:r>
              </a:p>
              <a:p>
                <a:pPr algn="ctr" eaLnBrk="0" hangingPunct="0"/>
                <a:r>
                  <a:rPr lang="en-US" sz="1200" dirty="0" smtClean="0">
                    <a:latin typeface="+mn-lt"/>
                    <a:ea typeface="Verdana" pitchFamily="34" charset="0"/>
                    <a:cs typeface="Verdana" pitchFamily="34" charset="0"/>
                  </a:rPr>
                  <a:t>(standard lib)</a:t>
                </a:r>
                <a:endParaRPr lang="de-DE" sz="12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4860036" y="5573789"/>
                <a:ext cx="1152124" cy="390943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23476E"/>
                </a:solidFill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r>
                  <a:rPr lang="en-US" sz="1200" dirty="0" smtClean="0">
                    <a:latin typeface="+mn-lt"/>
                    <a:ea typeface="Verdana" pitchFamily="34" charset="0"/>
                    <a:cs typeface="Verdana" pitchFamily="34" charset="0"/>
                  </a:rPr>
                  <a:t>NN-Math</a:t>
                </a:r>
              </a:p>
            </p:txBody>
          </p:sp>
        </p:grpSp>
        <p:sp>
          <p:nvSpPr>
            <p:cNvPr id="26" name="Rectangle 25"/>
            <p:cNvSpPr/>
            <p:nvPr/>
          </p:nvSpPr>
          <p:spPr bwMode="auto">
            <a:xfrm>
              <a:off x="8114005" y="2677226"/>
              <a:ext cx="938886" cy="6834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Peripheral Y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8120558" y="3593034"/>
              <a:ext cx="938886" cy="6834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200" dirty="0" smtClean="0">
                  <a:latin typeface="+mn-lt"/>
                  <a:ea typeface="Verdana" pitchFamily="34" charset="0"/>
                  <a:cs typeface="Verdana" pitchFamily="34" charset="0"/>
                </a:rPr>
                <a:t>Peripheral Z</a:t>
              </a:r>
              <a:endParaRPr lang="de-DE" sz="12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29" name="Straight Connector 28"/>
            <p:cNvCxnSpPr>
              <a:stCxn id="26" idx="1"/>
            </p:cNvCxnSpPr>
            <p:nvPr/>
          </p:nvCxnSpPr>
          <p:spPr>
            <a:xfrm flipH="1">
              <a:off x="7932324" y="3018944"/>
              <a:ext cx="18168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7" idx="1"/>
              <a:endCxn id="7" idx="3"/>
            </p:cNvCxnSpPr>
            <p:nvPr/>
          </p:nvCxnSpPr>
          <p:spPr>
            <a:xfrm flipH="1" flipV="1">
              <a:off x="7932324" y="3931473"/>
              <a:ext cx="188234" cy="3279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 bwMode="auto">
          <a:xfrm>
            <a:off x="1365117" y="5677297"/>
            <a:ext cx="3863237" cy="16158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05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*</a:t>
            </a:r>
            <a:r>
              <a:rPr lang="en-US" sz="105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Platform kernel: e.g. CMSIS-NN, optimized versions in TFL, etc.</a:t>
            </a:r>
            <a:endParaRPr lang="de-DE" sz="105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4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C6694B1-FC52-4BEA-8C28-F9B8E9158C2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TFL Micro </a:t>
            </a:r>
            <a:r>
              <a:rPr lang="en-US" dirty="0" smtClean="0"/>
              <a:t>- </a:t>
            </a:r>
            <a:r>
              <a:rPr lang="en-US" b="1" dirty="0" smtClean="0"/>
              <a:t>S</a:t>
            </a:r>
            <a:r>
              <a:rPr lang="en-US" b="1" dirty="0"/>
              <a:t>oftware architecture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Organizational diagram )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2019-09-03             </a:t>
            </a:r>
            <a:r>
              <a:rPr lang="en-US" b="1" smtClean="0"/>
              <a:t>restricted</a:t>
            </a:r>
            <a:endParaRPr lang="en-US" b="1"/>
          </a:p>
        </p:txBody>
      </p:sp>
      <p:grpSp>
        <p:nvGrpSpPr>
          <p:cNvPr id="5" name="Group 4"/>
          <p:cNvGrpSpPr/>
          <p:nvPr/>
        </p:nvGrpSpPr>
        <p:grpSpPr>
          <a:xfrm>
            <a:off x="935596" y="1203301"/>
            <a:ext cx="7935057" cy="4738636"/>
            <a:chOff x="935596" y="1203301"/>
            <a:chExt cx="7935057" cy="4738636"/>
          </a:xfrm>
        </p:grpSpPr>
        <p:sp>
          <p:nvSpPr>
            <p:cNvPr id="8" name="Rectangle 7"/>
            <p:cNvSpPr/>
            <p:nvPr/>
          </p:nvSpPr>
          <p:spPr bwMode="auto">
            <a:xfrm>
              <a:off x="4183800" y="1203301"/>
              <a:ext cx="1260140" cy="50405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600" dirty="0" smtClean="0">
                  <a:latin typeface="+mn-lt"/>
                  <a:ea typeface="Verdana" pitchFamily="34" charset="0"/>
                  <a:cs typeface="Verdana" pitchFamily="34" charset="0"/>
                </a:rPr>
                <a:t>Main</a:t>
              </a:r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181460" y="2134548"/>
              <a:ext cx="1260140" cy="504056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400" dirty="0" smtClean="0">
                  <a:latin typeface="+mn-lt"/>
                  <a:ea typeface="Verdana" pitchFamily="34" charset="0"/>
                  <a:cs typeface="Verdana" pitchFamily="34" charset="0"/>
                </a:rPr>
                <a:t>Micro Interpreter</a:t>
              </a:r>
              <a:endParaRPr lang="de-DE" sz="14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183800" y="2960886"/>
              <a:ext cx="1260140" cy="504056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400" dirty="0" smtClean="0">
                  <a:latin typeface="+mn-lt"/>
                  <a:ea typeface="Verdana" pitchFamily="34" charset="0"/>
                  <a:cs typeface="Verdana" pitchFamily="34" charset="0"/>
                </a:rPr>
                <a:t>Operations resolver</a:t>
              </a:r>
              <a:endParaRPr lang="de-DE" sz="14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383868" y="3814464"/>
              <a:ext cx="1260140" cy="504056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400" dirty="0" smtClean="0">
                  <a:latin typeface="+mn-lt"/>
                  <a:ea typeface="Verdana" pitchFamily="34" charset="0"/>
                  <a:cs typeface="Verdana" pitchFamily="34" charset="0"/>
                </a:rPr>
                <a:t>Reference kernel</a:t>
              </a:r>
              <a:endParaRPr lang="de-DE" sz="14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983733" y="3808660"/>
              <a:ext cx="1260140" cy="50405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400" dirty="0" smtClean="0">
                  <a:latin typeface="+mn-lt"/>
                  <a:ea typeface="Verdana" pitchFamily="34" charset="0"/>
                  <a:cs typeface="Verdana" pitchFamily="34" charset="0"/>
                </a:rPr>
                <a:t>Platform kernel</a:t>
              </a:r>
              <a:endParaRPr lang="de-DE" sz="14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383868" y="4543587"/>
              <a:ext cx="1260140" cy="504056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400" dirty="0" smtClean="0">
                  <a:latin typeface="+mn-lt"/>
                  <a:ea typeface="Verdana" pitchFamily="34" charset="0"/>
                  <a:cs typeface="Verdana" pitchFamily="34" charset="0"/>
                </a:rPr>
                <a:t>Math (standard lib)</a:t>
              </a:r>
              <a:endParaRPr lang="de-DE" sz="14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983733" y="4543243"/>
              <a:ext cx="1260140" cy="50405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400" dirty="0" smtClean="0">
                  <a:latin typeface="+mn-lt"/>
                  <a:ea typeface="Verdana" pitchFamily="34" charset="0"/>
                  <a:cs typeface="Verdana" pitchFamily="34" charset="0"/>
                </a:rPr>
                <a:t>NN-Math</a:t>
              </a:r>
              <a:endParaRPr lang="de-DE" sz="14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447764" y="2134548"/>
              <a:ext cx="1260140" cy="504056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400" dirty="0" smtClean="0">
                  <a:latin typeface="+mn-lt"/>
                  <a:ea typeface="Verdana" pitchFamily="34" charset="0"/>
                  <a:cs typeface="Verdana" pitchFamily="34" charset="0"/>
                </a:rPr>
                <a:t>Generated model loader</a:t>
              </a:r>
              <a:endParaRPr lang="de-DE" sz="14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935596" y="2134548"/>
              <a:ext cx="1260140" cy="5040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400" dirty="0" smtClean="0">
                  <a:latin typeface="+mn-lt"/>
                  <a:ea typeface="Verdana" pitchFamily="34" charset="0"/>
                  <a:cs typeface="Verdana" pitchFamily="34" charset="0"/>
                </a:rPr>
                <a:t>Input generator</a:t>
              </a:r>
              <a:endParaRPr lang="de-DE" sz="14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610513" y="2138016"/>
              <a:ext cx="1260140" cy="5040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400" dirty="0" smtClean="0">
                  <a:latin typeface="+mn-lt"/>
                  <a:ea typeface="Verdana" pitchFamily="34" charset="0"/>
                  <a:cs typeface="Verdana" pitchFamily="34" charset="0"/>
                </a:rPr>
                <a:t>Output handler</a:t>
              </a:r>
              <a:endParaRPr lang="de-DE" sz="14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243873" y="2950276"/>
              <a:ext cx="1260140" cy="5040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400" dirty="0" smtClean="0">
                  <a:latin typeface="+mn-lt"/>
                  <a:ea typeface="Verdana" pitchFamily="34" charset="0"/>
                  <a:cs typeface="Verdana" pitchFamily="34" charset="0"/>
                </a:rPr>
                <a:t>Error </a:t>
              </a:r>
            </a:p>
            <a:p>
              <a:pPr algn="ctr" eaLnBrk="0" hangingPunct="0"/>
              <a:r>
                <a:rPr lang="en-US" sz="1400" dirty="0" smtClean="0">
                  <a:latin typeface="+mn-lt"/>
                  <a:ea typeface="Verdana" pitchFamily="34" charset="0"/>
                  <a:cs typeface="Verdana" pitchFamily="34" charset="0"/>
                </a:rPr>
                <a:t>reporter</a:t>
              </a:r>
              <a:endParaRPr lang="de-DE" sz="14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935596" y="5429515"/>
              <a:ext cx="1260140" cy="5040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400" smtClean="0">
                  <a:ea typeface="Verdana" pitchFamily="34" charset="0"/>
                  <a:cs typeface="Verdana" pitchFamily="34" charset="0"/>
                </a:rPr>
                <a:t>Peripheral X</a:t>
              </a:r>
            </a:p>
            <a:p>
              <a:pPr algn="ctr" eaLnBrk="0" hangingPunct="0"/>
              <a:r>
                <a:rPr lang="en-US" sz="1400" smtClean="0">
                  <a:ea typeface="Verdana" pitchFamily="34" charset="0"/>
                  <a:cs typeface="Verdana" pitchFamily="34" charset="0"/>
                </a:rPr>
                <a:t>Driver</a:t>
              </a:r>
              <a:endParaRPr lang="de-DE" sz="1400" dirty="0"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7610513" y="5437881"/>
              <a:ext cx="1260140" cy="5040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400" dirty="0" smtClean="0">
                  <a:ea typeface="Verdana" pitchFamily="34" charset="0"/>
                  <a:cs typeface="Verdana" pitchFamily="34" charset="0"/>
                </a:rPr>
                <a:t>Peripheral Y</a:t>
              </a:r>
            </a:p>
            <a:p>
              <a:pPr algn="ctr" eaLnBrk="0" hangingPunct="0"/>
              <a:r>
                <a:rPr lang="en-US" sz="1400" dirty="0" smtClean="0">
                  <a:ea typeface="Verdana" pitchFamily="34" charset="0"/>
                  <a:cs typeface="Verdana" pitchFamily="34" charset="0"/>
                </a:rPr>
                <a:t>Driver</a:t>
              </a:r>
              <a:endParaRPr lang="de-DE" sz="1400" dirty="0"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23" name="Elbow Connector 22"/>
            <p:cNvCxnSpPr>
              <a:stCxn id="8" idx="2"/>
              <a:endCxn id="16" idx="0"/>
            </p:cNvCxnSpPr>
            <p:nvPr/>
          </p:nvCxnSpPr>
          <p:spPr>
            <a:xfrm rot="5400000">
              <a:off x="2976173" y="296850"/>
              <a:ext cx="427191" cy="324820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8" idx="2"/>
              <a:endCxn id="15" idx="0"/>
            </p:cNvCxnSpPr>
            <p:nvPr/>
          </p:nvCxnSpPr>
          <p:spPr>
            <a:xfrm rot="5400000">
              <a:off x="3732257" y="1052934"/>
              <a:ext cx="427191" cy="1736036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8" idx="2"/>
              <a:endCxn id="9" idx="0"/>
            </p:cNvCxnSpPr>
            <p:nvPr/>
          </p:nvCxnSpPr>
          <p:spPr>
            <a:xfrm rot="5400000">
              <a:off x="4599105" y="1919782"/>
              <a:ext cx="427191" cy="234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8" idx="2"/>
              <a:endCxn id="17" idx="0"/>
            </p:cNvCxnSpPr>
            <p:nvPr/>
          </p:nvCxnSpPr>
          <p:spPr>
            <a:xfrm rot="16200000" flipH="1">
              <a:off x="6311897" y="209329"/>
              <a:ext cx="430659" cy="3426713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9" idx="2"/>
              <a:endCxn id="10" idx="0"/>
            </p:cNvCxnSpPr>
            <p:nvPr/>
          </p:nvCxnSpPr>
          <p:spPr>
            <a:xfrm rot="16200000" flipH="1">
              <a:off x="4651559" y="2798575"/>
              <a:ext cx="322282" cy="234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10" idx="2"/>
              <a:endCxn id="11" idx="0"/>
            </p:cNvCxnSpPr>
            <p:nvPr/>
          </p:nvCxnSpPr>
          <p:spPr>
            <a:xfrm rot="5400000">
              <a:off x="4239143" y="3239737"/>
              <a:ext cx="349522" cy="799932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10" idx="2"/>
              <a:endCxn id="12" idx="0"/>
            </p:cNvCxnSpPr>
            <p:nvPr/>
          </p:nvCxnSpPr>
          <p:spPr>
            <a:xfrm rot="16200000" flipH="1">
              <a:off x="5041977" y="3236834"/>
              <a:ext cx="343718" cy="799933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1" idx="2"/>
              <a:endCxn id="13" idx="0"/>
            </p:cNvCxnSpPr>
            <p:nvPr/>
          </p:nvCxnSpPr>
          <p:spPr>
            <a:xfrm>
              <a:off x="4013938" y="4318520"/>
              <a:ext cx="0" cy="22506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2" idx="2"/>
              <a:endCxn id="14" idx="0"/>
            </p:cNvCxnSpPr>
            <p:nvPr/>
          </p:nvCxnSpPr>
          <p:spPr>
            <a:xfrm>
              <a:off x="5613803" y="4312716"/>
              <a:ext cx="0" cy="2305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6" idx="2"/>
              <a:endCxn id="19" idx="0"/>
            </p:cNvCxnSpPr>
            <p:nvPr/>
          </p:nvCxnSpPr>
          <p:spPr>
            <a:xfrm>
              <a:off x="1565666" y="2638604"/>
              <a:ext cx="0" cy="2790911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7" idx="2"/>
              <a:endCxn id="20" idx="0"/>
            </p:cNvCxnSpPr>
            <p:nvPr/>
          </p:nvCxnSpPr>
          <p:spPr>
            <a:xfrm>
              <a:off x="8240583" y="2642072"/>
              <a:ext cx="0" cy="2795809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8" idx="2"/>
              <a:endCxn id="64" idx="0"/>
            </p:cNvCxnSpPr>
            <p:nvPr/>
          </p:nvCxnSpPr>
          <p:spPr>
            <a:xfrm>
              <a:off x="6873943" y="3454332"/>
              <a:ext cx="0" cy="1976846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9" idx="2"/>
              <a:endCxn id="18" idx="0"/>
            </p:cNvCxnSpPr>
            <p:nvPr/>
          </p:nvCxnSpPr>
          <p:spPr>
            <a:xfrm rot="16200000" flipH="1">
              <a:off x="5686900" y="1763233"/>
              <a:ext cx="311672" cy="2062413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 bwMode="auto">
            <a:xfrm>
              <a:off x="6243873" y="5431178"/>
              <a:ext cx="1260140" cy="5040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400" dirty="0" smtClean="0">
                  <a:ea typeface="Verdana" pitchFamily="34" charset="0"/>
                  <a:cs typeface="Verdana" pitchFamily="34" charset="0"/>
                </a:rPr>
                <a:t>Peripheral Z</a:t>
              </a:r>
            </a:p>
            <a:p>
              <a:pPr algn="ctr" eaLnBrk="0" hangingPunct="0"/>
              <a:r>
                <a:rPr lang="en-US" sz="1400" dirty="0" smtClean="0">
                  <a:ea typeface="Verdana" pitchFamily="34" charset="0"/>
                  <a:cs typeface="Verdana" pitchFamily="34" charset="0"/>
                </a:rPr>
                <a:t>Driver</a:t>
              </a:r>
              <a:endParaRPr lang="de-DE" sz="1400" dirty="0"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5116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C6694B1-FC52-4BEA-8C28-F9B8E9158C2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188720"/>
            <a:ext cx="7632848" cy="720000"/>
          </a:xfrm>
        </p:spPr>
        <p:txBody>
          <a:bodyPr/>
          <a:lstStyle/>
          <a:p>
            <a:r>
              <a:rPr lang="en-US" b="1" dirty="0"/>
              <a:t>TFL Micro </a:t>
            </a:r>
            <a:r>
              <a:rPr lang="en-US" dirty="0" smtClean="0"/>
              <a:t>– </a:t>
            </a:r>
            <a:r>
              <a:rPr lang="en-US" b="1" dirty="0" smtClean="0"/>
              <a:t>Software architecture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Layered diagram)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2019-09-03             </a:t>
            </a:r>
            <a:r>
              <a:rPr lang="en-US" b="1" smtClean="0"/>
              <a:t>restricted</a:t>
            </a:r>
            <a:endParaRPr lang="en-US" b="1"/>
          </a:p>
        </p:txBody>
      </p:sp>
      <p:grpSp>
        <p:nvGrpSpPr>
          <p:cNvPr id="5" name="Group 4"/>
          <p:cNvGrpSpPr/>
          <p:nvPr/>
        </p:nvGrpSpPr>
        <p:grpSpPr>
          <a:xfrm>
            <a:off x="666266" y="2236619"/>
            <a:ext cx="7338118" cy="2227316"/>
            <a:chOff x="666266" y="2236619"/>
            <a:chExt cx="7338118" cy="2227316"/>
          </a:xfrm>
        </p:grpSpPr>
        <p:sp>
          <p:nvSpPr>
            <p:cNvPr id="7" name="Rectangle 6"/>
            <p:cNvSpPr/>
            <p:nvPr/>
          </p:nvSpPr>
          <p:spPr bwMode="auto">
            <a:xfrm>
              <a:off x="666266" y="2236619"/>
              <a:ext cx="2693743" cy="616317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100" dirty="0" smtClean="0">
                  <a:latin typeface="+mn-lt"/>
                  <a:ea typeface="Verdana" pitchFamily="34" charset="0"/>
                  <a:cs typeface="Verdana" pitchFamily="34" charset="0"/>
                </a:rPr>
                <a:t>Micro Interpreter</a:t>
              </a:r>
              <a:endParaRPr lang="de-DE" sz="11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69073" y="2906260"/>
              <a:ext cx="2534775" cy="234708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100" dirty="0" smtClean="0">
                  <a:latin typeface="+mn-lt"/>
                  <a:ea typeface="Verdana" pitchFamily="34" charset="0"/>
                  <a:cs typeface="Verdana" pitchFamily="34" charset="0"/>
                </a:rPr>
                <a:t>Operations resolver</a:t>
              </a:r>
              <a:endParaRPr lang="de-DE" sz="11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66267" y="3176395"/>
              <a:ext cx="1142479" cy="864096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100" dirty="0" smtClean="0">
                  <a:latin typeface="+mn-lt"/>
                  <a:ea typeface="Verdana" pitchFamily="34" charset="0"/>
                  <a:cs typeface="Verdana" pitchFamily="34" charset="0"/>
                </a:rPr>
                <a:t>Reference kernel</a:t>
              </a:r>
              <a:endParaRPr lang="de-DE" sz="11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947479" y="3166272"/>
              <a:ext cx="1245817" cy="406744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100" dirty="0" smtClean="0">
                  <a:latin typeface="+mn-lt"/>
                  <a:ea typeface="Verdana" pitchFamily="34" charset="0"/>
                  <a:cs typeface="Verdana" pitchFamily="34" charset="0"/>
                </a:rPr>
                <a:t>Platform kernel</a:t>
              </a:r>
              <a:endParaRPr lang="de-DE" sz="11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66267" y="4075393"/>
              <a:ext cx="1169429" cy="388542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100" dirty="0" smtClean="0">
                  <a:latin typeface="+mn-lt"/>
                  <a:ea typeface="Verdana" pitchFamily="34" charset="0"/>
                  <a:cs typeface="Verdana" pitchFamily="34" charset="0"/>
                </a:rPr>
                <a:t>Math </a:t>
              </a:r>
            </a:p>
            <a:p>
              <a:pPr algn="ctr" eaLnBrk="0" hangingPunct="0"/>
              <a:r>
                <a:rPr lang="en-US" sz="1100" dirty="0" smtClean="0">
                  <a:latin typeface="+mn-lt"/>
                  <a:ea typeface="Verdana" pitchFamily="34" charset="0"/>
                  <a:cs typeface="Verdana" pitchFamily="34" charset="0"/>
                </a:rPr>
                <a:t>(standard lib)</a:t>
              </a:r>
              <a:endParaRPr lang="de-DE" sz="11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943708" y="3610757"/>
              <a:ext cx="1260140" cy="82635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100" dirty="0" smtClean="0">
                  <a:latin typeface="+mn-lt"/>
                  <a:ea typeface="Verdana" pitchFamily="34" charset="0"/>
                  <a:cs typeface="Verdana" pitchFamily="34" charset="0"/>
                </a:rPr>
                <a:t>NN-Math</a:t>
              </a:r>
              <a:endParaRPr lang="de-DE" sz="11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744244" y="2236619"/>
              <a:ext cx="1260140" cy="338028"/>
            </a:xfrm>
            <a:prstGeom prst="rect">
              <a:avLst/>
            </a:prstGeom>
            <a:solidFill>
              <a:srgbClr val="ED752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100" dirty="0" smtClean="0">
                  <a:latin typeface="+mn-lt"/>
                  <a:ea typeface="Verdana" pitchFamily="34" charset="0"/>
                  <a:cs typeface="Verdana" pitchFamily="34" charset="0"/>
                </a:rPr>
                <a:t>Generated model loader</a:t>
              </a:r>
              <a:endParaRPr lang="de-DE" sz="11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551686" y="2870178"/>
              <a:ext cx="956418" cy="5040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100" dirty="0" smtClean="0">
                  <a:latin typeface="+mn-lt"/>
                  <a:ea typeface="Verdana" pitchFamily="34" charset="0"/>
                  <a:cs typeface="Verdana" pitchFamily="34" charset="0"/>
                </a:rPr>
                <a:t>Input generator</a:t>
              </a:r>
              <a:endParaRPr lang="de-DE" sz="11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724128" y="2870178"/>
              <a:ext cx="956419" cy="5040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100" dirty="0" smtClean="0">
                  <a:latin typeface="+mn-lt"/>
                  <a:ea typeface="Verdana" pitchFamily="34" charset="0"/>
                  <a:cs typeface="Verdana" pitchFamily="34" charset="0"/>
                </a:rPr>
                <a:t>Output handler</a:t>
              </a:r>
              <a:endParaRPr lang="de-DE" sz="11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385190" y="2672262"/>
              <a:ext cx="682754" cy="70197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100" dirty="0" smtClean="0">
                  <a:latin typeface="+mn-lt"/>
                  <a:ea typeface="Verdana" pitchFamily="34" charset="0"/>
                  <a:cs typeface="Verdana" pitchFamily="34" charset="0"/>
                </a:rPr>
                <a:t>Error </a:t>
              </a:r>
            </a:p>
            <a:p>
              <a:pPr algn="ctr" eaLnBrk="0" hangingPunct="0"/>
              <a:r>
                <a:rPr lang="en-US" sz="1100" dirty="0" smtClean="0">
                  <a:latin typeface="+mn-lt"/>
                  <a:ea typeface="Verdana" pitchFamily="34" charset="0"/>
                  <a:cs typeface="Verdana" pitchFamily="34" charset="0"/>
                </a:rPr>
                <a:t>reporter</a:t>
              </a:r>
              <a:endParaRPr lang="de-DE" sz="11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4551685" y="3418884"/>
              <a:ext cx="956419" cy="4754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100" dirty="0" smtClean="0">
                  <a:ea typeface="Verdana" pitchFamily="34" charset="0"/>
                  <a:cs typeface="Verdana" pitchFamily="34" charset="0"/>
                </a:rPr>
                <a:t>Peripheral Y</a:t>
              </a:r>
            </a:p>
            <a:p>
              <a:pPr algn="ctr" eaLnBrk="0" hangingPunct="0"/>
              <a:r>
                <a:rPr lang="en-US" sz="1100" dirty="0" smtClean="0">
                  <a:ea typeface="Verdana" pitchFamily="34" charset="0"/>
                  <a:cs typeface="Verdana" pitchFamily="34" charset="0"/>
                </a:rPr>
                <a:t>Driver</a:t>
              </a:r>
              <a:endParaRPr lang="de-DE" sz="1100" dirty="0"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724128" y="3418884"/>
              <a:ext cx="956419" cy="4754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100" dirty="0" smtClean="0">
                  <a:ea typeface="Verdana" pitchFamily="34" charset="0"/>
                  <a:cs typeface="Verdana" pitchFamily="34" charset="0"/>
                </a:rPr>
                <a:t>Peripheral X</a:t>
              </a:r>
            </a:p>
            <a:p>
              <a:pPr algn="ctr" eaLnBrk="0" hangingPunct="0"/>
              <a:r>
                <a:rPr lang="en-US" sz="1100" dirty="0" smtClean="0">
                  <a:ea typeface="Verdana" pitchFamily="34" charset="0"/>
                  <a:cs typeface="Verdana" pitchFamily="34" charset="0"/>
                </a:rPr>
                <a:t>Driver</a:t>
              </a:r>
              <a:endParaRPr lang="de-DE" sz="1100" dirty="0"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387265" y="3391599"/>
              <a:ext cx="952267" cy="5040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r>
                <a:rPr lang="en-US" sz="1100" dirty="0" smtClean="0">
                  <a:ea typeface="Verdana" pitchFamily="34" charset="0"/>
                  <a:cs typeface="Verdana" pitchFamily="34" charset="0"/>
                </a:rPr>
                <a:t>Peripheral Z</a:t>
              </a:r>
            </a:p>
            <a:p>
              <a:pPr algn="ctr" eaLnBrk="0" hangingPunct="0"/>
              <a:r>
                <a:rPr lang="en-US" sz="1100" dirty="0" smtClean="0">
                  <a:ea typeface="Verdana" pitchFamily="34" charset="0"/>
                  <a:cs typeface="Verdana" pitchFamily="34" charset="0"/>
                </a:rPr>
                <a:t>Driver</a:t>
              </a:r>
              <a:endParaRPr lang="de-DE" sz="1100" dirty="0"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387264" y="2236619"/>
              <a:ext cx="3317898" cy="588909"/>
              <a:chOff x="3387327" y="2236619"/>
              <a:chExt cx="3704953" cy="588909"/>
            </a:xfrm>
            <a:solidFill>
              <a:schemeClr val="bg2"/>
            </a:solidFill>
          </p:grpSpPr>
          <p:sp>
            <p:nvSpPr>
              <p:cNvPr id="32" name="Rectangle 31"/>
              <p:cNvSpPr/>
              <p:nvPr/>
            </p:nvSpPr>
            <p:spPr bwMode="auto">
              <a:xfrm>
                <a:off x="3387327" y="2236619"/>
                <a:ext cx="1472710" cy="39099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square" lIns="72000" tIns="72000" rIns="72000" bIns="72000" rtlCol="0" anchor="ctr"/>
              <a:lstStyle/>
              <a:p>
                <a:pPr algn="ctr" eaLnBrk="0" hangingPunct="0"/>
                <a:endParaRPr lang="de-DE" sz="11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4191054" y="2236619"/>
                <a:ext cx="2901226" cy="58890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square" lIns="72000" tIns="72000" rIns="72000" bIns="72000" rtlCol="0" anchor="t"/>
              <a:lstStyle/>
              <a:p>
                <a:pPr algn="ctr" eaLnBrk="0" hangingPunct="0"/>
                <a:r>
                  <a:rPr lang="en-US" sz="1100" dirty="0" smtClean="0">
                    <a:latin typeface="+mn-lt"/>
                    <a:ea typeface="Verdana" pitchFamily="34" charset="0"/>
                    <a:cs typeface="Verdana" pitchFamily="34" charset="0"/>
                  </a:rPr>
                  <a:t>Application</a:t>
                </a:r>
                <a:endParaRPr lang="de-DE" sz="1100" dirty="0" smtClean="0">
                  <a:latin typeface="+mn-lt"/>
                  <a:ea typeface="Verdana" pitchFamily="34" charset="0"/>
                  <a:cs typeface="Verdan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1098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</p:tagLst>
</file>

<file path=ppt/theme/theme1.xml><?xml version="1.0" encoding="utf-8"?>
<a:theme xmlns:a="http://schemas.openxmlformats.org/drawingml/2006/main" name="blank">
  <a:themeElements>
    <a:clrScheme name="InfineonColors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Fonts">
      <a:majorFont>
        <a:latin typeface="Arial"/>
        <a:ea typeface=""/>
        <a:cs typeface="Verdana"/>
      </a:majorFont>
      <a:minorFont>
        <a:latin typeface="Arial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Arial" panose="020B0604020202020204" pitchFamily="34" charset="0"/>
            <a:ea typeface="Verdana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3FE80AE3-926F-45E8-A627-9DA83A73A7C1}" vid="{D922FEA3-B087-4164-9472-03EC951DAD1B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9AADCFE3553C468B49D9321F68C9B4" ma:contentTypeVersion="1" ma:contentTypeDescription="Create a new document." ma:contentTypeScope="" ma:versionID="c1938d2157578a9de987048eaba51acb">
  <xsd:schema xmlns:xsd="http://www.w3.org/2001/XMLSchema" xmlns:xs="http://www.w3.org/2001/XMLSchema" xmlns:p="http://schemas.microsoft.com/office/2006/metadata/properties" xmlns:ns2="3fc2b1c9-6e47-482a-bbfa-32c294909efa" targetNamespace="http://schemas.microsoft.com/office/2006/metadata/properties" ma:root="true" ma:fieldsID="12a7820e62e35f111912cd81cc305268" ns2:_="">
    <xsd:import namespace="3fc2b1c9-6e47-482a-bbfa-32c294909ef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c2b1c9-6e47-482a-bbfa-32c294909ef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228BCE-7E10-4631-9E31-4BF96E2836A3}"/>
</file>

<file path=customXml/itemProps2.xml><?xml version="1.0" encoding="utf-8"?>
<ds:datastoreItem xmlns:ds="http://schemas.openxmlformats.org/officeDocument/2006/customXml" ds:itemID="{BBF5BC6A-FF1A-4C74-AFF0-2A7721B8BD22}"/>
</file>

<file path=customXml/itemProps3.xml><?xml version="1.0" encoding="utf-8"?>
<ds:datastoreItem xmlns:ds="http://schemas.openxmlformats.org/officeDocument/2006/customXml" ds:itemID="{AB2D73F5-E03E-4D87-A277-9DA311E52C38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3762</Words>
  <Application>Microsoft Office PowerPoint</Application>
  <PresentationFormat>On-screen Show (4:3)</PresentationFormat>
  <Paragraphs>896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Cambria Math</vt:lpstr>
      <vt:lpstr>SFMono-Regular</vt:lpstr>
      <vt:lpstr>Verdana</vt:lpstr>
      <vt:lpstr>Wingdings</vt:lpstr>
      <vt:lpstr>blank</vt:lpstr>
      <vt:lpstr>PowerPoint Presentation</vt:lpstr>
      <vt:lpstr>Content</vt:lpstr>
      <vt:lpstr>Overview: AIFORDES workflow</vt:lpstr>
      <vt:lpstr>Overview: Neural networks</vt:lpstr>
      <vt:lpstr>Tensor Flow Lite for Microcontrollers (TFL Micro)</vt:lpstr>
      <vt:lpstr>TFL Micro – Components</vt:lpstr>
      <vt:lpstr>TFL Micro - Software architecture  (Block diagram)</vt:lpstr>
      <vt:lpstr>TFL Micro - Software architecture  (Organizational diagram )</vt:lpstr>
      <vt:lpstr>TFL Micro – Software architecture  (Layered diagram)</vt:lpstr>
      <vt:lpstr>TFL Micro – Development flow  (for Host computer)</vt:lpstr>
      <vt:lpstr>TFL Micro – Development flow  (for RiscV ISS)</vt:lpstr>
      <vt:lpstr>TFL Micro - Trained model</vt:lpstr>
      <vt:lpstr>TFL Micro - Trained model  (Asymmetric quantization)</vt:lpstr>
      <vt:lpstr>TFL Micro - Trained model  (Asymmetric quantization)</vt:lpstr>
      <vt:lpstr>TFL Micro - Trained model  (Asymmetric quantization)</vt:lpstr>
      <vt:lpstr>TFL Micro - Trained model  (Quantization arithmetic)</vt:lpstr>
      <vt:lpstr>TFL Micro - Trained model  (Quantization scaling factor)</vt:lpstr>
      <vt:lpstr>TFL Micro - Trained model  (Symmetric quantization)</vt:lpstr>
      <vt:lpstr>TFL Micro – NN Kernels optimizations  Option 1</vt:lpstr>
      <vt:lpstr>TFL Micro – NN Kernels optimizations  Option 2</vt:lpstr>
      <vt:lpstr>TFL Micro – NN Kernels optimizations  Option 3</vt:lpstr>
      <vt:lpstr>TFL Micro – NN Kernels optimizations  Option 4</vt:lpstr>
      <vt:lpstr>CMSIS-NN - Overview</vt:lpstr>
      <vt:lpstr>CMSIS-NN – Overview (Dependencies on CMSIS-CORE)</vt:lpstr>
      <vt:lpstr>CMSIS-NN -  Overview (Performance)</vt:lpstr>
      <vt:lpstr> CMSIS-NN - Integration with TFL micro  </vt:lpstr>
      <vt:lpstr> CMSIS-NN - Integration with TFL micro  (Direct dependencies on CMSIS)</vt:lpstr>
      <vt:lpstr>CMSIS-NN - An alternative approach for RiscV?</vt:lpstr>
      <vt:lpstr>CMSIS-NN - An alternative approach for RiscV?</vt:lpstr>
      <vt:lpstr>CMSIS-NN - An alternative approach for RiscV? (The base-repository and project structure)</vt:lpstr>
      <vt:lpstr>CMSIS-NN - An alternative approach for RiscV? (CMSIS-NN structure and dependencies for IFX)</vt:lpstr>
      <vt:lpstr>CMSIS-NN - An alternative approach for RiscV? (CMSIS-NN structure and dependencies for IFX)</vt:lpstr>
      <vt:lpstr>CMSIS-NN - An alternative approach for RiscV? (The development environment)</vt:lpstr>
      <vt:lpstr>CMSIS-NN - An alternative approach for RiscV? (TensorFlowLite Micro and RISCV-nn)</vt:lpstr>
      <vt:lpstr>More info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2020-04-01T13:00:26Z</dcterms:created>
  <dcterms:modified xsi:type="dcterms:W3CDTF">2020-05-25T14:52:56Z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ContentTypeId">
    <vt:lpwstr>0x0101004D9AADCFE3553C468B49D9321F68C9B4</vt:lpwstr>
  </property>
</Properties>
</file>