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2"/>
  </p:notesMasterIdLst>
  <p:handoutMasterIdLst>
    <p:handoutMasterId r:id="rId23"/>
  </p:handoutMasterIdLst>
  <p:sldIdLst>
    <p:sldId id="318" r:id="rId6"/>
    <p:sldId id="338" r:id="rId7"/>
    <p:sldId id="328" r:id="rId8"/>
    <p:sldId id="330" r:id="rId9"/>
    <p:sldId id="335" r:id="rId10"/>
    <p:sldId id="329" r:id="rId11"/>
    <p:sldId id="331" r:id="rId12"/>
    <p:sldId id="332" r:id="rId13"/>
    <p:sldId id="333" r:id="rId14"/>
    <p:sldId id="334" r:id="rId15"/>
    <p:sldId id="337" r:id="rId16"/>
    <p:sldId id="336" r:id="rId17"/>
    <p:sldId id="339" r:id="rId18"/>
    <p:sldId id="340" r:id="rId19"/>
    <p:sldId id="341" r:id="rId20"/>
    <p:sldId id="324" r:id="rId21"/>
  </p:sldIdLst>
  <p:sldSz cx="9144000" cy="6858000" type="screen4x3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89" d="100"/>
          <a:sy n="89" d="100"/>
        </p:scale>
        <p:origin x="1308" y="57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2020-05-14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FDC77D-5EEA-4635-8C50-116CC613AE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8493E12-86FA-4E84-A967-2E301731096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9BD5E43-3CA2-4DB4-AC79-C484EE9D93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43866C-300D-457A-97F9-D369401C44B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094FF5E-C256-4BA9-A5EE-8AB6025290A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BF3B06-CD3F-4BE3-8EFE-F12E007CB6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E13212-1688-4049-8C11-AF065F47B99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C8B0702-3D91-47ED-9357-823C15473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4CE229-0732-43E4-BE27-50D9B6983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536903-32FD-42A2-8F88-174B113D36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7B9DBB6-C15B-42E4-8E33-EF9565301B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555E91-926B-4C96-90B6-D75C3A27D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2020-05-14          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9CD34-0410-4D1C-B975-009AD33B23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CC02DA2-A628-4039-829A-ABC5BE1E172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65D47E-8C19-4673-AB27-EE1151B6E83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2A8DDB8-9C68-4FD5-BFDE-E5A6FD1213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layers 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15215" cy="36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UInt8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00196"/>
            <a:ext cx="7315215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</a:p>
        </p:txBody>
      </p:sp>
    </p:spTree>
    <p:extLst>
      <p:ext uri="{BB962C8B-B14F-4D97-AF65-F5344CB8AC3E}">
        <p14:creationId xmlns:p14="http://schemas.microsoft.com/office/powerpoint/2010/main" val="14640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9033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3278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974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41162"/>
              </p:ext>
            </p:extLst>
          </p:nvPr>
        </p:nvGraphicFramePr>
        <p:xfrm>
          <a:off x="1524000" y="24208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5857"/>
              </p:ext>
            </p:extLst>
          </p:nvPr>
        </p:nvGraphicFramePr>
        <p:xfrm>
          <a:off x="1524000" y="40612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3006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6391"/>
              </p:ext>
            </p:extLst>
          </p:nvPr>
        </p:nvGraphicFramePr>
        <p:xfrm>
          <a:off x="1524000" y="508518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99592" y="3640589"/>
            <a:ext cx="42191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With Padding (different values as above):</a:t>
            </a:r>
            <a:endParaRPr lang="de-DE" sz="18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Depthwise Conv Layer (WIP)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</a:t>
            </a:r>
            <a:r>
              <a:rPr lang="de-DE" dirty="0" smtClean="0"/>
              <a:t>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Output </a:t>
                </a:r>
                <a:r>
                  <a:rPr lang="de-DE" dirty="0"/>
                  <a:t>size: (batch_size * </a:t>
                </a:r>
                <a:r>
                  <a:rPr lang="de-DE" dirty="0" smtClean="0"/>
                  <a:t>out_y </a:t>
                </a:r>
                <a:r>
                  <a:rPr lang="de-DE" dirty="0"/>
                  <a:t>* </a:t>
                </a:r>
                <a:r>
                  <a:rPr lang="de-DE" dirty="0" smtClean="0"/>
                  <a:t>out_x </a:t>
                </a:r>
                <a:r>
                  <a:rPr lang="de-DE" dirty="0"/>
                  <a:t>* </a:t>
                </a:r>
                <a:r>
                  <a:rPr lang="de-DE" dirty="0" smtClean="0"/>
                  <a:t>out_channel)</a:t>
                </a:r>
              </a:p>
              <a:p>
                <a:r>
                  <a:rPr lang="de-DE" dirty="0" smtClean="0"/>
                  <a:t>Out_channel = in_channel * depth_multiplier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Filter size: </a:t>
                </a:r>
                <a:r>
                  <a:rPr lang="de-DE" dirty="0" smtClean="0"/>
                  <a:t>1 * filter_y </a:t>
                </a:r>
                <a:r>
                  <a:rPr lang="de-DE" dirty="0"/>
                  <a:t>* </a:t>
                </a:r>
                <a:r>
                  <a:rPr lang="de-DE" dirty="0" smtClean="0"/>
                  <a:t>filter_x </a:t>
                </a:r>
                <a:r>
                  <a:rPr lang="de-DE" dirty="0"/>
                  <a:t>* </a:t>
                </a:r>
                <a:r>
                  <a:rPr lang="de-DE" dirty="0" smtClean="0"/>
                  <a:t>out_channel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𝑐h𝑎𝑛𝑛𝑒𝑙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The depthwise convolution convolves only one input channel for every output neuron (unlike the conv layer, which always convolves all input channels).</a:t>
                </a:r>
              </a:p>
              <a:p>
                <a:pPr marL="0" indent="0">
                  <a:buNone/>
                </a:pPr>
                <a:r>
                  <a:rPr lang="de-DE" dirty="0" smtClean="0"/>
                  <a:t>The 2D input channel is convolved with a 2D filter.</a:t>
                </a:r>
              </a:p>
              <a:p>
                <a:pPr marL="0" indent="0">
                  <a:buNone/>
                </a:pPr>
                <a:r>
                  <a:rPr lang="de-DE" dirty="0" smtClean="0"/>
                  <a:t>Every input channel can get multiple filters (depth multiplier)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5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15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UInt8 Depthwise Conv </a:t>
            </a:r>
            <a:r>
              <a:rPr lang="de-DE" dirty="0"/>
              <a:t>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de-DE" sz="1600" dirty="0" smtClean="0"/>
                  <a:t>Output </a:t>
                </a:r>
                <a:r>
                  <a:rPr lang="de-DE" sz="1600" dirty="0"/>
                  <a:t>size: (batch_size * </a:t>
                </a:r>
                <a:r>
                  <a:rPr lang="de-DE" sz="1600" dirty="0" smtClean="0"/>
                  <a:t>out_y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out_channel)</a:t>
                </a:r>
              </a:p>
              <a:p>
                <a:r>
                  <a:rPr lang="de-DE" sz="1600" dirty="0" smtClean="0"/>
                  <a:t>Out_channel = in_channel * depth_multiplier</a:t>
                </a: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Filter size: </a:t>
                </a:r>
                <a:r>
                  <a:rPr lang="de-DE" sz="1600" dirty="0" smtClean="0"/>
                  <a:t>1 * filter_y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filter_x </a:t>
                </a:r>
                <a:r>
                  <a:rPr lang="de-DE" sz="1600" dirty="0"/>
                  <a:t>* </a:t>
                </a:r>
                <a:r>
                  <a:rPr lang="de-DE" sz="1600" dirty="0" smtClean="0"/>
                  <a:t>out_channel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1600" i="1" dirty="0" smtClean="0">
                    <a:latin typeface="Cambria Math" panose="02040503050406030204" pitchFamily="18" charset="0"/>
                  </a:rPr>
                  <a:t>One output neuron calculations:</a:t>
                </a: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𝑓𝑖𝑙𝑡𝑒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𝑐h𝑎𝑛𝑛𝑒𝑙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𝑖𝑛𝑝𝑢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𝑜𝑓𝑓𝑠𝑒𝑡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600" dirty="0"/>
                  <a:t> </a:t>
                </a:r>
                <a:endParaRPr lang="de-DE" sz="1600" dirty="0" smtClean="0"/>
              </a:p>
              <a:p>
                <a:pPr marL="288000" lvl="1" indent="0">
                  <a:buNone/>
                </a:pPr>
                <a:endParaRPr lang="de-DE" sz="1600" dirty="0" smtClean="0"/>
              </a:p>
              <a:p>
                <a:pPr marL="0" indent="0">
                  <a:buNone/>
                </a:pPr>
                <a:r>
                  <a:rPr lang="de-DE" sz="1600" dirty="0" smtClean="0"/>
                  <a:t>Reformulate sum: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𝑐h𝑎𝑛𝑛𝑒𝑙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</m:t>
                            </m:r>
                            <m:sSub>
                              <m:sSubPr>
                                <m:ctrlP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𝑜𝑓𝑓𝑠𝑒𝑡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sz="1600" dirty="0" smtClean="0"/>
                  <a:t> =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𝑖𝑛𝑝𝑢𝑡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𝑖𝑙𝑡𝑒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𝑜𝑢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𝑐h𝑎𝑛𝑛𝑒𝑙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𝑜𝑓𝑓𝑠𝑒𝑡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𝑓𝑖𝑙𝑡𝑒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𝑜𝑓𝑓𝑠𝑒𝑡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𝑖𝑙𝑡𝑒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𝑖𝑙𝑡𝑒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𝑐h𝑎𝑛𝑛𝑒𝑙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231" t="-1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04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Conv Layer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filter_x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One output neuron</a:t>
            </a:r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39856" y="39507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</a:t>
            </a:r>
            <a:r>
              <a:rPr lang="de-DE" sz="1400" kern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2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501008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</a:t>
                </a:r>
                <a:r>
                  <a:rPr lang="de-DE" dirty="0" smtClean="0"/>
                  <a:t>!!!</a:t>
                </a:r>
              </a:p>
              <a:p>
                <a:r>
                  <a:rPr lang="de-DE" dirty="0" smtClean="0"/>
                  <a:t>Filter offset is assumed to be 0</a:t>
                </a:r>
                <a:endParaRPr lang="de-DE" dirty="0"/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62113" y="2637795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361909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987302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400381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members</a:t>
            </a:r>
          </a:p>
          <a:p>
            <a:r>
              <a:rPr lang="de-DE" dirty="0" smtClean="0"/>
              <a:t>Moved CalculateOpData function call to Prepare phase</a:t>
            </a:r>
          </a:p>
          <a:p>
            <a:r>
              <a:rPr lang="de-DE" dirty="0" smtClean="0"/>
              <a:t>Precomputation of Sum-of-filters Factor</a:t>
            </a:r>
          </a:p>
          <a:p>
            <a:r>
              <a:rPr lang="de-DE" dirty="0" smtClean="0"/>
              <a:t>Precomputation of Sum-of-inputs Factor (not worth)</a:t>
            </a:r>
          </a:p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Using filter consecutivity 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</a:t>
            </a:r>
            <a:r>
              <a:rPr lang="de-DE" dirty="0" smtClean="0">
                <a:sym typeface="Wingdings" panose="05000000000000000000" pitchFamily="2" charset="2"/>
              </a:rPr>
              <a:t>used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If padding != 0, the precomputation and filter consecutivity can‘t be used!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Extra implementation in this case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I added 2 extra tensorflow tests for padding (there were none)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1490</Words>
  <Application>Microsoft Office PowerPoint</Application>
  <PresentationFormat>On-screen Show (4:3)</PresentationFormat>
  <Paragraphs>206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Verdana</vt:lpstr>
      <vt:lpstr>Wingdings</vt:lpstr>
      <vt:lpstr>blank</vt:lpstr>
      <vt:lpstr>PowerPoint Presentation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All optimizations I made</vt:lpstr>
      <vt:lpstr>Benchmarks Int8</vt:lpstr>
      <vt:lpstr>Benchmarks UInt8</vt:lpstr>
      <vt:lpstr>Benchmarks RISC V</vt:lpstr>
      <vt:lpstr>PowerPoint Presentation</vt:lpstr>
      <vt:lpstr>FLOAT Depthwise Conv layer calculations</vt:lpstr>
      <vt:lpstr>UInt8 Depthwise Conv layer calculations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2020-06-11T21:41:47Z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