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63" r:id="rId6"/>
    <p:sldId id="266" r:id="rId7"/>
    <p:sldId id="264" r:id="rId8"/>
    <p:sldId id="265"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1" r:id="rId22"/>
    <p:sldId id="282" r:id="rId23"/>
    <p:sldId id="279" r:id="rId24"/>
    <p:sldId id="280" r:id="rId25"/>
    <p:sldId id="283"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59" d="100"/>
          <a:sy n="59" d="100"/>
        </p:scale>
        <p:origin x="4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CF11D-8446-4A91-836F-809DFD9857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12B3BB-6023-4DBE-BD4D-764E2F9625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D38BFB-825E-4F0C-A967-7C32B92718EF}"/>
              </a:ext>
            </a:extLst>
          </p:cNvPr>
          <p:cNvSpPr>
            <a:spLocks noGrp="1"/>
          </p:cNvSpPr>
          <p:nvPr>
            <p:ph type="dt" sz="half" idx="10"/>
          </p:nvPr>
        </p:nvSpPr>
        <p:spPr/>
        <p:txBody>
          <a:bodyPr/>
          <a:lstStyle/>
          <a:p>
            <a:fld id="{20464F2F-439A-432A-AF79-5FC970985488}" type="datetimeFigureOut">
              <a:rPr lang="en-US" smtClean="0"/>
              <a:t>3/23/2021</a:t>
            </a:fld>
            <a:endParaRPr lang="en-US"/>
          </a:p>
        </p:txBody>
      </p:sp>
      <p:sp>
        <p:nvSpPr>
          <p:cNvPr id="5" name="Footer Placeholder 4">
            <a:extLst>
              <a:ext uri="{FF2B5EF4-FFF2-40B4-BE49-F238E27FC236}">
                <a16:creationId xmlns:a16="http://schemas.microsoft.com/office/drawing/2014/main" id="{FB6DE62B-B8A9-48F0-941A-68D350E82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653FC-92ED-481D-8596-B4181D29352B}"/>
              </a:ext>
            </a:extLst>
          </p:cNvPr>
          <p:cNvSpPr>
            <a:spLocks noGrp="1"/>
          </p:cNvSpPr>
          <p:nvPr>
            <p:ph type="sldNum" sz="quarter" idx="12"/>
          </p:nvPr>
        </p:nvSpPr>
        <p:spPr/>
        <p:txBody>
          <a:bodyPr/>
          <a:lstStyle/>
          <a:p>
            <a:fld id="{9B61376D-1091-41C8-9AE1-387C8FA87B63}" type="slidenum">
              <a:rPr lang="en-US" smtClean="0"/>
              <a:t>‹#›</a:t>
            </a:fld>
            <a:endParaRPr lang="en-US"/>
          </a:p>
        </p:txBody>
      </p:sp>
    </p:spTree>
    <p:extLst>
      <p:ext uri="{BB962C8B-B14F-4D97-AF65-F5344CB8AC3E}">
        <p14:creationId xmlns:p14="http://schemas.microsoft.com/office/powerpoint/2010/main" val="3113172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FCF17-A974-4C83-B015-BA957A81AA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44C2F8-7688-4531-B0A0-AFA97613BE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B950C6-40DA-4C89-AEFC-07BB0E2EF27D}"/>
              </a:ext>
            </a:extLst>
          </p:cNvPr>
          <p:cNvSpPr>
            <a:spLocks noGrp="1"/>
          </p:cNvSpPr>
          <p:nvPr>
            <p:ph type="dt" sz="half" idx="10"/>
          </p:nvPr>
        </p:nvSpPr>
        <p:spPr/>
        <p:txBody>
          <a:bodyPr/>
          <a:lstStyle/>
          <a:p>
            <a:fld id="{20464F2F-439A-432A-AF79-5FC970985488}" type="datetimeFigureOut">
              <a:rPr lang="en-US" smtClean="0"/>
              <a:t>3/23/2021</a:t>
            </a:fld>
            <a:endParaRPr lang="en-US"/>
          </a:p>
        </p:txBody>
      </p:sp>
      <p:sp>
        <p:nvSpPr>
          <p:cNvPr id="5" name="Footer Placeholder 4">
            <a:extLst>
              <a:ext uri="{FF2B5EF4-FFF2-40B4-BE49-F238E27FC236}">
                <a16:creationId xmlns:a16="http://schemas.microsoft.com/office/drawing/2014/main" id="{0B9C6052-3E99-4967-A250-D8AC834D1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66249-83A2-4EA8-820C-5E5349D5B831}"/>
              </a:ext>
            </a:extLst>
          </p:cNvPr>
          <p:cNvSpPr>
            <a:spLocks noGrp="1"/>
          </p:cNvSpPr>
          <p:nvPr>
            <p:ph type="sldNum" sz="quarter" idx="12"/>
          </p:nvPr>
        </p:nvSpPr>
        <p:spPr/>
        <p:txBody>
          <a:bodyPr/>
          <a:lstStyle/>
          <a:p>
            <a:fld id="{9B61376D-1091-41C8-9AE1-387C8FA87B63}" type="slidenum">
              <a:rPr lang="en-US" smtClean="0"/>
              <a:t>‹#›</a:t>
            </a:fld>
            <a:endParaRPr lang="en-US"/>
          </a:p>
        </p:txBody>
      </p:sp>
    </p:spTree>
    <p:extLst>
      <p:ext uri="{BB962C8B-B14F-4D97-AF65-F5344CB8AC3E}">
        <p14:creationId xmlns:p14="http://schemas.microsoft.com/office/powerpoint/2010/main" val="414113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58F304-D063-40F7-A0EE-A36E944E36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D1A31F-E0AA-45B3-AAA7-876C1A6822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568AD-9B5A-4CB5-8A25-4F68F7CE9910}"/>
              </a:ext>
            </a:extLst>
          </p:cNvPr>
          <p:cNvSpPr>
            <a:spLocks noGrp="1"/>
          </p:cNvSpPr>
          <p:nvPr>
            <p:ph type="dt" sz="half" idx="10"/>
          </p:nvPr>
        </p:nvSpPr>
        <p:spPr/>
        <p:txBody>
          <a:bodyPr/>
          <a:lstStyle/>
          <a:p>
            <a:fld id="{20464F2F-439A-432A-AF79-5FC970985488}" type="datetimeFigureOut">
              <a:rPr lang="en-US" smtClean="0"/>
              <a:t>3/23/2021</a:t>
            </a:fld>
            <a:endParaRPr lang="en-US"/>
          </a:p>
        </p:txBody>
      </p:sp>
      <p:sp>
        <p:nvSpPr>
          <p:cNvPr id="5" name="Footer Placeholder 4">
            <a:extLst>
              <a:ext uri="{FF2B5EF4-FFF2-40B4-BE49-F238E27FC236}">
                <a16:creationId xmlns:a16="http://schemas.microsoft.com/office/drawing/2014/main" id="{5DDE1BC4-51E5-42DE-A781-9FA5A6E58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290EE-C874-4D1C-9FA9-02A2E5210BCE}"/>
              </a:ext>
            </a:extLst>
          </p:cNvPr>
          <p:cNvSpPr>
            <a:spLocks noGrp="1"/>
          </p:cNvSpPr>
          <p:nvPr>
            <p:ph type="sldNum" sz="quarter" idx="12"/>
          </p:nvPr>
        </p:nvSpPr>
        <p:spPr/>
        <p:txBody>
          <a:bodyPr/>
          <a:lstStyle/>
          <a:p>
            <a:fld id="{9B61376D-1091-41C8-9AE1-387C8FA87B63}" type="slidenum">
              <a:rPr lang="en-US" smtClean="0"/>
              <a:t>‹#›</a:t>
            </a:fld>
            <a:endParaRPr lang="en-US"/>
          </a:p>
        </p:txBody>
      </p:sp>
    </p:spTree>
    <p:extLst>
      <p:ext uri="{BB962C8B-B14F-4D97-AF65-F5344CB8AC3E}">
        <p14:creationId xmlns:p14="http://schemas.microsoft.com/office/powerpoint/2010/main" val="700745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20464F2F-439A-432A-AF79-5FC970985488}" type="datetimeFigureOut">
              <a:rPr lang="en-US" smtClean="0"/>
              <a:t>3/23/2021</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B61376D-1091-41C8-9AE1-387C8FA87B63}" type="slidenum">
              <a:rPr lang="en-US" smtClean="0"/>
              <a:t>‹#›</a:t>
            </a:fld>
            <a:endParaRPr lang="en-US"/>
          </a:p>
        </p:txBody>
      </p:sp>
    </p:spTree>
    <p:extLst>
      <p:ext uri="{BB962C8B-B14F-4D97-AF65-F5344CB8AC3E}">
        <p14:creationId xmlns:p14="http://schemas.microsoft.com/office/powerpoint/2010/main" val="3110054030"/>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464F2F-439A-432A-AF79-5FC970985488}" type="datetimeFigureOut">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376D-1091-41C8-9AE1-387C8FA87B63}" type="slidenum">
              <a:rPr lang="en-US" smtClean="0"/>
              <a:t>‹#›</a:t>
            </a:fld>
            <a:endParaRPr lang="en-US"/>
          </a:p>
        </p:txBody>
      </p:sp>
    </p:spTree>
    <p:extLst>
      <p:ext uri="{BB962C8B-B14F-4D97-AF65-F5344CB8AC3E}">
        <p14:creationId xmlns:p14="http://schemas.microsoft.com/office/powerpoint/2010/main" val="4055214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20464F2F-439A-432A-AF79-5FC970985488}" type="datetimeFigureOut">
              <a:rPr lang="en-US" smtClean="0"/>
              <a:t>3/23/2021</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9B61376D-1091-41C8-9AE1-387C8FA87B63}" type="slidenum">
              <a:rPr lang="en-US" smtClean="0"/>
              <a:t>‹#›</a:t>
            </a:fld>
            <a:endParaRPr lang="en-US"/>
          </a:p>
        </p:txBody>
      </p:sp>
    </p:spTree>
    <p:extLst>
      <p:ext uri="{BB962C8B-B14F-4D97-AF65-F5344CB8AC3E}">
        <p14:creationId xmlns:p14="http://schemas.microsoft.com/office/powerpoint/2010/main" val="65529078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464F2F-439A-432A-AF79-5FC970985488}"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376D-1091-41C8-9AE1-387C8FA87B63}" type="slidenum">
              <a:rPr lang="en-US" smtClean="0"/>
              <a:t>‹#›</a:t>
            </a:fld>
            <a:endParaRPr lang="en-US"/>
          </a:p>
        </p:txBody>
      </p:sp>
    </p:spTree>
    <p:extLst>
      <p:ext uri="{BB962C8B-B14F-4D97-AF65-F5344CB8AC3E}">
        <p14:creationId xmlns:p14="http://schemas.microsoft.com/office/powerpoint/2010/main" val="4187568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464F2F-439A-432A-AF79-5FC970985488}" type="datetimeFigureOut">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376D-1091-41C8-9AE1-387C8FA87B63}" type="slidenum">
              <a:rPr lang="en-US" smtClean="0"/>
              <a:t>‹#›</a:t>
            </a:fld>
            <a:endParaRPr lang="en-US"/>
          </a:p>
        </p:txBody>
      </p:sp>
    </p:spTree>
    <p:extLst>
      <p:ext uri="{BB962C8B-B14F-4D97-AF65-F5344CB8AC3E}">
        <p14:creationId xmlns:p14="http://schemas.microsoft.com/office/powerpoint/2010/main" val="711736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464F2F-439A-432A-AF79-5FC970985488}" type="datetimeFigureOut">
              <a:rPr lang="en-US" smtClean="0"/>
              <a:t>3/23/2021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376D-1091-41C8-9AE1-387C8FA87B63}" type="slidenum">
              <a:rPr lang="en-US" smtClean="0"/>
              <a:t>‹#›</a:t>
            </a:fld>
            <a:endParaRPr lang="en-US"/>
          </a:p>
        </p:txBody>
      </p:sp>
    </p:spTree>
    <p:extLst>
      <p:ext uri="{BB962C8B-B14F-4D97-AF65-F5344CB8AC3E}">
        <p14:creationId xmlns:p14="http://schemas.microsoft.com/office/powerpoint/2010/main" val="1112091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64F2F-439A-432A-AF79-5FC970985488}" type="datetimeFigureOut">
              <a:rPr lang="en-US" smtClean="0"/>
              <a:t>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376D-1091-41C8-9AE1-387C8FA87B63}" type="slidenum">
              <a:rPr lang="en-US" smtClean="0"/>
              <a:t>‹#›</a:t>
            </a:fld>
            <a:endParaRPr lang="en-US"/>
          </a:p>
        </p:txBody>
      </p:sp>
    </p:spTree>
    <p:extLst>
      <p:ext uri="{BB962C8B-B14F-4D97-AF65-F5344CB8AC3E}">
        <p14:creationId xmlns:p14="http://schemas.microsoft.com/office/powerpoint/2010/main" val="2019533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0464F2F-439A-432A-AF79-5FC970985488}" type="datetimeFigureOut">
              <a:rPr lang="en-US" smtClean="0"/>
              <a:t>3/23/2021</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9B61376D-1091-41C8-9AE1-387C8FA87B63}"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916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0DF1-73FC-47D7-AF71-45116C296A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F35D82-8884-49C5-BED3-2FC0F1C070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48A48-BFD7-4EE1-A31B-066C44C533FF}"/>
              </a:ext>
            </a:extLst>
          </p:cNvPr>
          <p:cNvSpPr>
            <a:spLocks noGrp="1"/>
          </p:cNvSpPr>
          <p:nvPr>
            <p:ph type="dt" sz="half" idx="10"/>
          </p:nvPr>
        </p:nvSpPr>
        <p:spPr/>
        <p:txBody>
          <a:bodyPr/>
          <a:lstStyle/>
          <a:p>
            <a:fld id="{20464F2F-439A-432A-AF79-5FC970985488}" type="datetimeFigureOut">
              <a:rPr lang="en-US" smtClean="0"/>
              <a:t>3/23/2021</a:t>
            </a:fld>
            <a:endParaRPr lang="en-US"/>
          </a:p>
        </p:txBody>
      </p:sp>
      <p:sp>
        <p:nvSpPr>
          <p:cNvPr id="5" name="Footer Placeholder 4">
            <a:extLst>
              <a:ext uri="{FF2B5EF4-FFF2-40B4-BE49-F238E27FC236}">
                <a16:creationId xmlns:a16="http://schemas.microsoft.com/office/drawing/2014/main" id="{94CA2402-E7D5-4053-A205-D1C89237C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C8DEC-8530-4471-BBBB-FEB2A8BE6CBD}"/>
              </a:ext>
            </a:extLst>
          </p:cNvPr>
          <p:cNvSpPr>
            <a:spLocks noGrp="1"/>
          </p:cNvSpPr>
          <p:nvPr>
            <p:ph type="sldNum" sz="quarter" idx="12"/>
          </p:nvPr>
        </p:nvSpPr>
        <p:spPr/>
        <p:txBody>
          <a:bodyPr/>
          <a:lstStyle/>
          <a:p>
            <a:fld id="{9B61376D-1091-41C8-9AE1-387C8FA87B63}" type="slidenum">
              <a:rPr lang="en-US" smtClean="0"/>
              <a:t>‹#›</a:t>
            </a:fld>
            <a:endParaRPr lang="en-US"/>
          </a:p>
        </p:txBody>
      </p:sp>
    </p:spTree>
    <p:extLst>
      <p:ext uri="{BB962C8B-B14F-4D97-AF65-F5344CB8AC3E}">
        <p14:creationId xmlns:p14="http://schemas.microsoft.com/office/powerpoint/2010/main" val="30030178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20464F2F-439A-432A-AF79-5FC970985488}" type="datetimeFigureOut">
              <a:rPr lang="en-US" smtClean="0"/>
              <a:t>3/23/2021</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9B61376D-1091-41C8-9AE1-387C8FA87B63}"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12287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464F2F-439A-432A-AF79-5FC970985488}"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376D-1091-41C8-9AE1-387C8FA87B63}" type="slidenum">
              <a:rPr lang="en-US" smtClean="0"/>
              <a:t>‹#›</a:t>
            </a:fld>
            <a:endParaRPr lang="en-US"/>
          </a:p>
        </p:txBody>
      </p:sp>
    </p:spTree>
    <p:extLst>
      <p:ext uri="{BB962C8B-B14F-4D97-AF65-F5344CB8AC3E}">
        <p14:creationId xmlns:p14="http://schemas.microsoft.com/office/powerpoint/2010/main" val="360930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464F2F-439A-432A-AF79-5FC970985488}"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376D-1091-41C8-9AE1-387C8FA87B63}" type="slidenum">
              <a:rPr lang="en-US" smtClean="0"/>
              <a:t>‹#›</a:t>
            </a:fld>
            <a:endParaRPr lang="en-US"/>
          </a:p>
        </p:txBody>
      </p:sp>
    </p:spTree>
    <p:extLst>
      <p:ext uri="{BB962C8B-B14F-4D97-AF65-F5344CB8AC3E}">
        <p14:creationId xmlns:p14="http://schemas.microsoft.com/office/powerpoint/2010/main" val="271491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0C24-AAD9-4464-B4E9-04B0969FD7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AB898F-FF65-48C8-8B27-7D05215877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CBB43A-97EC-4A93-B3F8-410D00B82E74}"/>
              </a:ext>
            </a:extLst>
          </p:cNvPr>
          <p:cNvSpPr>
            <a:spLocks noGrp="1"/>
          </p:cNvSpPr>
          <p:nvPr>
            <p:ph type="dt" sz="half" idx="10"/>
          </p:nvPr>
        </p:nvSpPr>
        <p:spPr/>
        <p:txBody>
          <a:bodyPr/>
          <a:lstStyle/>
          <a:p>
            <a:fld id="{20464F2F-439A-432A-AF79-5FC970985488}" type="datetimeFigureOut">
              <a:rPr lang="en-US" smtClean="0"/>
              <a:t>3/23/2021</a:t>
            </a:fld>
            <a:endParaRPr lang="en-US"/>
          </a:p>
        </p:txBody>
      </p:sp>
      <p:sp>
        <p:nvSpPr>
          <p:cNvPr id="5" name="Footer Placeholder 4">
            <a:extLst>
              <a:ext uri="{FF2B5EF4-FFF2-40B4-BE49-F238E27FC236}">
                <a16:creationId xmlns:a16="http://schemas.microsoft.com/office/drawing/2014/main" id="{DC022970-4F8E-47BF-BD3D-B3E07B1B2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48F0A-8409-49A7-B8D8-DF1B2B5D7996}"/>
              </a:ext>
            </a:extLst>
          </p:cNvPr>
          <p:cNvSpPr>
            <a:spLocks noGrp="1"/>
          </p:cNvSpPr>
          <p:nvPr>
            <p:ph type="sldNum" sz="quarter" idx="12"/>
          </p:nvPr>
        </p:nvSpPr>
        <p:spPr/>
        <p:txBody>
          <a:bodyPr/>
          <a:lstStyle/>
          <a:p>
            <a:fld id="{9B61376D-1091-41C8-9AE1-387C8FA87B63}" type="slidenum">
              <a:rPr lang="en-US" smtClean="0"/>
              <a:t>‹#›</a:t>
            </a:fld>
            <a:endParaRPr lang="en-US"/>
          </a:p>
        </p:txBody>
      </p:sp>
    </p:spTree>
    <p:extLst>
      <p:ext uri="{BB962C8B-B14F-4D97-AF65-F5344CB8AC3E}">
        <p14:creationId xmlns:p14="http://schemas.microsoft.com/office/powerpoint/2010/main" val="1765263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A5F4-58E0-4EC2-909C-5FA4B0A11D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6FE54C-F12D-417B-BDAE-107455EF5D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109DAD-A02B-47D4-9E8F-8D6E0725CC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CD5E2-DD59-4D83-949D-BCFB9C98A371}"/>
              </a:ext>
            </a:extLst>
          </p:cNvPr>
          <p:cNvSpPr>
            <a:spLocks noGrp="1"/>
          </p:cNvSpPr>
          <p:nvPr>
            <p:ph type="dt" sz="half" idx="10"/>
          </p:nvPr>
        </p:nvSpPr>
        <p:spPr/>
        <p:txBody>
          <a:bodyPr/>
          <a:lstStyle/>
          <a:p>
            <a:fld id="{20464F2F-439A-432A-AF79-5FC970985488}" type="datetimeFigureOut">
              <a:rPr lang="en-US" smtClean="0"/>
              <a:t>3/23/2021</a:t>
            </a:fld>
            <a:endParaRPr lang="en-US"/>
          </a:p>
        </p:txBody>
      </p:sp>
      <p:sp>
        <p:nvSpPr>
          <p:cNvPr id="6" name="Footer Placeholder 5">
            <a:extLst>
              <a:ext uri="{FF2B5EF4-FFF2-40B4-BE49-F238E27FC236}">
                <a16:creationId xmlns:a16="http://schemas.microsoft.com/office/drawing/2014/main" id="{40051394-2E71-4E5A-91D9-71122CAA9B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BCA523-9246-4C86-852B-03BF49A623E8}"/>
              </a:ext>
            </a:extLst>
          </p:cNvPr>
          <p:cNvSpPr>
            <a:spLocks noGrp="1"/>
          </p:cNvSpPr>
          <p:nvPr>
            <p:ph type="sldNum" sz="quarter" idx="12"/>
          </p:nvPr>
        </p:nvSpPr>
        <p:spPr/>
        <p:txBody>
          <a:bodyPr/>
          <a:lstStyle/>
          <a:p>
            <a:fld id="{9B61376D-1091-41C8-9AE1-387C8FA87B63}" type="slidenum">
              <a:rPr lang="en-US" smtClean="0"/>
              <a:t>‹#›</a:t>
            </a:fld>
            <a:endParaRPr lang="en-US"/>
          </a:p>
        </p:txBody>
      </p:sp>
    </p:spTree>
    <p:extLst>
      <p:ext uri="{BB962C8B-B14F-4D97-AF65-F5344CB8AC3E}">
        <p14:creationId xmlns:p14="http://schemas.microsoft.com/office/powerpoint/2010/main" val="3256169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C515-347F-4C89-BFF9-B3E8909405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C6A79D-A888-4322-8B4C-C7A9515F40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1B7A2B-8E3E-41D1-B300-481277FDF1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AAD442-46CF-44CD-8411-F957DE6954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B9C080-9BC2-43A5-BDBA-F67F1620F0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0AE08A-C764-4832-B347-5ECBDC995AD6}"/>
              </a:ext>
            </a:extLst>
          </p:cNvPr>
          <p:cNvSpPr>
            <a:spLocks noGrp="1"/>
          </p:cNvSpPr>
          <p:nvPr>
            <p:ph type="dt" sz="half" idx="10"/>
          </p:nvPr>
        </p:nvSpPr>
        <p:spPr/>
        <p:txBody>
          <a:bodyPr/>
          <a:lstStyle/>
          <a:p>
            <a:fld id="{20464F2F-439A-432A-AF79-5FC970985488}" type="datetimeFigureOut">
              <a:rPr lang="en-US" smtClean="0"/>
              <a:t>3/23/2021</a:t>
            </a:fld>
            <a:endParaRPr lang="en-US"/>
          </a:p>
        </p:txBody>
      </p:sp>
      <p:sp>
        <p:nvSpPr>
          <p:cNvPr id="8" name="Footer Placeholder 7">
            <a:extLst>
              <a:ext uri="{FF2B5EF4-FFF2-40B4-BE49-F238E27FC236}">
                <a16:creationId xmlns:a16="http://schemas.microsoft.com/office/drawing/2014/main" id="{1EB1DFC0-DEF2-416E-9A1C-2E4E8837AA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733EE0-AA08-4EFD-AE93-D06263E35F37}"/>
              </a:ext>
            </a:extLst>
          </p:cNvPr>
          <p:cNvSpPr>
            <a:spLocks noGrp="1"/>
          </p:cNvSpPr>
          <p:nvPr>
            <p:ph type="sldNum" sz="quarter" idx="12"/>
          </p:nvPr>
        </p:nvSpPr>
        <p:spPr/>
        <p:txBody>
          <a:bodyPr/>
          <a:lstStyle/>
          <a:p>
            <a:fld id="{9B61376D-1091-41C8-9AE1-387C8FA87B63}" type="slidenum">
              <a:rPr lang="en-US" smtClean="0"/>
              <a:t>‹#›</a:t>
            </a:fld>
            <a:endParaRPr lang="en-US"/>
          </a:p>
        </p:txBody>
      </p:sp>
    </p:spTree>
    <p:extLst>
      <p:ext uri="{BB962C8B-B14F-4D97-AF65-F5344CB8AC3E}">
        <p14:creationId xmlns:p14="http://schemas.microsoft.com/office/powerpoint/2010/main" val="57187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7F2D1-7F74-40DF-A56A-F4FFB8BF1D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D5B4E2-68A4-4A67-8BEE-C034CDF44353}"/>
              </a:ext>
            </a:extLst>
          </p:cNvPr>
          <p:cNvSpPr>
            <a:spLocks noGrp="1"/>
          </p:cNvSpPr>
          <p:nvPr>
            <p:ph type="dt" sz="half" idx="10"/>
          </p:nvPr>
        </p:nvSpPr>
        <p:spPr/>
        <p:txBody>
          <a:bodyPr/>
          <a:lstStyle/>
          <a:p>
            <a:fld id="{20464F2F-439A-432A-AF79-5FC970985488}" type="datetimeFigureOut">
              <a:rPr lang="en-US" smtClean="0"/>
              <a:t>3/23/2021</a:t>
            </a:fld>
            <a:endParaRPr lang="en-US"/>
          </a:p>
        </p:txBody>
      </p:sp>
      <p:sp>
        <p:nvSpPr>
          <p:cNvPr id="4" name="Footer Placeholder 3">
            <a:extLst>
              <a:ext uri="{FF2B5EF4-FFF2-40B4-BE49-F238E27FC236}">
                <a16:creationId xmlns:a16="http://schemas.microsoft.com/office/drawing/2014/main" id="{864D383F-57DA-47EA-9AA6-BC6F4E0A74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97849E-B6AA-4089-91EC-22B99CCEF310}"/>
              </a:ext>
            </a:extLst>
          </p:cNvPr>
          <p:cNvSpPr>
            <a:spLocks noGrp="1"/>
          </p:cNvSpPr>
          <p:nvPr>
            <p:ph type="sldNum" sz="quarter" idx="12"/>
          </p:nvPr>
        </p:nvSpPr>
        <p:spPr/>
        <p:txBody>
          <a:bodyPr/>
          <a:lstStyle/>
          <a:p>
            <a:fld id="{9B61376D-1091-41C8-9AE1-387C8FA87B63}" type="slidenum">
              <a:rPr lang="en-US" smtClean="0"/>
              <a:t>‹#›</a:t>
            </a:fld>
            <a:endParaRPr lang="en-US"/>
          </a:p>
        </p:txBody>
      </p:sp>
    </p:spTree>
    <p:extLst>
      <p:ext uri="{BB962C8B-B14F-4D97-AF65-F5344CB8AC3E}">
        <p14:creationId xmlns:p14="http://schemas.microsoft.com/office/powerpoint/2010/main" val="103382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2A66C0-9A8B-4CD9-B65A-3357147014CF}"/>
              </a:ext>
            </a:extLst>
          </p:cNvPr>
          <p:cNvSpPr>
            <a:spLocks noGrp="1"/>
          </p:cNvSpPr>
          <p:nvPr>
            <p:ph type="dt" sz="half" idx="10"/>
          </p:nvPr>
        </p:nvSpPr>
        <p:spPr/>
        <p:txBody>
          <a:bodyPr/>
          <a:lstStyle/>
          <a:p>
            <a:fld id="{20464F2F-439A-432A-AF79-5FC970985488}" type="datetimeFigureOut">
              <a:rPr lang="en-US" smtClean="0"/>
              <a:t>3/23/2021</a:t>
            </a:fld>
            <a:endParaRPr lang="en-US"/>
          </a:p>
        </p:txBody>
      </p:sp>
      <p:sp>
        <p:nvSpPr>
          <p:cNvPr id="3" name="Footer Placeholder 2">
            <a:extLst>
              <a:ext uri="{FF2B5EF4-FFF2-40B4-BE49-F238E27FC236}">
                <a16:creationId xmlns:a16="http://schemas.microsoft.com/office/drawing/2014/main" id="{6FA3A2AC-914E-4F62-9315-EC1683FACA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94C4E0-7D54-4A85-9D3E-D154A3637BA9}"/>
              </a:ext>
            </a:extLst>
          </p:cNvPr>
          <p:cNvSpPr>
            <a:spLocks noGrp="1"/>
          </p:cNvSpPr>
          <p:nvPr>
            <p:ph type="sldNum" sz="quarter" idx="12"/>
          </p:nvPr>
        </p:nvSpPr>
        <p:spPr/>
        <p:txBody>
          <a:bodyPr/>
          <a:lstStyle/>
          <a:p>
            <a:fld id="{9B61376D-1091-41C8-9AE1-387C8FA87B63}" type="slidenum">
              <a:rPr lang="en-US" smtClean="0"/>
              <a:t>‹#›</a:t>
            </a:fld>
            <a:endParaRPr lang="en-US"/>
          </a:p>
        </p:txBody>
      </p:sp>
    </p:spTree>
    <p:extLst>
      <p:ext uri="{BB962C8B-B14F-4D97-AF65-F5344CB8AC3E}">
        <p14:creationId xmlns:p14="http://schemas.microsoft.com/office/powerpoint/2010/main" val="365337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0C57-C649-48CE-85CC-1FAA8EC022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F7A6F7-FC7F-488D-9066-E66A9CA3AD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627EE6-F8AB-46B1-ADD3-0F9641CF2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FA423-7F62-446B-B871-E92A69588910}"/>
              </a:ext>
            </a:extLst>
          </p:cNvPr>
          <p:cNvSpPr>
            <a:spLocks noGrp="1"/>
          </p:cNvSpPr>
          <p:nvPr>
            <p:ph type="dt" sz="half" idx="10"/>
          </p:nvPr>
        </p:nvSpPr>
        <p:spPr/>
        <p:txBody>
          <a:bodyPr/>
          <a:lstStyle/>
          <a:p>
            <a:fld id="{20464F2F-439A-432A-AF79-5FC970985488}" type="datetimeFigureOut">
              <a:rPr lang="en-US" smtClean="0"/>
              <a:t>3/23/2021</a:t>
            </a:fld>
            <a:endParaRPr lang="en-US"/>
          </a:p>
        </p:txBody>
      </p:sp>
      <p:sp>
        <p:nvSpPr>
          <p:cNvPr id="6" name="Footer Placeholder 5">
            <a:extLst>
              <a:ext uri="{FF2B5EF4-FFF2-40B4-BE49-F238E27FC236}">
                <a16:creationId xmlns:a16="http://schemas.microsoft.com/office/drawing/2014/main" id="{10C417C5-6AB1-4C60-A061-925FEE24AC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3532E1-7A35-4403-8067-3C8F51E62EB0}"/>
              </a:ext>
            </a:extLst>
          </p:cNvPr>
          <p:cNvSpPr>
            <a:spLocks noGrp="1"/>
          </p:cNvSpPr>
          <p:nvPr>
            <p:ph type="sldNum" sz="quarter" idx="12"/>
          </p:nvPr>
        </p:nvSpPr>
        <p:spPr/>
        <p:txBody>
          <a:bodyPr/>
          <a:lstStyle/>
          <a:p>
            <a:fld id="{9B61376D-1091-41C8-9AE1-387C8FA87B63}" type="slidenum">
              <a:rPr lang="en-US" smtClean="0"/>
              <a:t>‹#›</a:t>
            </a:fld>
            <a:endParaRPr lang="en-US"/>
          </a:p>
        </p:txBody>
      </p:sp>
    </p:spTree>
    <p:extLst>
      <p:ext uri="{BB962C8B-B14F-4D97-AF65-F5344CB8AC3E}">
        <p14:creationId xmlns:p14="http://schemas.microsoft.com/office/powerpoint/2010/main" val="61799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1C06-D55B-42EE-8B4C-6AB1264846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FEC23B-5D75-4F97-B541-F75D957AC6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A9BEC7-2DAC-4B1A-A3DB-314148531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A7F86C-02A7-4FA8-A975-8CF67E848141}"/>
              </a:ext>
            </a:extLst>
          </p:cNvPr>
          <p:cNvSpPr>
            <a:spLocks noGrp="1"/>
          </p:cNvSpPr>
          <p:nvPr>
            <p:ph type="dt" sz="half" idx="10"/>
          </p:nvPr>
        </p:nvSpPr>
        <p:spPr/>
        <p:txBody>
          <a:bodyPr/>
          <a:lstStyle/>
          <a:p>
            <a:fld id="{20464F2F-439A-432A-AF79-5FC970985488}" type="datetimeFigureOut">
              <a:rPr lang="en-US" smtClean="0"/>
              <a:t>3/23/2021</a:t>
            </a:fld>
            <a:endParaRPr lang="en-US"/>
          </a:p>
        </p:txBody>
      </p:sp>
      <p:sp>
        <p:nvSpPr>
          <p:cNvPr id="6" name="Footer Placeholder 5">
            <a:extLst>
              <a:ext uri="{FF2B5EF4-FFF2-40B4-BE49-F238E27FC236}">
                <a16:creationId xmlns:a16="http://schemas.microsoft.com/office/drawing/2014/main" id="{40EBEA57-4E4E-470C-A82D-6AC3B8418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EB923-3DDD-4A32-BCF6-B8DD53741DE3}"/>
              </a:ext>
            </a:extLst>
          </p:cNvPr>
          <p:cNvSpPr>
            <a:spLocks noGrp="1"/>
          </p:cNvSpPr>
          <p:nvPr>
            <p:ph type="sldNum" sz="quarter" idx="12"/>
          </p:nvPr>
        </p:nvSpPr>
        <p:spPr/>
        <p:txBody>
          <a:bodyPr/>
          <a:lstStyle/>
          <a:p>
            <a:fld id="{9B61376D-1091-41C8-9AE1-387C8FA87B63}" type="slidenum">
              <a:rPr lang="en-US" smtClean="0"/>
              <a:t>‹#›</a:t>
            </a:fld>
            <a:endParaRPr lang="en-US"/>
          </a:p>
        </p:txBody>
      </p:sp>
    </p:spTree>
    <p:extLst>
      <p:ext uri="{BB962C8B-B14F-4D97-AF65-F5344CB8AC3E}">
        <p14:creationId xmlns:p14="http://schemas.microsoft.com/office/powerpoint/2010/main" val="3084639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F980FA-23EC-4FD6-8EAA-A69E1C8616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DB80FC-F5DE-480E-907E-BD2FD7BF7C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782BA-C1C3-4974-BB5F-A6FAC4A646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64F2F-439A-432A-AF79-5FC970985488}" type="datetimeFigureOut">
              <a:rPr lang="en-US" smtClean="0"/>
              <a:t>3/23/2021</a:t>
            </a:fld>
            <a:endParaRPr lang="en-US"/>
          </a:p>
        </p:txBody>
      </p:sp>
      <p:sp>
        <p:nvSpPr>
          <p:cNvPr id="5" name="Footer Placeholder 4">
            <a:extLst>
              <a:ext uri="{FF2B5EF4-FFF2-40B4-BE49-F238E27FC236}">
                <a16:creationId xmlns:a16="http://schemas.microsoft.com/office/drawing/2014/main" id="{D90B141A-6064-43AD-BA4F-9B339832E4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B2E9A8-6122-4AF1-9339-61EB2D344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376D-1091-41C8-9AE1-387C8FA87B63}" type="slidenum">
              <a:rPr lang="en-US" smtClean="0"/>
              <a:t>‹#›</a:t>
            </a:fld>
            <a:endParaRPr lang="en-US"/>
          </a:p>
        </p:txBody>
      </p:sp>
    </p:spTree>
    <p:extLst>
      <p:ext uri="{BB962C8B-B14F-4D97-AF65-F5344CB8AC3E}">
        <p14:creationId xmlns:p14="http://schemas.microsoft.com/office/powerpoint/2010/main" val="350757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20464F2F-439A-432A-AF79-5FC970985488}" type="datetimeFigureOut">
              <a:rPr lang="en-US" smtClean="0"/>
              <a:t>3/23/2021</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B61376D-1091-41C8-9AE1-387C8FA87B63}" type="slidenum">
              <a:rPr lang="en-US" smtClean="0"/>
              <a:t>‹#›</a:t>
            </a:fld>
            <a:endParaRPr lang="en-US"/>
          </a:p>
        </p:txBody>
      </p:sp>
    </p:spTree>
    <p:extLst>
      <p:ext uri="{BB962C8B-B14F-4D97-AF65-F5344CB8AC3E}">
        <p14:creationId xmlns:p14="http://schemas.microsoft.com/office/powerpoint/2010/main" val="1432701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0" name="Freeform: Shape 19">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5" name="Freeform: Shape 24">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709FC750-71EF-4DAB-9C83-27D8FE46AEC7}"/>
              </a:ext>
            </a:extLst>
          </p:cNvPr>
          <p:cNvSpPr>
            <a:spLocks noGrp="1"/>
          </p:cNvSpPr>
          <p:nvPr>
            <p:ph type="ctrTitle"/>
          </p:nvPr>
        </p:nvSpPr>
        <p:spPr>
          <a:xfrm>
            <a:off x="3215729" y="1764407"/>
            <a:ext cx="5760846" cy="2310312"/>
          </a:xfrm>
        </p:spPr>
        <p:txBody>
          <a:bodyPr>
            <a:normAutofit fontScale="90000"/>
          </a:bodyPr>
          <a:lstStyle/>
          <a:p>
            <a:r>
              <a:rPr lang="en-US" b="1" dirty="0">
                <a:solidFill>
                  <a:schemeClr val="tx2"/>
                </a:solidFill>
              </a:rPr>
              <a:t>Cardio Good Fitness </a:t>
            </a:r>
            <a:r>
              <a:rPr lang="en-US" sz="4900" dirty="0">
                <a:solidFill>
                  <a:schemeClr val="tx2"/>
                </a:solidFill>
              </a:rPr>
              <a:t>Customer Analysis</a:t>
            </a:r>
            <a:endParaRPr lang="en-US" sz="5200" dirty="0">
              <a:solidFill>
                <a:schemeClr val="tx2"/>
              </a:solidFill>
            </a:endParaRPr>
          </a:p>
        </p:txBody>
      </p:sp>
    </p:spTree>
    <p:extLst>
      <p:ext uri="{BB962C8B-B14F-4D97-AF65-F5344CB8AC3E}">
        <p14:creationId xmlns:p14="http://schemas.microsoft.com/office/powerpoint/2010/main" val="3554062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B32C-FAAB-40C2-A02D-35BF1074EEC0}"/>
              </a:ext>
            </a:extLst>
          </p:cNvPr>
          <p:cNvSpPr>
            <a:spLocks noGrp="1"/>
          </p:cNvSpPr>
          <p:nvPr>
            <p:ph type="title"/>
          </p:nvPr>
        </p:nvSpPr>
        <p:spPr>
          <a:xfrm>
            <a:off x="1066800" y="310094"/>
            <a:ext cx="10058400" cy="1371600"/>
          </a:xfrm>
        </p:spPr>
        <p:txBody>
          <a:bodyPr>
            <a:normAutofit/>
          </a:bodyPr>
          <a:lstStyle/>
          <a:p>
            <a:r>
              <a:rPr lang="en-US" sz="4000" dirty="0"/>
              <a:t>EDA – Income, Expected Miles</a:t>
            </a:r>
          </a:p>
        </p:txBody>
      </p:sp>
      <p:sp>
        <p:nvSpPr>
          <p:cNvPr id="3" name="Text Placeholder 2">
            <a:extLst>
              <a:ext uri="{FF2B5EF4-FFF2-40B4-BE49-F238E27FC236}">
                <a16:creationId xmlns:a16="http://schemas.microsoft.com/office/drawing/2014/main" id="{64070169-E187-46DE-BEA4-F88FD68ED06C}"/>
              </a:ext>
            </a:extLst>
          </p:cNvPr>
          <p:cNvSpPr>
            <a:spLocks noGrp="1"/>
          </p:cNvSpPr>
          <p:nvPr>
            <p:ph type="body" idx="1"/>
          </p:nvPr>
        </p:nvSpPr>
        <p:spPr>
          <a:xfrm>
            <a:off x="1069816" y="1421794"/>
            <a:ext cx="4754880" cy="640080"/>
          </a:xfrm>
        </p:spPr>
        <p:txBody>
          <a:bodyPr/>
          <a:lstStyle/>
          <a:p>
            <a:r>
              <a:rPr lang="en-US" dirty="0"/>
              <a:t>Income</a:t>
            </a:r>
          </a:p>
        </p:txBody>
      </p:sp>
      <p:sp>
        <p:nvSpPr>
          <p:cNvPr id="7" name="Text Placeholder 6">
            <a:extLst>
              <a:ext uri="{FF2B5EF4-FFF2-40B4-BE49-F238E27FC236}">
                <a16:creationId xmlns:a16="http://schemas.microsoft.com/office/drawing/2014/main" id="{602A7BAE-41F5-4DE7-A7FD-DA457E8DD64F}"/>
              </a:ext>
            </a:extLst>
          </p:cNvPr>
          <p:cNvSpPr>
            <a:spLocks noGrp="1"/>
          </p:cNvSpPr>
          <p:nvPr>
            <p:ph type="body" sz="quarter" idx="3"/>
          </p:nvPr>
        </p:nvSpPr>
        <p:spPr>
          <a:xfrm>
            <a:off x="6373813" y="1417373"/>
            <a:ext cx="4754880" cy="640080"/>
          </a:xfrm>
        </p:spPr>
        <p:txBody>
          <a:bodyPr/>
          <a:lstStyle/>
          <a:p>
            <a:r>
              <a:rPr lang="en-US" dirty="0"/>
              <a:t>Expected Miles to Run</a:t>
            </a:r>
          </a:p>
        </p:txBody>
      </p:sp>
      <p:sp>
        <p:nvSpPr>
          <p:cNvPr id="9" name="Content Placeholder 10">
            <a:extLst>
              <a:ext uri="{FF2B5EF4-FFF2-40B4-BE49-F238E27FC236}">
                <a16:creationId xmlns:a16="http://schemas.microsoft.com/office/drawing/2014/main" id="{29303B7E-ACD0-467B-80CC-565ED9693BE0}"/>
              </a:ext>
            </a:extLst>
          </p:cNvPr>
          <p:cNvSpPr txBox="1">
            <a:spLocks/>
          </p:cNvSpPr>
          <p:nvPr/>
        </p:nvSpPr>
        <p:spPr>
          <a:xfrm>
            <a:off x="1066800" y="5375414"/>
            <a:ext cx="4754563" cy="1014983"/>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Distribution is right skewed</a:t>
            </a:r>
          </a:p>
          <a:p>
            <a:r>
              <a:rPr lang="en-US" dirty="0"/>
              <a:t>Many have income between 44058.75 to 58668.0</a:t>
            </a:r>
          </a:p>
        </p:txBody>
      </p:sp>
      <p:sp>
        <p:nvSpPr>
          <p:cNvPr id="10" name="Content Placeholder 10">
            <a:extLst>
              <a:ext uri="{FF2B5EF4-FFF2-40B4-BE49-F238E27FC236}">
                <a16:creationId xmlns:a16="http://schemas.microsoft.com/office/drawing/2014/main" id="{4E1E8058-2C3E-4735-9B25-B1A8DD01E583}"/>
              </a:ext>
            </a:extLst>
          </p:cNvPr>
          <p:cNvSpPr txBox="1">
            <a:spLocks/>
          </p:cNvSpPr>
          <p:nvPr/>
        </p:nvSpPr>
        <p:spPr>
          <a:xfrm>
            <a:off x="6370637" y="5375413"/>
            <a:ext cx="4754563" cy="1014983"/>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Distribution is right skewed</a:t>
            </a:r>
          </a:p>
          <a:p>
            <a:r>
              <a:rPr lang="en-US" dirty="0"/>
              <a:t>On average, users expect to run 103.19 miles</a:t>
            </a:r>
          </a:p>
        </p:txBody>
      </p:sp>
      <p:pic>
        <p:nvPicPr>
          <p:cNvPr id="5122" name="Picture 2">
            <a:extLst>
              <a:ext uri="{FF2B5EF4-FFF2-40B4-BE49-F238E27FC236}">
                <a16:creationId xmlns:a16="http://schemas.microsoft.com/office/drawing/2014/main" id="{6210160B-857F-4374-99CD-69521949FC2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66799" y="2114675"/>
            <a:ext cx="4754563" cy="308595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5316AA8-2027-449E-BA27-5E066BFA518C}"/>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70638" y="2114675"/>
            <a:ext cx="4754562" cy="319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779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6" name="Rectangle 136">
            <a:extLst>
              <a:ext uri="{FF2B5EF4-FFF2-40B4-BE49-F238E27FC236}">
                <a16:creationId xmlns:a16="http://schemas.microsoft.com/office/drawing/2014/main" id="{4967F423-D21C-4F37-A0B7-750026A17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6157" name="Rectangle 138">
            <a:extLst>
              <a:ext uri="{FF2B5EF4-FFF2-40B4-BE49-F238E27FC236}">
                <a16:creationId xmlns:a16="http://schemas.microsoft.com/office/drawing/2014/main" id="{B4E3C025-1190-490D-A7E8-FBB16A2CA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6158" name="Rectangle 140">
            <a:extLst>
              <a:ext uri="{FF2B5EF4-FFF2-40B4-BE49-F238E27FC236}">
                <a16:creationId xmlns:a16="http://schemas.microsoft.com/office/drawing/2014/main" id="{73106E57-42AD-4803-8DA8-AA87F53BC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730" y="311577"/>
            <a:ext cx="8531352" cy="638251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3" name="Rectangle 142">
            <a:extLst>
              <a:ext uri="{FF2B5EF4-FFF2-40B4-BE49-F238E27FC236}">
                <a16:creationId xmlns:a16="http://schemas.microsoft.com/office/drawing/2014/main" id="{A668FB66-7DA2-4943-B38E-6DE102F09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DBDB32C-FAAB-40C2-A02D-35BF1074EEC0}"/>
              </a:ext>
            </a:extLst>
          </p:cNvPr>
          <p:cNvSpPr>
            <a:spLocks noGrp="1"/>
          </p:cNvSpPr>
          <p:nvPr>
            <p:ph type="title"/>
          </p:nvPr>
        </p:nvSpPr>
        <p:spPr>
          <a:xfrm>
            <a:off x="9387189" y="612843"/>
            <a:ext cx="2247091" cy="1499738"/>
          </a:xfrm>
        </p:spPr>
        <p:txBody>
          <a:bodyPr vert="horz" lIns="91440" tIns="45720" rIns="91440" bIns="45720" rtlCol="0" anchor="b">
            <a:normAutofit/>
          </a:bodyPr>
          <a:lstStyle/>
          <a:p>
            <a:r>
              <a:rPr lang="en-US" sz="2800">
                <a:solidFill>
                  <a:srgbClr val="FFFFFF"/>
                </a:solidFill>
              </a:rPr>
              <a:t>EDA – Correlation Matrix</a:t>
            </a:r>
          </a:p>
        </p:txBody>
      </p:sp>
      <p:pic>
        <p:nvPicPr>
          <p:cNvPr id="6148" name="Picture 4">
            <a:extLst>
              <a:ext uri="{FF2B5EF4-FFF2-40B4-BE49-F238E27FC236}">
                <a16:creationId xmlns:a16="http://schemas.microsoft.com/office/drawing/2014/main" id="{031E334E-0CCB-4461-9313-169C26BF0596}"/>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1086" r="2" b="2"/>
          <a:stretch/>
        </p:blipFill>
        <p:spPr bwMode="auto">
          <a:xfrm>
            <a:off x="487321" y="476169"/>
            <a:ext cx="8202168" cy="6053328"/>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10">
            <a:extLst>
              <a:ext uri="{FF2B5EF4-FFF2-40B4-BE49-F238E27FC236}">
                <a16:creationId xmlns:a16="http://schemas.microsoft.com/office/drawing/2014/main" id="{C65EB6F0-6348-45A4-8003-7441A972AD5A}"/>
              </a:ext>
            </a:extLst>
          </p:cNvPr>
          <p:cNvSpPr>
            <a:spLocks noGrp="1"/>
          </p:cNvSpPr>
          <p:nvPr>
            <p:ph sz="half" idx="2"/>
          </p:nvPr>
        </p:nvSpPr>
        <p:spPr>
          <a:xfrm>
            <a:off x="9387190" y="2149813"/>
            <a:ext cx="2247090" cy="4046706"/>
          </a:xfrm>
        </p:spPr>
        <p:txBody>
          <a:bodyPr vert="horz" lIns="91440" tIns="45720" rIns="91440" bIns="45720" rtlCol="0">
            <a:normAutofit lnSpcReduction="10000"/>
          </a:bodyPr>
          <a:lstStyle/>
          <a:p>
            <a:r>
              <a:rPr lang="en-US" sz="1400" dirty="0">
                <a:solidFill>
                  <a:srgbClr val="FFFFFF"/>
                </a:solidFill>
              </a:rPr>
              <a:t>Self rated fitness levels, expected miles, and usage of product correlate to each other well. It seems customers who are fit understand the importance of frequent exercise as a contributor to fitness levels.</a:t>
            </a:r>
          </a:p>
          <a:p>
            <a:r>
              <a:rPr lang="en-US" sz="1400" dirty="0">
                <a:solidFill>
                  <a:srgbClr val="FFFFFF"/>
                </a:solidFill>
              </a:rPr>
              <a:t>As expected, income is correlated to education and age.</a:t>
            </a:r>
          </a:p>
          <a:p>
            <a:r>
              <a:rPr lang="en-US" sz="1400" dirty="0">
                <a:solidFill>
                  <a:srgbClr val="FFFFFF"/>
                </a:solidFill>
              </a:rPr>
              <a:t>Income is somewhat correlated to self rated fitness level, expected miles and usage.</a:t>
            </a:r>
          </a:p>
        </p:txBody>
      </p:sp>
    </p:spTree>
    <p:extLst>
      <p:ext uri="{BB962C8B-B14F-4D97-AF65-F5344CB8AC3E}">
        <p14:creationId xmlns:p14="http://schemas.microsoft.com/office/powerpoint/2010/main" val="2181535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B32C-FAAB-40C2-A02D-35BF1074EEC0}"/>
              </a:ext>
            </a:extLst>
          </p:cNvPr>
          <p:cNvSpPr>
            <a:spLocks noGrp="1"/>
          </p:cNvSpPr>
          <p:nvPr>
            <p:ph type="title"/>
          </p:nvPr>
        </p:nvSpPr>
        <p:spPr>
          <a:xfrm>
            <a:off x="1066800" y="642594"/>
            <a:ext cx="10058400" cy="1371600"/>
          </a:xfrm>
        </p:spPr>
        <p:txBody>
          <a:bodyPr>
            <a:normAutofit/>
          </a:bodyPr>
          <a:lstStyle/>
          <a:p>
            <a:r>
              <a:rPr lang="en-US" sz="4000" dirty="0"/>
              <a:t>EDA – Expected Usage Across Products</a:t>
            </a:r>
          </a:p>
        </p:txBody>
      </p:sp>
      <p:sp>
        <p:nvSpPr>
          <p:cNvPr id="6" name="Text Placeholder 5">
            <a:extLst>
              <a:ext uri="{FF2B5EF4-FFF2-40B4-BE49-F238E27FC236}">
                <a16:creationId xmlns:a16="http://schemas.microsoft.com/office/drawing/2014/main" id="{316477E3-BAC8-4726-9EEA-10C21783FC3F}"/>
              </a:ext>
            </a:extLst>
          </p:cNvPr>
          <p:cNvSpPr>
            <a:spLocks noGrp="1"/>
          </p:cNvSpPr>
          <p:nvPr>
            <p:ph type="body" idx="1"/>
          </p:nvPr>
        </p:nvSpPr>
        <p:spPr>
          <a:xfrm>
            <a:off x="1069848" y="2074334"/>
            <a:ext cx="4754880" cy="640080"/>
          </a:xfrm>
        </p:spPr>
        <p:txBody>
          <a:bodyPr/>
          <a:lstStyle/>
          <a:p>
            <a:r>
              <a:rPr lang="en-US" dirty="0"/>
              <a:t>Separated by Gender</a:t>
            </a:r>
          </a:p>
        </p:txBody>
      </p:sp>
      <p:sp>
        <p:nvSpPr>
          <p:cNvPr id="12" name="Text Placeholder 11">
            <a:extLst>
              <a:ext uri="{FF2B5EF4-FFF2-40B4-BE49-F238E27FC236}">
                <a16:creationId xmlns:a16="http://schemas.microsoft.com/office/drawing/2014/main" id="{D7465AE2-278C-4424-AF24-94914936EB2D}"/>
              </a:ext>
            </a:extLst>
          </p:cNvPr>
          <p:cNvSpPr>
            <a:spLocks noGrp="1"/>
          </p:cNvSpPr>
          <p:nvPr>
            <p:ph type="body" sz="quarter" idx="3"/>
          </p:nvPr>
        </p:nvSpPr>
        <p:spPr>
          <a:xfrm>
            <a:off x="6373368" y="2074334"/>
            <a:ext cx="4754880" cy="640080"/>
          </a:xfrm>
        </p:spPr>
        <p:txBody>
          <a:bodyPr/>
          <a:lstStyle/>
          <a:p>
            <a:r>
              <a:rPr lang="en-US" dirty="0"/>
              <a:t>Separated by Marital Status</a:t>
            </a:r>
          </a:p>
        </p:txBody>
      </p:sp>
      <p:pic>
        <p:nvPicPr>
          <p:cNvPr id="8194" name="Picture 2">
            <a:extLst>
              <a:ext uri="{FF2B5EF4-FFF2-40B4-BE49-F238E27FC236}">
                <a16:creationId xmlns:a16="http://schemas.microsoft.com/office/drawing/2014/main" id="{CCB080A0-B1F1-4C47-A752-B3069C3202B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75352" y="2755900"/>
            <a:ext cx="4743808" cy="32004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D5808D2-5049-4083-A357-D998422E88CE}"/>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79190" y="2755900"/>
            <a:ext cx="4743808"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302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9042A58-2CAE-4242-8EC3-C738336580B5}"/>
              </a:ext>
            </a:extLst>
          </p:cNvPr>
          <p:cNvSpPr>
            <a:spLocks noGrp="1"/>
          </p:cNvSpPr>
          <p:nvPr>
            <p:ph type="title"/>
          </p:nvPr>
        </p:nvSpPr>
        <p:spPr/>
        <p:txBody>
          <a:bodyPr>
            <a:normAutofit fontScale="90000"/>
          </a:bodyPr>
          <a:lstStyle/>
          <a:p>
            <a:r>
              <a:rPr lang="en-US" dirty="0"/>
              <a:t>EDA – Expected Usage Across Products</a:t>
            </a:r>
          </a:p>
        </p:txBody>
      </p:sp>
      <p:sp>
        <p:nvSpPr>
          <p:cNvPr id="8" name="Content Placeholder 7">
            <a:extLst>
              <a:ext uri="{FF2B5EF4-FFF2-40B4-BE49-F238E27FC236}">
                <a16:creationId xmlns:a16="http://schemas.microsoft.com/office/drawing/2014/main" id="{DEDEE4A7-A975-48FD-949F-16A27C6C33CC}"/>
              </a:ext>
            </a:extLst>
          </p:cNvPr>
          <p:cNvSpPr>
            <a:spLocks noGrp="1"/>
          </p:cNvSpPr>
          <p:nvPr>
            <p:ph idx="1"/>
          </p:nvPr>
        </p:nvSpPr>
        <p:spPr/>
        <p:txBody>
          <a:bodyPr/>
          <a:lstStyle/>
          <a:p>
            <a:r>
              <a:rPr lang="en-US" dirty="0"/>
              <a:t>Users of TM798 expect to use the product more frequently, around 5 times per week on average.</a:t>
            </a:r>
          </a:p>
          <a:p>
            <a:r>
              <a:rPr lang="en-US" dirty="0"/>
              <a:t>Women expect to use TM798 slightly more often than men.</a:t>
            </a:r>
          </a:p>
          <a:p>
            <a:r>
              <a:rPr lang="en-US" dirty="0"/>
              <a:t>Married people expect to use TM798 slightly more than single people.</a:t>
            </a:r>
          </a:p>
          <a:p>
            <a:r>
              <a:rPr lang="en-US" dirty="0"/>
              <a:t>Users of both TM195 and TM498 expect to use the product around 3 times per week on average, regardless of marital status.</a:t>
            </a:r>
          </a:p>
          <a:p>
            <a:r>
              <a:rPr lang="en-US" dirty="0"/>
              <a:t>Men expect to use TM195 slightly more than women.</a:t>
            </a:r>
          </a:p>
          <a:p>
            <a:endParaRPr lang="en-US" dirty="0"/>
          </a:p>
        </p:txBody>
      </p:sp>
    </p:spTree>
    <p:extLst>
      <p:ext uri="{BB962C8B-B14F-4D97-AF65-F5344CB8AC3E}">
        <p14:creationId xmlns:p14="http://schemas.microsoft.com/office/powerpoint/2010/main" val="2907117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B32C-FAAB-40C2-A02D-35BF1074EEC0}"/>
              </a:ext>
            </a:extLst>
          </p:cNvPr>
          <p:cNvSpPr>
            <a:spLocks noGrp="1"/>
          </p:cNvSpPr>
          <p:nvPr>
            <p:ph type="title"/>
          </p:nvPr>
        </p:nvSpPr>
        <p:spPr>
          <a:xfrm>
            <a:off x="1066800" y="642594"/>
            <a:ext cx="10058400" cy="1371600"/>
          </a:xfrm>
        </p:spPr>
        <p:txBody>
          <a:bodyPr>
            <a:normAutofit/>
          </a:bodyPr>
          <a:lstStyle/>
          <a:p>
            <a:r>
              <a:rPr lang="en-US" sz="4000" dirty="0"/>
              <a:t>EDA – Income Across Products</a:t>
            </a:r>
          </a:p>
        </p:txBody>
      </p:sp>
      <p:sp>
        <p:nvSpPr>
          <p:cNvPr id="6" name="Text Placeholder 5">
            <a:extLst>
              <a:ext uri="{FF2B5EF4-FFF2-40B4-BE49-F238E27FC236}">
                <a16:creationId xmlns:a16="http://schemas.microsoft.com/office/drawing/2014/main" id="{316477E3-BAC8-4726-9EEA-10C21783FC3F}"/>
              </a:ext>
            </a:extLst>
          </p:cNvPr>
          <p:cNvSpPr>
            <a:spLocks noGrp="1"/>
          </p:cNvSpPr>
          <p:nvPr>
            <p:ph type="body" idx="1"/>
          </p:nvPr>
        </p:nvSpPr>
        <p:spPr>
          <a:xfrm>
            <a:off x="1069848" y="2074334"/>
            <a:ext cx="4754880" cy="640080"/>
          </a:xfrm>
        </p:spPr>
        <p:txBody>
          <a:bodyPr/>
          <a:lstStyle/>
          <a:p>
            <a:r>
              <a:rPr lang="en-US" dirty="0"/>
              <a:t>Separated by Gender</a:t>
            </a:r>
          </a:p>
        </p:txBody>
      </p:sp>
      <p:sp>
        <p:nvSpPr>
          <p:cNvPr id="12" name="Text Placeholder 11">
            <a:extLst>
              <a:ext uri="{FF2B5EF4-FFF2-40B4-BE49-F238E27FC236}">
                <a16:creationId xmlns:a16="http://schemas.microsoft.com/office/drawing/2014/main" id="{D7465AE2-278C-4424-AF24-94914936EB2D}"/>
              </a:ext>
            </a:extLst>
          </p:cNvPr>
          <p:cNvSpPr>
            <a:spLocks noGrp="1"/>
          </p:cNvSpPr>
          <p:nvPr>
            <p:ph type="body" sz="quarter" idx="3"/>
          </p:nvPr>
        </p:nvSpPr>
        <p:spPr>
          <a:xfrm>
            <a:off x="6373368" y="2074334"/>
            <a:ext cx="4754880" cy="640080"/>
          </a:xfrm>
        </p:spPr>
        <p:txBody>
          <a:bodyPr/>
          <a:lstStyle/>
          <a:p>
            <a:r>
              <a:rPr lang="en-US" dirty="0"/>
              <a:t>Separated by Marital Status</a:t>
            </a:r>
          </a:p>
        </p:txBody>
      </p:sp>
      <p:pic>
        <p:nvPicPr>
          <p:cNvPr id="13316" name="Picture 4">
            <a:extLst>
              <a:ext uri="{FF2B5EF4-FFF2-40B4-BE49-F238E27FC236}">
                <a16:creationId xmlns:a16="http://schemas.microsoft.com/office/drawing/2014/main" id="{09798ED4-3553-4268-8938-DEA189883D7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69975" y="2813122"/>
            <a:ext cx="4754563" cy="3085956"/>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CDA39096-AC7A-47EB-AF42-F312F603C09C}"/>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73813" y="2813122"/>
            <a:ext cx="4754562" cy="3085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042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9042A58-2CAE-4242-8EC3-C738336580B5}"/>
              </a:ext>
            </a:extLst>
          </p:cNvPr>
          <p:cNvSpPr>
            <a:spLocks noGrp="1"/>
          </p:cNvSpPr>
          <p:nvPr>
            <p:ph type="title"/>
          </p:nvPr>
        </p:nvSpPr>
        <p:spPr/>
        <p:txBody>
          <a:bodyPr/>
          <a:lstStyle/>
          <a:p>
            <a:r>
              <a:rPr lang="en-US" dirty="0"/>
              <a:t>EDA – Income Across Products</a:t>
            </a:r>
          </a:p>
        </p:txBody>
      </p:sp>
      <p:sp>
        <p:nvSpPr>
          <p:cNvPr id="8" name="Content Placeholder 7">
            <a:extLst>
              <a:ext uri="{FF2B5EF4-FFF2-40B4-BE49-F238E27FC236}">
                <a16:creationId xmlns:a16="http://schemas.microsoft.com/office/drawing/2014/main" id="{DEDEE4A7-A975-48FD-949F-16A27C6C33CC}"/>
              </a:ext>
            </a:extLst>
          </p:cNvPr>
          <p:cNvSpPr>
            <a:spLocks noGrp="1"/>
          </p:cNvSpPr>
          <p:nvPr>
            <p:ph idx="1"/>
          </p:nvPr>
        </p:nvSpPr>
        <p:spPr/>
        <p:txBody>
          <a:bodyPr/>
          <a:lstStyle/>
          <a:p>
            <a:r>
              <a:rPr lang="en-US" dirty="0"/>
              <a:t>Users of TM798 are of people with higher income, 74551.575 on average.</a:t>
            </a:r>
          </a:p>
          <a:p>
            <a:r>
              <a:rPr lang="en-US" dirty="0"/>
              <a:t>Users of TM498 have an average income of 48973.65.</a:t>
            </a:r>
          </a:p>
          <a:p>
            <a:r>
              <a:rPr lang="en-US" dirty="0"/>
              <a:t>Users of TM195 have an average income of 46418.025, which does not differ much from TM498 users.</a:t>
            </a:r>
          </a:p>
          <a:p>
            <a:r>
              <a:rPr lang="en-US" dirty="0"/>
              <a:t>There aren’t much difference on income between men and women.</a:t>
            </a:r>
          </a:p>
          <a:p>
            <a:r>
              <a:rPr lang="en-US" dirty="0"/>
              <a:t>Married people generally have higher income compared to single people.</a:t>
            </a:r>
          </a:p>
        </p:txBody>
      </p:sp>
    </p:spTree>
    <p:extLst>
      <p:ext uri="{BB962C8B-B14F-4D97-AF65-F5344CB8AC3E}">
        <p14:creationId xmlns:p14="http://schemas.microsoft.com/office/powerpoint/2010/main" val="2495677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B32C-FAAB-40C2-A02D-35BF1074EEC0}"/>
              </a:ext>
            </a:extLst>
          </p:cNvPr>
          <p:cNvSpPr>
            <a:spLocks noGrp="1"/>
          </p:cNvSpPr>
          <p:nvPr>
            <p:ph type="title"/>
          </p:nvPr>
        </p:nvSpPr>
        <p:spPr>
          <a:xfrm>
            <a:off x="1066800" y="642594"/>
            <a:ext cx="10058400" cy="1371600"/>
          </a:xfrm>
        </p:spPr>
        <p:txBody>
          <a:bodyPr>
            <a:normAutofit/>
          </a:bodyPr>
          <a:lstStyle/>
          <a:p>
            <a:r>
              <a:rPr lang="en-US" sz="4000" dirty="0"/>
              <a:t>EDA – Age Across Products</a:t>
            </a:r>
          </a:p>
        </p:txBody>
      </p:sp>
      <p:sp>
        <p:nvSpPr>
          <p:cNvPr id="6" name="Text Placeholder 5">
            <a:extLst>
              <a:ext uri="{FF2B5EF4-FFF2-40B4-BE49-F238E27FC236}">
                <a16:creationId xmlns:a16="http://schemas.microsoft.com/office/drawing/2014/main" id="{316477E3-BAC8-4726-9EEA-10C21783FC3F}"/>
              </a:ext>
            </a:extLst>
          </p:cNvPr>
          <p:cNvSpPr>
            <a:spLocks noGrp="1"/>
          </p:cNvSpPr>
          <p:nvPr>
            <p:ph type="body" idx="1"/>
          </p:nvPr>
        </p:nvSpPr>
        <p:spPr>
          <a:xfrm>
            <a:off x="1069848" y="2074334"/>
            <a:ext cx="4754880" cy="640080"/>
          </a:xfrm>
        </p:spPr>
        <p:txBody>
          <a:bodyPr/>
          <a:lstStyle/>
          <a:p>
            <a:r>
              <a:rPr lang="en-US" dirty="0"/>
              <a:t>Separated by Gender</a:t>
            </a:r>
          </a:p>
        </p:txBody>
      </p:sp>
      <p:sp>
        <p:nvSpPr>
          <p:cNvPr id="12" name="Text Placeholder 11">
            <a:extLst>
              <a:ext uri="{FF2B5EF4-FFF2-40B4-BE49-F238E27FC236}">
                <a16:creationId xmlns:a16="http://schemas.microsoft.com/office/drawing/2014/main" id="{D7465AE2-278C-4424-AF24-94914936EB2D}"/>
              </a:ext>
            </a:extLst>
          </p:cNvPr>
          <p:cNvSpPr>
            <a:spLocks noGrp="1"/>
          </p:cNvSpPr>
          <p:nvPr>
            <p:ph type="body" sz="quarter" idx="3"/>
          </p:nvPr>
        </p:nvSpPr>
        <p:spPr>
          <a:xfrm>
            <a:off x="6373368" y="2074334"/>
            <a:ext cx="4754880" cy="640080"/>
          </a:xfrm>
        </p:spPr>
        <p:txBody>
          <a:bodyPr/>
          <a:lstStyle/>
          <a:p>
            <a:r>
              <a:rPr lang="en-US" dirty="0"/>
              <a:t>Separated by Marital Status</a:t>
            </a:r>
          </a:p>
        </p:txBody>
      </p:sp>
      <p:pic>
        <p:nvPicPr>
          <p:cNvPr id="12290" name="Picture 2">
            <a:extLst>
              <a:ext uri="{FF2B5EF4-FFF2-40B4-BE49-F238E27FC236}">
                <a16:creationId xmlns:a16="http://schemas.microsoft.com/office/drawing/2014/main" id="{BED8E0B7-28BF-4190-8FDF-CADC063C72E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69975" y="2765712"/>
            <a:ext cx="4754563" cy="3180776"/>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21C97FE0-BD4D-4B40-910C-51210FA321C9}"/>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73813" y="2765712"/>
            <a:ext cx="4754562" cy="318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347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9042A58-2CAE-4242-8EC3-C738336580B5}"/>
              </a:ext>
            </a:extLst>
          </p:cNvPr>
          <p:cNvSpPr>
            <a:spLocks noGrp="1"/>
          </p:cNvSpPr>
          <p:nvPr>
            <p:ph type="title"/>
          </p:nvPr>
        </p:nvSpPr>
        <p:spPr/>
        <p:txBody>
          <a:bodyPr/>
          <a:lstStyle/>
          <a:p>
            <a:r>
              <a:rPr lang="en-US" dirty="0"/>
              <a:t>EDA – Age Across Products</a:t>
            </a:r>
          </a:p>
        </p:txBody>
      </p:sp>
      <p:sp>
        <p:nvSpPr>
          <p:cNvPr id="8" name="Content Placeholder 7">
            <a:extLst>
              <a:ext uri="{FF2B5EF4-FFF2-40B4-BE49-F238E27FC236}">
                <a16:creationId xmlns:a16="http://schemas.microsoft.com/office/drawing/2014/main" id="{DEDEE4A7-A975-48FD-949F-16A27C6C33CC}"/>
              </a:ext>
            </a:extLst>
          </p:cNvPr>
          <p:cNvSpPr>
            <a:spLocks noGrp="1"/>
          </p:cNvSpPr>
          <p:nvPr>
            <p:ph idx="1"/>
          </p:nvPr>
        </p:nvSpPr>
        <p:spPr/>
        <p:txBody>
          <a:bodyPr/>
          <a:lstStyle/>
          <a:p>
            <a:r>
              <a:rPr lang="en-US" dirty="0"/>
              <a:t>There aren’t any notable difference in age across the three products.</a:t>
            </a:r>
          </a:p>
          <a:p>
            <a:r>
              <a:rPr lang="en-US" dirty="0"/>
              <a:t>There aren’t any notable difference in age between men and women users.</a:t>
            </a:r>
          </a:p>
          <a:p>
            <a:r>
              <a:rPr lang="en-US" dirty="0"/>
              <a:t>The average age of married users across the products are around 30 years old.</a:t>
            </a:r>
          </a:p>
          <a:p>
            <a:r>
              <a:rPr lang="en-US" dirty="0"/>
              <a:t>The average age of single users across the products are around 27 years old.</a:t>
            </a:r>
          </a:p>
          <a:p>
            <a:r>
              <a:rPr lang="en-US" dirty="0"/>
              <a:t>It seems that most of the customers of the three products are between 23 and 35 years of age, which is the period of early-stage career for young adults.</a:t>
            </a:r>
          </a:p>
        </p:txBody>
      </p:sp>
    </p:spTree>
    <p:extLst>
      <p:ext uri="{BB962C8B-B14F-4D97-AF65-F5344CB8AC3E}">
        <p14:creationId xmlns:p14="http://schemas.microsoft.com/office/powerpoint/2010/main" val="857602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B32C-FAAB-40C2-A02D-35BF1074EEC0}"/>
              </a:ext>
            </a:extLst>
          </p:cNvPr>
          <p:cNvSpPr>
            <a:spLocks noGrp="1"/>
          </p:cNvSpPr>
          <p:nvPr>
            <p:ph type="title"/>
          </p:nvPr>
        </p:nvSpPr>
        <p:spPr>
          <a:xfrm>
            <a:off x="1066800" y="642594"/>
            <a:ext cx="10058400" cy="1371600"/>
          </a:xfrm>
        </p:spPr>
        <p:txBody>
          <a:bodyPr>
            <a:normAutofit/>
          </a:bodyPr>
          <a:lstStyle/>
          <a:p>
            <a:r>
              <a:rPr lang="en-US" sz="4000" dirty="0"/>
              <a:t>EDA – Self Rated Fitness Level Across Products</a:t>
            </a:r>
          </a:p>
        </p:txBody>
      </p:sp>
      <p:sp>
        <p:nvSpPr>
          <p:cNvPr id="6" name="Text Placeholder 5">
            <a:extLst>
              <a:ext uri="{FF2B5EF4-FFF2-40B4-BE49-F238E27FC236}">
                <a16:creationId xmlns:a16="http://schemas.microsoft.com/office/drawing/2014/main" id="{316477E3-BAC8-4726-9EEA-10C21783FC3F}"/>
              </a:ext>
            </a:extLst>
          </p:cNvPr>
          <p:cNvSpPr>
            <a:spLocks noGrp="1"/>
          </p:cNvSpPr>
          <p:nvPr>
            <p:ph type="body" idx="1"/>
          </p:nvPr>
        </p:nvSpPr>
        <p:spPr>
          <a:xfrm>
            <a:off x="1069848" y="2074334"/>
            <a:ext cx="4754880" cy="640080"/>
          </a:xfrm>
        </p:spPr>
        <p:txBody>
          <a:bodyPr/>
          <a:lstStyle/>
          <a:p>
            <a:r>
              <a:rPr lang="en-US" dirty="0"/>
              <a:t>Separated by Gender</a:t>
            </a:r>
          </a:p>
        </p:txBody>
      </p:sp>
      <p:sp>
        <p:nvSpPr>
          <p:cNvPr id="12" name="Text Placeholder 11">
            <a:extLst>
              <a:ext uri="{FF2B5EF4-FFF2-40B4-BE49-F238E27FC236}">
                <a16:creationId xmlns:a16="http://schemas.microsoft.com/office/drawing/2014/main" id="{D7465AE2-278C-4424-AF24-94914936EB2D}"/>
              </a:ext>
            </a:extLst>
          </p:cNvPr>
          <p:cNvSpPr>
            <a:spLocks noGrp="1"/>
          </p:cNvSpPr>
          <p:nvPr>
            <p:ph type="body" sz="quarter" idx="3"/>
          </p:nvPr>
        </p:nvSpPr>
        <p:spPr>
          <a:xfrm>
            <a:off x="6373368" y="2074334"/>
            <a:ext cx="4754880" cy="640080"/>
          </a:xfrm>
        </p:spPr>
        <p:txBody>
          <a:bodyPr/>
          <a:lstStyle/>
          <a:p>
            <a:r>
              <a:rPr lang="en-US" dirty="0"/>
              <a:t>Separated by Marital Status</a:t>
            </a:r>
          </a:p>
        </p:txBody>
      </p:sp>
      <p:pic>
        <p:nvPicPr>
          <p:cNvPr id="11266" name="Picture 2">
            <a:extLst>
              <a:ext uri="{FF2B5EF4-FFF2-40B4-BE49-F238E27FC236}">
                <a16:creationId xmlns:a16="http://schemas.microsoft.com/office/drawing/2014/main" id="{DD1BE20A-F62E-4100-BD47-04DDD366CB0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69975" y="2770142"/>
            <a:ext cx="4754563" cy="317191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71545FE6-857A-47A5-A47C-6530D2D2C3D0}"/>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73813" y="2770142"/>
            <a:ext cx="4754562" cy="3171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061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9042A58-2CAE-4242-8EC3-C738336580B5}"/>
              </a:ext>
            </a:extLst>
          </p:cNvPr>
          <p:cNvSpPr>
            <a:spLocks noGrp="1"/>
          </p:cNvSpPr>
          <p:nvPr>
            <p:ph type="title"/>
          </p:nvPr>
        </p:nvSpPr>
        <p:spPr/>
        <p:txBody>
          <a:bodyPr>
            <a:normAutofit fontScale="90000"/>
          </a:bodyPr>
          <a:lstStyle/>
          <a:p>
            <a:r>
              <a:rPr lang="en-US" dirty="0"/>
              <a:t>EDA – Self Rated Fitness Level Across Products</a:t>
            </a:r>
          </a:p>
        </p:txBody>
      </p:sp>
      <p:sp>
        <p:nvSpPr>
          <p:cNvPr id="8" name="Content Placeholder 7">
            <a:extLst>
              <a:ext uri="{FF2B5EF4-FFF2-40B4-BE49-F238E27FC236}">
                <a16:creationId xmlns:a16="http://schemas.microsoft.com/office/drawing/2014/main" id="{DEDEE4A7-A975-48FD-949F-16A27C6C33CC}"/>
              </a:ext>
            </a:extLst>
          </p:cNvPr>
          <p:cNvSpPr>
            <a:spLocks noGrp="1"/>
          </p:cNvSpPr>
          <p:nvPr>
            <p:ph idx="1"/>
          </p:nvPr>
        </p:nvSpPr>
        <p:spPr/>
        <p:txBody>
          <a:bodyPr/>
          <a:lstStyle/>
          <a:p>
            <a:r>
              <a:rPr lang="en-US" dirty="0"/>
              <a:t>Users of TM798 gave higher rating of personal fitness level, which is 4.625 out of 5 on average.</a:t>
            </a:r>
          </a:p>
          <a:p>
            <a:r>
              <a:rPr lang="en-US" dirty="0"/>
              <a:t>Users of TM195 and TM498 have a similar rating of personal fitness level, which is around 2.9 out of 5 on average.</a:t>
            </a:r>
          </a:p>
          <a:p>
            <a:r>
              <a:rPr lang="en-US" dirty="0"/>
              <a:t>Men rated themselves around 3.5 out of 5 on average for fitness level, while women rated themselves around 3 out of 5 on average.</a:t>
            </a:r>
          </a:p>
          <a:p>
            <a:r>
              <a:rPr lang="en-US" dirty="0"/>
              <a:t>There are no considerable difference on self rated fitness level for single and partnered people.</a:t>
            </a:r>
          </a:p>
        </p:txBody>
      </p:sp>
    </p:spTree>
    <p:extLst>
      <p:ext uri="{BB962C8B-B14F-4D97-AF65-F5344CB8AC3E}">
        <p14:creationId xmlns:p14="http://schemas.microsoft.com/office/powerpoint/2010/main" val="1600758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9BC4428-71B5-4058-881E-A237CA8621AF}"/>
              </a:ext>
            </a:extLst>
          </p:cNvPr>
          <p:cNvSpPr>
            <a:spLocks noGrp="1"/>
          </p:cNvSpPr>
          <p:nvPr>
            <p:ph type="title"/>
          </p:nvPr>
        </p:nvSpPr>
        <p:spPr>
          <a:xfrm>
            <a:off x="1179226" y="1755073"/>
            <a:ext cx="9833548" cy="1066802"/>
          </a:xfrm>
        </p:spPr>
        <p:txBody>
          <a:bodyPr anchor="b">
            <a:normAutofit/>
          </a:bodyPr>
          <a:lstStyle/>
          <a:p>
            <a:r>
              <a:rPr lang="en-US" dirty="0">
                <a:solidFill>
                  <a:schemeClr val="tx2"/>
                </a:solidFill>
              </a:rPr>
              <a:t>Objective</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239B547-F3DB-4AB2-9F01-F253F0635935}"/>
              </a:ext>
            </a:extLst>
          </p:cNvPr>
          <p:cNvSpPr>
            <a:spLocks noGrp="1"/>
          </p:cNvSpPr>
          <p:nvPr>
            <p:ph idx="1"/>
          </p:nvPr>
        </p:nvSpPr>
        <p:spPr>
          <a:xfrm>
            <a:off x="1179226" y="3049325"/>
            <a:ext cx="9833548" cy="2945574"/>
          </a:xfrm>
        </p:spPr>
        <p:txBody>
          <a:bodyPr anchor="ctr">
            <a:normAutofit/>
          </a:bodyPr>
          <a:lstStyle/>
          <a:p>
            <a:r>
              <a:rPr lang="en-US" sz="2400" dirty="0">
                <a:solidFill>
                  <a:schemeClr val="tx2"/>
                </a:solidFill>
              </a:rPr>
              <a:t>To identify customer characteristics of three treadmill products: TM195, TM498 and TM798</a:t>
            </a:r>
          </a:p>
          <a:p>
            <a:r>
              <a:rPr lang="en-US" sz="2400" dirty="0">
                <a:solidFill>
                  <a:schemeClr val="tx2"/>
                </a:solidFill>
              </a:rPr>
              <a:t>To use the findings and insights to help provide recommendations and action items for Cardio Good Fitness in targeting potential customers</a:t>
            </a:r>
          </a:p>
          <a:p>
            <a:endParaRPr lang="en-US" sz="2400" dirty="0">
              <a:solidFill>
                <a:schemeClr val="tx2"/>
              </a:solidFill>
            </a:endParaRPr>
          </a:p>
        </p:txBody>
      </p:sp>
    </p:spTree>
    <p:extLst>
      <p:ext uri="{BB962C8B-B14F-4D97-AF65-F5344CB8AC3E}">
        <p14:creationId xmlns:p14="http://schemas.microsoft.com/office/powerpoint/2010/main" val="4278652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B32C-FAAB-40C2-A02D-35BF1074EEC0}"/>
              </a:ext>
            </a:extLst>
          </p:cNvPr>
          <p:cNvSpPr>
            <a:spLocks noGrp="1"/>
          </p:cNvSpPr>
          <p:nvPr>
            <p:ph type="title"/>
          </p:nvPr>
        </p:nvSpPr>
        <p:spPr>
          <a:xfrm>
            <a:off x="1066800" y="642594"/>
            <a:ext cx="10058400" cy="1371600"/>
          </a:xfrm>
        </p:spPr>
        <p:txBody>
          <a:bodyPr>
            <a:normAutofit/>
          </a:bodyPr>
          <a:lstStyle/>
          <a:p>
            <a:r>
              <a:rPr lang="en-US" sz="4000" dirty="0"/>
              <a:t>EDA – Expected Miles Across Products</a:t>
            </a:r>
          </a:p>
        </p:txBody>
      </p:sp>
      <p:sp>
        <p:nvSpPr>
          <p:cNvPr id="6" name="Text Placeholder 5">
            <a:extLst>
              <a:ext uri="{FF2B5EF4-FFF2-40B4-BE49-F238E27FC236}">
                <a16:creationId xmlns:a16="http://schemas.microsoft.com/office/drawing/2014/main" id="{316477E3-BAC8-4726-9EEA-10C21783FC3F}"/>
              </a:ext>
            </a:extLst>
          </p:cNvPr>
          <p:cNvSpPr>
            <a:spLocks noGrp="1"/>
          </p:cNvSpPr>
          <p:nvPr>
            <p:ph type="body" idx="1"/>
          </p:nvPr>
        </p:nvSpPr>
        <p:spPr>
          <a:xfrm>
            <a:off x="1069848" y="2074334"/>
            <a:ext cx="4754880" cy="640080"/>
          </a:xfrm>
        </p:spPr>
        <p:txBody>
          <a:bodyPr/>
          <a:lstStyle/>
          <a:p>
            <a:r>
              <a:rPr lang="en-US" dirty="0"/>
              <a:t>Separated by Gender</a:t>
            </a:r>
          </a:p>
        </p:txBody>
      </p:sp>
      <p:sp>
        <p:nvSpPr>
          <p:cNvPr id="12" name="Text Placeholder 11">
            <a:extLst>
              <a:ext uri="{FF2B5EF4-FFF2-40B4-BE49-F238E27FC236}">
                <a16:creationId xmlns:a16="http://schemas.microsoft.com/office/drawing/2014/main" id="{D7465AE2-278C-4424-AF24-94914936EB2D}"/>
              </a:ext>
            </a:extLst>
          </p:cNvPr>
          <p:cNvSpPr>
            <a:spLocks noGrp="1"/>
          </p:cNvSpPr>
          <p:nvPr>
            <p:ph type="body" sz="quarter" idx="3"/>
          </p:nvPr>
        </p:nvSpPr>
        <p:spPr>
          <a:xfrm>
            <a:off x="6373368" y="2074334"/>
            <a:ext cx="4754880" cy="640080"/>
          </a:xfrm>
        </p:spPr>
        <p:txBody>
          <a:bodyPr/>
          <a:lstStyle/>
          <a:p>
            <a:r>
              <a:rPr lang="en-US" dirty="0"/>
              <a:t>Separated by Marital Status</a:t>
            </a:r>
          </a:p>
        </p:txBody>
      </p:sp>
      <p:pic>
        <p:nvPicPr>
          <p:cNvPr id="9218" name="Picture 2">
            <a:extLst>
              <a:ext uri="{FF2B5EF4-FFF2-40B4-BE49-F238E27FC236}">
                <a16:creationId xmlns:a16="http://schemas.microsoft.com/office/drawing/2014/main" id="{81857DDF-2B2F-4376-BB50-80266F089FD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69975" y="2776741"/>
            <a:ext cx="4754563" cy="315871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B1030F20-BD64-411D-8BED-D21B29BA9987}"/>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73813" y="2776741"/>
            <a:ext cx="4754562" cy="3158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34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9042A58-2CAE-4242-8EC3-C738336580B5}"/>
              </a:ext>
            </a:extLst>
          </p:cNvPr>
          <p:cNvSpPr>
            <a:spLocks noGrp="1"/>
          </p:cNvSpPr>
          <p:nvPr>
            <p:ph type="title"/>
          </p:nvPr>
        </p:nvSpPr>
        <p:spPr/>
        <p:txBody>
          <a:bodyPr>
            <a:normAutofit fontScale="90000"/>
          </a:bodyPr>
          <a:lstStyle/>
          <a:p>
            <a:r>
              <a:rPr lang="en-US" dirty="0"/>
              <a:t>EDA – Expected Miles Across Products</a:t>
            </a:r>
          </a:p>
        </p:txBody>
      </p:sp>
      <p:sp>
        <p:nvSpPr>
          <p:cNvPr id="8" name="Content Placeholder 7">
            <a:extLst>
              <a:ext uri="{FF2B5EF4-FFF2-40B4-BE49-F238E27FC236}">
                <a16:creationId xmlns:a16="http://schemas.microsoft.com/office/drawing/2014/main" id="{DEDEE4A7-A975-48FD-949F-16A27C6C33CC}"/>
              </a:ext>
            </a:extLst>
          </p:cNvPr>
          <p:cNvSpPr>
            <a:spLocks noGrp="1"/>
          </p:cNvSpPr>
          <p:nvPr>
            <p:ph idx="1"/>
          </p:nvPr>
        </p:nvSpPr>
        <p:spPr/>
        <p:txBody>
          <a:bodyPr>
            <a:normAutofit/>
          </a:bodyPr>
          <a:lstStyle/>
          <a:p>
            <a:r>
              <a:rPr lang="en-US" dirty="0"/>
              <a:t>Users of TM798 expect to run more miles with the product, which is around 167 miles on average. Generally, women users of TM798 expect to run more miles compared to men and married people expect to run more miles compared to single people.</a:t>
            </a:r>
          </a:p>
          <a:p>
            <a:r>
              <a:rPr lang="en-US" dirty="0"/>
              <a:t>Users of TM498 expect to run around 88 miles on average. There are almost no difference between male and female, single or partnered users in expectation of miles to be run for TM498 product.</a:t>
            </a:r>
          </a:p>
          <a:p>
            <a:r>
              <a:rPr lang="en-US" dirty="0"/>
              <a:t>Users of TM195 expect to run around 83 miles on average. Single users of TM195 expect to run more compared to married users of TM195. Male users of TM195 expect to run more miles compared to women users of TM195. </a:t>
            </a:r>
          </a:p>
          <a:p>
            <a:endParaRPr lang="en-US" dirty="0"/>
          </a:p>
        </p:txBody>
      </p:sp>
    </p:spTree>
    <p:extLst>
      <p:ext uri="{BB962C8B-B14F-4D97-AF65-F5344CB8AC3E}">
        <p14:creationId xmlns:p14="http://schemas.microsoft.com/office/powerpoint/2010/main" val="2611801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B32C-FAAB-40C2-A02D-35BF1074EEC0}"/>
              </a:ext>
            </a:extLst>
          </p:cNvPr>
          <p:cNvSpPr>
            <a:spLocks noGrp="1"/>
          </p:cNvSpPr>
          <p:nvPr>
            <p:ph type="title"/>
          </p:nvPr>
        </p:nvSpPr>
        <p:spPr>
          <a:xfrm>
            <a:off x="1066800" y="642594"/>
            <a:ext cx="10058400" cy="1371600"/>
          </a:xfrm>
        </p:spPr>
        <p:txBody>
          <a:bodyPr>
            <a:normAutofit/>
          </a:bodyPr>
          <a:lstStyle/>
          <a:p>
            <a:r>
              <a:rPr lang="en-US" sz="4000" dirty="0"/>
              <a:t>EDA – Education Across Products</a:t>
            </a:r>
          </a:p>
        </p:txBody>
      </p:sp>
      <p:sp>
        <p:nvSpPr>
          <p:cNvPr id="6" name="Text Placeholder 5">
            <a:extLst>
              <a:ext uri="{FF2B5EF4-FFF2-40B4-BE49-F238E27FC236}">
                <a16:creationId xmlns:a16="http://schemas.microsoft.com/office/drawing/2014/main" id="{316477E3-BAC8-4726-9EEA-10C21783FC3F}"/>
              </a:ext>
            </a:extLst>
          </p:cNvPr>
          <p:cNvSpPr>
            <a:spLocks noGrp="1"/>
          </p:cNvSpPr>
          <p:nvPr>
            <p:ph type="body" idx="1"/>
          </p:nvPr>
        </p:nvSpPr>
        <p:spPr>
          <a:xfrm>
            <a:off x="1069848" y="2074334"/>
            <a:ext cx="4754880" cy="640080"/>
          </a:xfrm>
        </p:spPr>
        <p:txBody>
          <a:bodyPr/>
          <a:lstStyle/>
          <a:p>
            <a:r>
              <a:rPr lang="en-US" dirty="0"/>
              <a:t>Separated by Gender</a:t>
            </a:r>
          </a:p>
        </p:txBody>
      </p:sp>
      <p:sp>
        <p:nvSpPr>
          <p:cNvPr id="12" name="Text Placeholder 11">
            <a:extLst>
              <a:ext uri="{FF2B5EF4-FFF2-40B4-BE49-F238E27FC236}">
                <a16:creationId xmlns:a16="http://schemas.microsoft.com/office/drawing/2014/main" id="{D7465AE2-278C-4424-AF24-94914936EB2D}"/>
              </a:ext>
            </a:extLst>
          </p:cNvPr>
          <p:cNvSpPr>
            <a:spLocks noGrp="1"/>
          </p:cNvSpPr>
          <p:nvPr>
            <p:ph type="body" sz="quarter" idx="3"/>
          </p:nvPr>
        </p:nvSpPr>
        <p:spPr>
          <a:xfrm>
            <a:off x="6373368" y="2074334"/>
            <a:ext cx="4754880" cy="640080"/>
          </a:xfrm>
        </p:spPr>
        <p:txBody>
          <a:bodyPr/>
          <a:lstStyle/>
          <a:p>
            <a:r>
              <a:rPr lang="en-US" dirty="0"/>
              <a:t>Separated by Marital Status</a:t>
            </a:r>
          </a:p>
        </p:txBody>
      </p:sp>
      <p:pic>
        <p:nvPicPr>
          <p:cNvPr id="10242" name="Picture 2">
            <a:extLst>
              <a:ext uri="{FF2B5EF4-FFF2-40B4-BE49-F238E27FC236}">
                <a16:creationId xmlns:a16="http://schemas.microsoft.com/office/drawing/2014/main" id="{5DCAAA26-67DF-4156-9968-0F70981AAE1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69975" y="2765712"/>
            <a:ext cx="4754563" cy="318077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520D9165-6EC7-4CB2-99B6-E3D62AC86DA1}"/>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73813" y="2765712"/>
            <a:ext cx="4754562" cy="318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016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9042A58-2CAE-4242-8EC3-C738336580B5}"/>
              </a:ext>
            </a:extLst>
          </p:cNvPr>
          <p:cNvSpPr>
            <a:spLocks noGrp="1"/>
          </p:cNvSpPr>
          <p:nvPr>
            <p:ph type="title"/>
          </p:nvPr>
        </p:nvSpPr>
        <p:spPr/>
        <p:txBody>
          <a:bodyPr/>
          <a:lstStyle/>
          <a:p>
            <a:r>
              <a:rPr lang="en-US" dirty="0"/>
              <a:t>EDA – Education Across Products</a:t>
            </a:r>
          </a:p>
        </p:txBody>
      </p:sp>
      <p:sp>
        <p:nvSpPr>
          <p:cNvPr id="8" name="Content Placeholder 7">
            <a:extLst>
              <a:ext uri="{FF2B5EF4-FFF2-40B4-BE49-F238E27FC236}">
                <a16:creationId xmlns:a16="http://schemas.microsoft.com/office/drawing/2014/main" id="{DEDEE4A7-A975-48FD-949F-16A27C6C33CC}"/>
              </a:ext>
            </a:extLst>
          </p:cNvPr>
          <p:cNvSpPr>
            <a:spLocks noGrp="1"/>
          </p:cNvSpPr>
          <p:nvPr>
            <p:ph idx="1"/>
          </p:nvPr>
        </p:nvSpPr>
        <p:spPr/>
        <p:txBody>
          <a:bodyPr/>
          <a:lstStyle/>
          <a:p>
            <a:r>
              <a:rPr lang="en-US" dirty="0"/>
              <a:t>Users of TM798 have more education years compared to users of other products. Users of TM798 have an average of around 17 education years. On average, women users of TM798 have slightly higher education years compared to men (although the amount of women users are negligible compared to men), while there are no significant difference between single and married people.</a:t>
            </a:r>
          </a:p>
          <a:p>
            <a:r>
              <a:rPr lang="en-US" dirty="0"/>
              <a:t>Users of both TM195 and TM498 have around 15 years of education on average, whether across gender or marital status.</a:t>
            </a:r>
          </a:p>
        </p:txBody>
      </p:sp>
    </p:spTree>
    <p:extLst>
      <p:ext uri="{BB962C8B-B14F-4D97-AF65-F5344CB8AC3E}">
        <p14:creationId xmlns:p14="http://schemas.microsoft.com/office/powerpoint/2010/main" val="2664301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9BC4428-71B5-4058-881E-A237CA8621AF}"/>
              </a:ext>
            </a:extLst>
          </p:cNvPr>
          <p:cNvSpPr>
            <a:spLocks noGrp="1"/>
          </p:cNvSpPr>
          <p:nvPr>
            <p:ph type="title"/>
          </p:nvPr>
        </p:nvSpPr>
        <p:spPr>
          <a:xfrm>
            <a:off x="1179226" y="1755073"/>
            <a:ext cx="9833548" cy="1066802"/>
          </a:xfrm>
        </p:spPr>
        <p:txBody>
          <a:bodyPr anchor="b">
            <a:normAutofit/>
          </a:bodyPr>
          <a:lstStyle/>
          <a:p>
            <a:r>
              <a:rPr lang="en-US" sz="3600">
                <a:solidFill>
                  <a:schemeClr val="tx2"/>
                </a:solidFill>
              </a:rPr>
              <a:t>Conclusion</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239B547-F3DB-4AB2-9F01-F253F0635935}"/>
              </a:ext>
            </a:extLst>
          </p:cNvPr>
          <p:cNvSpPr>
            <a:spLocks noGrp="1"/>
          </p:cNvSpPr>
          <p:nvPr>
            <p:ph idx="1"/>
          </p:nvPr>
        </p:nvSpPr>
        <p:spPr>
          <a:xfrm>
            <a:off x="1179226" y="3049325"/>
            <a:ext cx="9833548" cy="2945574"/>
          </a:xfrm>
        </p:spPr>
        <p:txBody>
          <a:bodyPr anchor="ctr">
            <a:normAutofit/>
          </a:bodyPr>
          <a:lstStyle/>
          <a:p>
            <a:r>
              <a:rPr lang="en-US" sz="1800">
                <a:solidFill>
                  <a:schemeClr val="tx2"/>
                </a:solidFill>
              </a:rPr>
              <a:t>Users of TM798 stand out from the other two users. They are generally male with higher income, education and fitness level, who will use the product regularly.</a:t>
            </a:r>
          </a:p>
          <a:p>
            <a:r>
              <a:rPr lang="en-US" sz="1800">
                <a:solidFill>
                  <a:schemeClr val="tx2"/>
                </a:solidFill>
              </a:rPr>
              <a:t>Users of TM195 and TM498 have lower income and expectation of product usage as well as fitness level. There aren’t any significant difference of customer characteristics between these two products.</a:t>
            </a:r>
          </a:p>
          <a:p>
            <a:r>
              <a:rPr lang="en-US" sz="1800">
                <a:solidFill>
                  <a:schemeClr val="tx2"/>
                </a:solidFill>
              </a:rPr>
              <a:t>Many users are between 23 to 35 years old, with 29 years as average.</a:t>
            </a:r>
          </a:p>
          <a:p>
            <a:r>
              <a:rPr lang="en-US" sz="1800">
                <a:solidFill>
                  <a:schemeClr val="tx2"/>
                </a:solidFill>
              </a:rPr>
              <a:t>There are more TM195 users, with twice the amount of TM798 users.</a:t>
            </a:r>
          </a:p>
          <a:p>
            <a:r>
              <a:rPr lang="en-US" sz="1800">
                <a:solidFill>
                  <a:schemeClr val="tx2"/>
                </a:solidFill>
              </a:rPr>
              <a:t>Married users are around 1.5 times single users.</a:t>
            </a:r>
          </a:p>
        </p:txBody>
      </p:sp>
    </p:spTree>
    <p:extLst>
      <p:ext uri="{BB962C8B-B14F-4D97-AF65-F5344CB8AC3E}">
        <p14:creationId xmlns:p14="http://schemas.microsoft.com/office/powerpoint/2010/main" val="4221179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9BC4428-71B5-4058-881E-A237CA8621AF}"/>
              </a:ext>
            </a:extLst>
          </p:cNvPr>
          <p:cNvSpPr>
            <a:spLocks noGrp="1"/>
          </p:cNvSpPr>
          <p:nvPr>
            <p:ph type="title"/>
          </p:nvPr>
        </p:nvSpPr>
        <p:spPr>
          <a:xfrm>
            <a:off x="1179226" y="1755073"/>
            <a:ext cx="9833548" cy="1066802"/>
          </a:xfrm>
        </p:spPr>
        <p:txBody>
          <a:bodyPr anchor="b">
            <a:normAutofit/>
          </a:bodyPr>
          <a:lstStyle/>
          <a:p>
            <a:r>
              <a:rPr lang="en-US" sz="3600" dirty="0">
                <a:solidFill>
                  <a:schemeClr val="tx2"/>
                </a:solidFill>
              </a:rPr>
              <a:t>Recommendations</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239B547-F3DB-4AB2-9F01-F253F0635935}"/>
              </a:ext>
            </a:extLst>
          </p:cNvPr>
          <p:cNvSpPr>
            <a:spLocks noGrp="1"/>
          </p:cNvSpPr>
          <p:nvPr>
            <p:ph idx="1"/>
          </p:nvPr>
        </p:nvSpPr>
        <p:spPr>
          <a:xfrm>
            <a:off x="1179226" y="3049325"/>
            <a:ext cx="9833548" cy="2945574"/>
          </a:xfrm>
        </p:spPr>
        <p:txBody>
          <a:bodyPr anchor="ctr">
            <a:normAutofit/>
          </a:bodyPr>
          <a:lstStyle/>
          <a:p>
            <a:r>
              <a:rPr lang="en-US" sz="1800" dirty="0">
                <a:solidFill>
                  <a:schemeClr val="tx2"/>
                </a:solidFill>
              </a:rPr>
              <a:t>Marketing should be catered differently for these two different segments:</a:t>
            </a:r>
          </a:p>
          <a:p>
            <a:pPr lvl="1"/>
            <a:r>
              <a:rPr lang="en-US" sz="1400" dirty="0">
                <a:solidFill>
                  <a:schemeClr val="tx2"/>
                </a:solidFill>
              </a:rPr>
              <a:t>TM798 should be marketed as a premium quality unit with many features, to attract people with more income and expected frequency of product usage. It can be potentially marketed to gyms as well, as a reliable product for very frequent usage.</a:t>
            </a:r>
          </a:p>
          <a:p>
            <a:pPr lvl="1"/>
            <a:r>
              <a:rPr lang="en-US" sz="1400" dirty="0">
                <a:solidFill>
                  <a:schemeClr val="tx2"/>
                </a:solidFill>
              </a:rPr>
              <a:t>TM195 and TM498 can be marketed as a value for money option, with sufficient basic needs.</a:t>
            </a:r>
          </a:p>
          <a:p>
            <a:r>
              <a:rPr lang="en-US" sz="1800" dirty="0">
                <a:solidFill>
                  <a:schemeClr val="tx2"/>
                </a:solidFill>
              </a:rPr>
              <a:t>Marketing should be primarily targeted towards young people, who are around 35 years old and below.</a:t>
            </a:r>
          </a:p>
          <a:p>
            <a:r>
              <a:rPr lang="en-US" sz="1800" dirty="0">
                <a:solidFill>
                  <a:schemeClr val="tx2"/>
                </a:solidFill>
              </a:rPr>
              <a:t>It is advised to prepare more units/stocks for TM195 as there is higher demand for this product.</a:t>
            </a:r>
          </a:p>
        </p:txBody>
      </p:sp>
    </p:spTree>
    <p:extLst>
      <p:ext uri="{BB962C8B-B14F-4D97-AF65-F5344CB8AC3E}">
        <p14:creationId xmlns:p14="http://schemas.microsoft.com/office/powerpoint/2010/main" val="47160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33A85-79EE-4203-ADFB-95566B636926}"/>
              </a:ext>
            </a:extLst>
          </p:cNvPr>
          <p:cNvSpPr>
            <a:spLocks noGrp="1"/>
          </p:cNvSpPr>
          <p:nvPr>
            <p:ph type="title"/>
          </p:nvPr>
        </p:nvSpPr>
        <p:spPr>
          <a:xfrm>
            <a:off x="1245072" y="1289765"/>
            <a:ext cx="3651101" cy="4270963"/>
          </a:xfrm>
        </p:spPr>
        <p:txBody>
          <a:bodyPr anchor="ctr">
            <a:normAutofit/>
          </a:bodyPr>
          <a:lstStyle/>
          <a:p>
            <a:pPr algn="ctr"/>
            <a:r>
              <a:rPr lang="en-US" sz="5600" dirty="0">
                <a:solidFill>
                  <a:srgbClr val="FFFFFF"/>
                </a:solidFill>
              </a:rPr>
              <a:t>Data Information</a:t>
            </a:r>
          </a:p>
        </p:txBody>
      </p:sp>
      <p:sp>
        <p:nvSpPr>
          <p:cNvPr id="1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aphicFrame>
        <p:nvGraphicFramePr>
          <p:cNvPr id="4" name="Table 5">
            <a:extLst>
              <a:ext uri="{FF2B5EF4-FFF2-40B4-BE49-F238E27FC236}">
                <a16:creationId xmlns:a16="http://schemas.microsoft.com/office/drawing/2014/main" id="{601DE6B7-CC0C-449B-9284-19114430B9C0}"/>
              </a:ext>
            </a:extLst>
          </p:cNvPr>
          <p:cNvGraphicFramePr>
            <a:graphicFrameLocks noGrp="1"/>
          </p:cNvGraphicFramePr>
          <p:nvPr>
            <p:ph idx="1"/>
            <p:extLst>
              <p:ext uri="{D42A27DB-BD31-4B8C-83A1-F6EECF244321}">
                <p14:modId xmlns:p14="http://schemas.microsoft.com/office/powerpoint/2010/main" val="3527550508"/>
              </p:ext>
            </p:extLst>
          </p:nvPr>
        </p:nvGraphicFramePr>
        <p:xfrm>
          <a:off x="6096000" y="545909"/>
          <a:ext cx="5257800" cy="5880504"/>
        </p:xfrm>
        <a:graphic>
          <a:graphicData uri="http://schemas.openxmlformats.org/drawingml/2006/table">
            <a:tbl>
              <a:tblPr firstRow="1" bandRow="1">
                <a:tableStyleId>{7DF18680-E054-41AD-8BC1-D1AEF772440D}</a:tableStyleId>
              </a:tblPr>
              <a:tblGrid>
                <a:gridCol w="1601585">
                  <a:extLst>
                    <a:ext uri="{9D8B030D-6E8A-4147-A177-3AD203B41FA5}">
                      <a16:colId xmlns:a16="http://schemas.microsoft.com/office/drawing/2014/main" val="2762856086"/>
                    </a:ext>
                  </a:extLst>
                </a:gridCol>
                <a:gridCol w="3656215">
                  <a:extLst>
                    <a:ext uri="{9D8B030D-6E8A-4147-A177-3AD203B41FA5}">
                      <a16:colId xmlns:a16="http://schemas.microsoft.com/office/drawing/2014/main" val="4161561632"/>
                    </a:ext>
                  </a:extLst>
                </a:gridCol>
              </a:tblGrid>
              <a:tr h="575043">
                <a:tc>
                  <a:txBody>
                    <a:bodyPr/>
                    <a:lstStyle/>
                    <a:p>
                      <a:pPr algn="ctr"/>
                      <a:r>
                        <a:rPr lang="en-US" dirty="0"/>
                        <a:t>Variable</a:t>
                      </a:r>
                      <a:endParaRPr lang="en-US" b="1" dirty="0"/>
                    </a:p>
                  </a:txBody>
                  <a:tcPr anchor="ctr"/>
                </a:tc>
                <a:tc>
                  <a:txBody>
                    <a:bodyPr/>
                    <a:lstStyle/>
                    <a:p>
                      <a:pPr algn="ctr"/>
                      <a:r>
                        <a:rPr lang="en-US" dirty="0"/>
                        <a:t>Description</a:t>
                      </a:r>
                      <a:endParaRPr lang="en-US" b="1" dirty="0"/>
                    </a:p>
                  </a:txBody>
                  <a:tcPr anchor="ctr"/>
                </a:tc>
                <a:extLst>
                  <a:ext uri="{0D108BD9-81ED-4DB2-BD59-A6C34878D82A}">
                    <a16:rowId xmlns:a16="http://schemas.microsoft.com/office/drawing/2014/main" val="1070758262"/>
                  </a:ext>
                </a:extLst>
              </a:tr>
              <a:tr h="575043">
                <a:tc>
                  <a:txBody>
                    <a:bodyPr/>
                    <a:lstStyle/>
                    <a:p>
                      <a:r>
                        <a:rPr lang="en-US" dirty="0"/>
                        <a:t>Product</a:t>
                      </a:r>
                    </a:p>
                  </a:txBody>
                  <a:tcPr anchor="ctr"/>
                </a:tc>
                <a:tc>
                  <a:txBody>
                    <a:bodyPr/>
                    <a:lstStyle/>
                    <a:p>
                      <a:r>
                        <a:rPr lang="en-US" dirty="0"/>
                        <a:t>The model no. of the treadmill</a:t>
                      </a:r>
                    </a:p>
                  </a:txBody>
                  <a:tcPr anchor="ctr"/>
                </a:tc>
                <a:extLst>
                  <a:ext uri="{0D108BD9-81ED-4DB2-BD59-A6C34878D82A}">
                    <a16:rowId xmlns:a16="http://schemas.microsoft.com/office/drawing/2014/main" val="2757114655"/>
                  </a:ext>
                </a:extLst>
              </a:tr>
              <a:tr h="575043">
                <a:tc>
                  <a:txBody>
                    <a:bodyPr/>
                    <a:lstStyle/>
                    <a:p>
                      <a:r>
                        <a:rPr lang="en-US" dirty="0"/>
                        <a:t>Age</a:t>
                      </a:r>
                    </a:p>
                  </a:txBody>
                  <a:tcPr anchor="ctr"/>
                </a:tc>
                <a:tc>
                  <a:txBody>
                    <a:bodyPr/>
                    <a:lstStyle/>
                    <a:p>
                      <a:r>
                        <a:rPr lang="en-US" dirty="0"/>
                        <a:t>No. of years of the customer</a:t>
                      </a:r>
                    </a:p>
                  </a:txBody>
                  <a:tcPr anchor="ctr"/>
                </a:tc>
                <a:extLst>
                  <a:ext uri="{0D108BD9-81ED-4DB2-BD59-A6C34878D82A}">
                    <a16:rowId xmlns:a16="http://schemas.microsoft.com/office/drawing/2014/main" val="3398613902"/>
                  </a:ext>
                </a:extLst>
              </a:tr>
              <a:tr h="575043">
                <a:tc>
                  <a:txBody>
                    <a:bodyPr/>
                    <a:lstStyle/>
                    <a:p>
                      <a:r>
                        <a:rPr lang="en-US" dirty="0"/>
                        <a:t>Gender</a:t>
                      </a:r>
                    </a:p>
                  </a:txBody>
                  <a:tcPr anchor="ctr"/>
                </a:tc>
                <a:tc>
                  <a:txBody>
                    <a:bodyPr/>
                    <a:lstStyle/>
                    <a:p>
                      <a:r>
                        <a:rPr lang="en-US" dirty="0"/>
                        <a:t>Gender of customer</a:t>
                      </a:r>
                    </a:p>
                  </a:txBody>
                  <a:tcPr anchor="ctr"/>
                </a:tc>
                <a:extLst>
                  <a:ext uri="{0D108BD9-81ED-4DB2-BD59-A6C34878D82A}">
                    <a16:rowId xmlns:a16="http://schemas.microsoft.com/office/drawing/2014/main" val="1114393468"/>
                  </a:ext>
                </a:extLst>
              </a:tr>
              <a:tr h="575043">
                <a:tc>
                  <a:txBody>
                    <a:bodyPr/>
                    <a:lstStyle/>
                    <a:p>
                      <a:r>
                        <a:rPr lang="en-US" dirty="0"/>
                        <a:t>Education</a:t>
                      </a:r>
                    </a:p>
                  </a:txBody>
                  <a:tcPr anchor="ctr"/>
                </a:tc>
                <a:tc>
                  <a:txBody>
                    <a:bodyPr/>
                    <a:lstStyle/>
                    <a:p>
                      <a:r>
                        <a:rPr lang="en-US" dirty="0"/>
                        <a:t>No. of education years of customer</a:t>
                      </a:r>
                    </a:p>
                  </a:txBody>
                  <a:tcPr anchor="ctr"/>
                </a:tc>
                <a:extLst>
                  <a:ext uri="{0D108BD9-81ED-4DB2-BD59-A6C34878D82A}">
                    <a16:rowId xmlns:a16="http://schemas.microsoft.com/office/drawing/2014/main" val="2114920327"/>
                  </a:ext>
                </a:extLst>
              </a:tr>
              <a:tr h="575043">
                <a:tc>
                  <a:txBody>
                    <a:bodyPr/>
                    <a:lstStyle/>
                    <a:p>
                      <a:r>
                        <a:rPr lang="en-US" dirty="0" err="1"/>
                        <a:t>MaritalStatus</a:t>
                      </a:r>
                      <a:endParaRPr lang="en-US" dirty="0"/>
                    </a:p>
                  </a:txBody>
                  <a:tcPr anchor="ctr"/>
                </a:tc>
                <a:tc>
                  <a:txBody>
                    <a:bodyPr/>
                    <a:lstStyle/>
                    <a:p>
                      <a:r>
                        <a:rPr lang="en-US" dirty="0"/>
                        <a:t>Martial status of customer</a:t>
                      </a:r>
                    </a:p>
                  </a:txBody>
                  <a:tcPr anchor="ctr"/>
                </a:tc>
                <a:extLst>
                  <a:ext uri="{0D108BD9-81ED-4DB2-BD59-A6C34878D82A}">
                    <a16:rowId xmlns:a16="http://schemas.microsoft.com/office/drawing/2014/main" val="2595050850"/>
                  </a:ext>
                </a:extLst>
              </a:tr>
              <a:tr h="575043">
                <a:tc>
                  <a:txBody>
                    <a:bodyPr/>
                    <a:lstStyle/>
                    <a:p>
                      <a:r>
                        <a:rPr lang="en-US" dirty="0"/>
                        <a:t>Usage</a:t>
                      </a:r>
                    </a:p>
                  </a:txBody>
                  <a:tcPr anchor="ctr"/>
                </a:tc>
                <a:tc>
                  <a:txBody>
                    <a:bodyPr/>
                    <a:lstStyle/>
                    <a:p>
                      <a:r>
                        <a:rPr lang="en-US" dirty="0"/>
                        <a:t>Average no. of times customer wants to use treadmill every week</a:t>
                      </a:r>
                    </a:p>
                  </a:txBody>
                  <a:tcPr anchor="ctr"/>
                </a:tc>
                <a:extLst>
                  <a:ext uri="{0D108BD9-81ED-4DB2-BD59-A6C34878D82A}">
                    <a16:rowId xmlns:a16="http://schemas.microsoft.com/office/drawing/2014/main" val="3476165522"/>
                  </a:ext>
                </a:extLst>
              </a:tr>
              <a:tr h="575043">
                <a:tc>
                  <a:txBody>
                    <a:bodyPr/>
                    <a:lstStyle/>
                    <a:p>
                      <a:r>
                        <a:rPr lang="en-US" dirty="0"/>
                        <a:t>Fitness</a:t>
                      </a:r>
                    </a:p>
                  </a:txBody>
                  <a:tcPr anchor="ctr"/>
                </a:tc>
                <a:tc>
                  <a:txBody>
                    <a:bodyPr/>
                    <a:lstStyle/>
                    <a:p>
                      <a:r>
                        <a:rPr lang="en-US" dirty="0"/>
                        <a:t>Self rated fitness score of the customer</a:t>
                      </a:r>
                    </a:p>
                  </a:txBody>
                  <a:tcPr anchor="ctr"/>
                </a:tc>
                <a:extLst>
                  <a:ext uri="{0D108BD9-81ED-4DB2-BD59-A6C34878D82A}">
                    <a16:rowId xmlns:a16="http://schemas.microsoft.com/office/drawing/2014/main" val="3794607376"/>
                  </a:ext>
                </a:extLst>
              </a:tr>
              <a:tr h="575043">
                <a:tc>
                  <a:txBody>
                    <a:bodyPr/>
                    <a:lstStyle/>
                    <a:p>
                      <a:r>
                        <a:rPr lang="en-US" dirty="0"/>
                        <a:t>Income</a:t>
                      </a:r>
                    </a:p>
                  </a:txBody>
                  <a:tcPr anchor="ctr"/>
                </a:tc>
                <a:tc>
                  <a:txBody>
                    <a:bodyPr/>
                    <a:lstStyle/>
                    <a:p>
                      <a:r>
                        <a:rPr lang="en-US" dirty="0"/>
                        <a:t>Income of customer</a:t>
                      </a:r>
                    </a:p>
                  </a:txBody>
                  <a:tcPr anchor="ctr"/>
                </a:tc>
                <a:extLst>
                  <a:ext uri="{0D108BD9-81ED-4DB2-BD59-A6C34878D82A}">
                    <a16:rowId xmlns:a16="http://schemas.microsoft.com/office/drawing/2014/main" val="1836282772"/>
                  </a:ext>
                </a:extLst>
              </a:tr>
              <a:tr h="575043">
                <a:tc>
                  <a:txBody>
                    <a:bodyPr/>
                    <a:lstStyle/>
                    <a:p>
                      <a:r>
                        <a:rPr lang="en-US" dirty="0"/>
                        <a:t>Miles</a:t>
                      </a:r>
                    </a:p>
                  </a:txBody>
                  <a:tcPr anchor="ctr"/>
                </a:tc>
                <a:tc>
                  <a:txBody>
                    <a:bodyPr/>
                    <a:lstStyle/>
                    <a:p>
                      <a:r>
                        <a:rPr lang="en-US" dirty="0"/>
                        <a:t>No. of miles expected to run</a:t>
                      </a:r>
                    </a:p>
                  </a:txBody>
                  <a:tcPr anchor="ctr"/>
                </a:tc>
                <a:extLst>
                  <a:ext uri="{0D108BD9-81ED-4DB2-BD59-A6C34878D82A}">
                    <a16:rowId xmlns:a16="http://schemas.microsoft.com/office/drawing/2014/main" val="69256307"/>
                  </a:ext>
                </a:extLst>
              </a:tr>
            </a:tbl>
          </a:graphicData>
        </a:graphic>
      </p:graphicFrame>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340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33A85-79EE-4203-ADFB-95566B636926}"/>
              </a:ext>
            </a:extLst>
          </p:cNvPr>
          <p:cNvSpPr>
            <a:spLocks noGrp="1"/>
          </p:cNvSpPr>
          <p:nvPr>
            <p:ph type="title"/>
          </p:nvPr>
        </p:nvSpPr>
        <p:spPr>
          <a:xfrm>
            <a:off x="1245072" y="1289765"/>
            <a:ext cx="3651101" cy="4270963"/>
          </a:xfrm>
        </p:spPr>
        <p:txBody>
          <a:bodyPr anchor="ctr">
            <a:normAutofit/>
          </a:bodyPr>
          <a:lstStyle/>
          <a:p>
            <a:pPr algn="ctr"/>
            <a:r>
              <a:rPr lang="en-US" sz="5600" dirty="0">
                <a:solidFill>
                  <a:srgbClr val="FFFFFF"/>
                </a:solidFill>
              </a:rPr>
              <a:t>Data Information</a:t>
            </a:r>
          </a:p>
        </p:txBody>
      </p:sp>
      <p:sp>
        <p:nvSpPr>
          <p:cNvPr id="1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CB8E2D34-961D-4A0D-BCB4-70944A1A8AC7}"/>
              </a:ext>
            </a:extLst>
          </p:cNvPr>
          <p:cNvSpPr>
            <a:spLocks noGrp="1"/>
          </p:cNvSpPr>
          <p:nvPr>
            <p:ph idx="1"/>
          </p:nvPr>
        </p:nvSpPr>
        <p:spPr>
          <a:xfrm>
            <a:off x="6352098" y="3428999"/>
            <a:ext cx="5001701" cy="2747963"/>
          </a:xfrm>
        </p:spPr>
        <p:txBody>
          <a:bodyPr/>
          <a:lstStyle/>
          <a:p>
            <a:r>
              <a:rPr lang="en-US" dirty="0">
                <a:solidFill>
                  <a:schemeClr val="tx1">
                    <a:lumMod val="65000"/>
                    <a:lumOff val="35000"/>
                  </a:schemeClr>
                </a:solidFill>
              </a:rPr>
              <a:t>There are 180 samples of customer data</a:t>
            </a:r>
          </a:p>
          <a:p>
            <a:r>
              <a:rPr lang="en-US" dirty="0">
                <a:solidFill>
                  <a:schemeClr val="tx1">
                    <a:lumMod val="65000"/>
                    <a:lumOff val="35000"/>
                  </a:schemeClr>
                </a:solidFill>
              </a:rPr>
              <a:t>Among these, there are no missing data for each customer characteristics</a:t>
            </a:r>
          </a:p>
          <a:p>
            <a:endParaRPr lang="en-US" dirty="0">
              <a:solidFill>
                <a:schemeClr val="tx1">
                  <a:lumMod val="65000"/>
                  <a:lumOff val="35000"/>
                </a:schemeClr>
              </a:solidFill>
            </a:endParaRPr>
          </a:p>
        </p:txBody>
      </p:sp>
    </p:spTree>
    <p:extLst>
      <p:ext uri="{BB962C8B-B14F-4D97-AF65-F5344CB8AC3E}">
        <p14:creationId xmlns:p14="http://schemas.microsoft.com/office/powerpoint/2010/main" val="861942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C4428-71B5-4058-881E-A237CA8621AF}"/>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Exploratory Data Analysis (EDA)</a:t>
            </a:r>
          </a:p>
        </p:txBody>
      </p:sp>
      <p:grpSp>
        <p:nvGrpSpPr>
          <p:cNvPr id="5"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6"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6190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4999FE9C-D8F9-4F9B-B95B-608C3EF6B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3DBDB32C-FAAB-40C2-A02D-35BF1074EEC0}"/>
              </a:ext>
            </a:extLst>
          </p:cNvPr>
          <p:cNvSpPr>
            <a:spLocks noGrp="1"/>
          </p:cNvSpPr>
          <p:nvPr>
            <p:ph type="title"/>
          </p:nvPr>
        </p:nvSpPr>
        <p:spPr>
          <a:xfrm>
            <a:off x="6579450" y="727627"/>
            <a:ext cx="4957553" cy="1645920"/>
          </a:xfrm>
        </p:spPr>
        <p:txBody>
          <a:bodyPr vert="horz" lIns="91440" tIns="45720" rIns="91440" bIns="45720" rtlCol="0" anchor="ctr">
            <a:normAutofit/>
          </a:bodyPr>
          <a:lstStyle/>
          <a:p>
            <a:r>
              <a:rPr lang="en-US" dirty="0"/>
              <a:t>EDA - Product Count</a:t>
            </a:r>
          </a:p>
        </p:txBody>
      </p:sp>
      <p:sp>
        <p:nvSpPr>
          <p:cNvPr id="77" name="Rectangle 76">
            <a:extLst>
              <a:ext uri="{FF2B5EF4-FFF2-40B4-BE49-F238E27FC236}">
                <a16:creationId xmlns:a16="http://schemas.microsoft.com/office/drawing/2014/main" id="{CD000060-D06D-4A48-BD8E-978966CC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54" y="727628"/>
            <a:ext cx="5367164" cy="541555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79" name="Rectangle 78">
            <a:extLst>
              <a:ext uri="{FF2B5EF4-FFF2-40B4-BE49-F238E27FC236}">
                <a16:creationId xmlns:a16="http://schemas.microsoft.com/office/drawing/2014/main" id="{DE4E5113-B3D0-40F8-9F39-B2C2BF92A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3978" y="886862"/>
            <a:ext cx="5054517" cy="5097085"/>
          </a:xfrm>
          <a:prstGeom prst="rect">
            <a:avLst/>
          </a:prstGeom>
          <a:noFill/>
          <a:ln w="6350" cap="sq" cmpd="sng" algn="ctr">
            <a:solidFill>
              <a:schemeClr val="tx1">
                <a:lumMod val="75000"/>
                <a:lumOff val="25000"/>
              </a:schemeClr>
            </a:solidFill>
            <a:prstDash val="solid"/>
            <a:miter lim="800000"/>
          </a:ln>
          <a:effectLst/>
        </p:spPr>
      </p:sp>
      <p:pic>
        <p:nvPicPr>
          <p:cNvPr id="1030" name="Picture 6">
            <a:extLst>
              <a:ext uri="{FF2B5EF4-FFF2-40B4-BE49-F238E27FC236}">
                <a16:creationId xmlns:a16="http://schemas.microsoft.com/office/drawing/2014/main" id="{67BC4F1F-E737-46EF-9B3F-B0ED13F5AB1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204017" y="1923373"/>
            <a:ext cx="4414438" cy="3024063"/>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10">
            <a:extLst>
              <a:ext uri="{FF2B5EF4-FFF2-40B4-BE49-F238E27FC236}">
                <a16:creationId xmlns:a16="http://schemas.microsoft.com/office/drawing/2014/main" id="{C65EB6F0-6348-45A4-8003-7441A972AD5A}"/>
              </a:ext>
            </a:extLst>
          </p:cNvPr>
          <p:cNvSpPr>
            <a:spLocks noGrp="1"/>
          </p:cNvSpPr>
          <p:nvPr>
            <p:ph sz="half" idx="2"/>
          </p:nvPr>
        </p:nvSpPr>
        <p:spPr>
          <a:xfrm>
            <a:off x="6579450" y="2538919"/>
            <a:ext cx="4957554" cy="3496120"/>
          </a:xfrm>
        </p:spPr>
        <p:txBody>
          <a:bodyPr vert="horz" lIns="91440" tIns="45720" rIns="91440" bIns="45720" rtlCol="0">
            <a:normAutofit/>
          </a:bodyPr>
          <a:lstStyle/>
          <a:p>
            <a:r>
              <a:rPr lang="en-US" dirty="0"/>
              <a:t>There are more customers using TM195, followed by TM498, and then TM798</a:t>
            </a:r>
          </a:p>
          <a:p>
            <a:r>
              <a:rPr lang="en-US" dirty="0"/>
              <a:t>Users of TM195 are twice the number of users of TM798</a:t>
            </a:r>
          </a:p>
          <a:p>
            <a:endParaRPr lang="en-US" dirty="0"/>
          </a:p>
        </p:txBody>
      </p:sp>
    </p:spTree>
    <p:extLst>
      <p:ext uri="{BB962C8B-B14F-4D97-AF65-F5344CB8AC3E}">
        <p14:creationId xmlns:p14="http://schemas.microsoft.com/office/powerpoint/2010/main" val="1462147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B32C-FAAB-40C2-A02D-35BF1074EEC0}"/>
              </a:ext>
            </a:extLst>
          </p:cNvPr>
          <p:cNvSpPr>
            <a:spLocks noGrp="1"/>
          </p:cNvSpPr>
          <p:nvPr>
            <p:ph type="title"/>
          </p:nvPr>
        </p:nvSpPr>
        <p:spPr>
          <a:xfrm>
            <a:off x="1066800" y="310094"/>
            <a:ext cx="10058400" cy="1371600"/>
          </a:xfrm>
        </p:spPr>
        <p:txBody>
          <a:bodyPr>
            <a:normAutofit/>
          </a:bodyPr>
          <a:lstStyle/>
          <a:p>
            <a:r>
              <a:rPr lang="en-US" sz="4000" dirty="0"/>
              <a:t>EDA - Product Count</a:t>
            </a:r>
          </a:p>
        </p:txBody>
      </p:sp>
      <p:sp>
        <p:nvSpPr>
          <p:cNvPr id="3" name="Text Placeholder 2">
            <a:extLst>
              <a:ext uri="{FF2B5EF4-FFF2-40B4-BE49-F238E27FC236}">
                <a16:creationId xmlns:a16="http://schemas.microsoft.com/office/drawing/2014/main" id="{64070169-E187-46DE-BEA4-F88FD68ED06C}"/>
              </a:ext>
            </a:extLst>
          </p:cNvPr>
          <p:cNvSpPr>
            <a:spLocks noGrp="1"/>
          </p:cNvSpPr>
          <p:nvPr>
            <p:ph type="body" idx="1"/>
          </p:nvPr>
        </p:nvSpPr>
        <p:spPr>
          <a:xfrm>
            <a:off x="1069816" y="1421794"/>
            <a:ext cx="4754880" cy="640080"/>
          </a:xfrm>
        </p:spPr>
        <p:txBody>
          <a:bodyPr/>
          <a:lstStyle/>
          <a:p>
            <a:r>
              <a:rPr lang="en-US" dirty="0"/>
              <a:t>Separated by Gender</a:t>
            </a:r>
          </a:p>
        </p:txBody>
      </p:sp>
      <p:sp>
        <p:nvSpPr>
          <p:cNvPr id="7" name="Text Placeholder 6">
            <a:extLst>
              <a:ext uri="{FF2B5EF4-FFF2-40B4-BE49-F238E27FC236}">
                <a16:creationId xmlns:a16="http://schemas.microsoft.com/office/drawing/2014/main" id="{602A7BAE-41F5-4DE7-A7FD-DA457E8DD64F}"/>
              </a:ext>
            </a:extLst>
          </p:cNvPr>
          <p:cNvSpPr>
            <a:spLocks noGrp="1"/>
          </p:cNvSpPr>
          <p:nvPr>
            <p:ph type="body" sz="quarter" idx="3"/>
          </p:nvPr>
        </p:nvSpPr>
        <p:spPr>
          <a:xfrm>
            <a:off x="6373813" y="1417373"/>
            <a:ext cx="4754880" cy="640080"/>
          </a:xfrm>
        </p:spPr>
        <p:txBody>
          <a:bodyPr/>
          <a:lstStyle/>
          <a:p>
            <a:r>
              <a:rPr lang="en-US" dirty="0"/>
              <a:t>Separated by Marital Status</a:t>
            </a:r>
          </a:p>
        </p:txBody>
      </p:sp>
      <p:pic>
        <p:nvPicPr>
          <p:cNvPr id="2050" name="Picture 2">
            <a:extLst>
              <a:ext uri="{FF2B5EF4-FFF2-40B4-BE49-F238E27FC236}">
                <a16:creationId xmlns:a16="http://schemas.microsoft.com/office/drawing/2014/main" id="{BB2095AE-BF80-4F9D-8C41-A8DC19C5ADF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70133" y="2057453"/>
            <a:ext cx="4754563" cy="31807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6917E9C-8749-4348-BBA6-340CBC190EE7}"/>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74131" y="2057453"/>
            <a:ext cx="4754562" cy="318077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10">
            <a:extLst>
              <a:ext uri="{FF2B5EF4-FFF2-40B4-BE49-F238E27FC236}">
                <a16:creationId xmlns:a16="http://schemas.microsoft.com/office/drawing/2014/main" id="{29303B7E-ACD0-467B-80CC-565ED9693BE0}"/>
              </a:ext>
            </a:extLst>
          </p:cNvPr>
          <p:cNvSpPr txBox="1">
            <a:spLocks/>
          </p:cNvSpPr>
          <p:nvPr/>
        </p:nvSpPr>
        <p:spPr>
          <a:xfrm>
            <a:off x="1066800" y="5375414"/>
            <a:ext cx="4754563" cy="1014983"/>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There are significantly more male users for TM798</a:t>
            </a:r>
          </a:p>
        </p:txBody>
      </p:sp>
      <p:sp>
        <p:nvSpPr>
          <p:cNvPr id="10" name="Content Placeholder 10">
            <a:extLst>
              <a:ext uri="{FF2B5EF4-FFF2-40B4-BE49-F238E27FC236}">
                <a16:creationId xmlns:a16="http://schemas.microsoft.com/office/drawing/2014/main" id="{4E1E8058-2C3E-4735-9B25-B1A8DD01E583}"/>
              </a:ext>
            </a:extLst>
          </p:cNvPr>
          <p:cNvSpPr txBox="1">
            <a:spLocks/>
          </p:cNvSpPr>
          <p:nvPr/>
        </p:nvSpPr>
        <p:spPr>
          <a:xfrm>
            <a:off x="6370637" y="5375414"/>
            <a:ext cx="4754563" cy="1014983"/>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There are more married customers across the three products</a:t>
            </a:r>
          </a:p>
        </p:txBody>
      </p:sp>
    </p:spTree>
    <p:extLst>
      <p:ext uri="{BB962C8B-B14F-4D97-AF65-F5344CB8AC3E}">
        <p14:creationId xmlns:p14="http://schemas.microsoft.com/office/powerpoint/2010/main" val="413843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B32C-FAAB-40C2-A02D-35BF1074EEC0}"/>
              </a:ext>
            </a:extLst>
          </p:cNvPr>
          <p:cNvSpPr>
            <a:spLocks noGrp="1"/>
          </p:cNvSpPr>
          <p:nvPr>
            <p:ph type="title"/>
          </p:nvPr>
        </p:nvSpPr>
        <p:spPr>
          <a:xfrm>
            <a:off x="1066800" y="310094"/>
            <a:ext cx="10058400" cy="1371600"/>
          </a:xfrm>
        </p:spPr>
        <p:txBody>
          <a:bodyPr>
            <a:normAutofit/>
          </a:bodyPr>
          <a:lstStyle/>
          <a:p>
            <a:r>
              <a:rPr lang="en-US" sz="4000" dirty="0"/>
              <a:t>EDA – Age, Education</a:t>
            </a:r>
          </a:p>
        </p:txBody>
      </p:sp>
      <p:sp>
        <p:nvSpPr>
          <p:cNvPr id="3" name="Text Placeholder 2">
            <a:extLst>
              <a:ext uri="{FF2B5EF4-FFF2-40B4-BE49-F238E27FC236}">
                <a16:creationId xmlns:a16="http://schemas.microsoft.com/office/drawing/2014/main" id="{64070169-E187-46DE-BEA4-F88FD68ED06C}"/>
              </a:ext>
            </a:extLst>
          </p:cNvPr>
          <p:cNvSpPr>
            <a:spLocks noGrp="1"/>
          </p:cNvSpPr>
          <p:nvPr>
            <p:ph type="body" idx="1"/>
          </p:nvPr>
        </p:nvSpPr>
        <p:spPr>
          <a:xfrm>
            <a:off x="1069816" y="1421794"/>
            <a:ext cx="4754880" cy="640080"/>
          </a:xfrm>
        </p:spPr>
        <p:txBody>
          <a:bodyPr/>
          <a:lstStyle/>
          <a:p>
            <a:r>
              <a:rPr lang="en-US" dirty="0"/>
              <a:t>Age</a:t>
            </a:r>
          </a:p>
        </p:txBody>
      </p:sp>
      <p:sp>
        <p:nvSpPr>
          <p:cNvPr id="7" name="Text Placeholder 6">
            <a:extLst>
              <a:ext uri="{FF2B5EF4-FFF2-40B4-BE49-F238E27FC236}">
                <a16:creationId xmlns:a16="http://schemas.microsoft.com/office/drawing/2014/main" id="{602A7BAE-41F5-4DE7-A7FD-DA457E8DD64F}"/>
              </a:ext>
            </a:extLst>
          </p:cNvPr>
          <p:cNvSpPr>
            <a:spLocks noGrp="1"/>
          </p:cNvSpPr>
          <p:nvPr>
            <p:ph type="body" sz="quarter" idx="3"/>
          </p:nvPr>
        </p:nvSpPr>
        <p:spPr>
          <a:xfrm>
            <a:off x="6373813" y="1417373"/>
            <a:ext cx="4754880" cy="640080"/>
          </a:xfrm>
        </p:spPr>
        <p:txBody>
          <a:bodyPr/>
          <a:lstStyle/>
          <a:p>
            <a:r>
              <a:rPr lang="en-US" dirty="0"/>
              <a:t>Education</a:t>
            </a:r>
          </a:p>
        </p:txBody>
      </p:sp>
      <p:sp>
        <p:nvSpPr>
          <p:cNvPr id="9" name="Content Placeholder 10">
            <a:extLst>
              <a:ext uri="{FF2B5EF4-FFF2-40B4-BE49-F238E27FC236}">
                <a16:creationId xmlns:a16="http://schemas.microsoft.com/office/drawing/2014/main" id="{29303B7E-ACD0-467B-80CC-565ED9693BE0}"/>
              </a:ext>
            </a:extLst>
          </p:cNvPr>
          <p:cNvSpPr txBox="1">
            <a:spLocks/>
          </p:cNvSpPr>
          <p:nvPr/>
        </p:nvSpPr>
        <p:spPr>
          <a:xfrm>
            <a:off x="1066800" y="5375414"/>
            <a:ext cx="4754563" cy="1014983"/>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Users range from 18 to 50 years old.</a:t>
            </a:r>
          </a:p>
          <a:p>
            <a:r>
              <a:rPr lang="en-US" dirty="0"/>
              <a:t>Distribution is right skewed. Most users are between 24 to 33 years old.</a:t>
            </a:r>
          </a:p>
        </p:txBody>
      </p:sp>
      <p:sp>
        <p:nvSpPr>
          <p:cNvPr id="10" name="Content Placeholder 10">
            <a:extLst>
              <a:ext uri="{FF2B5EF4-FFF2-40B4-BE49-F238E27FC236}">
                <a16:creationId xmlns:a16="http://schemas.microsoft.com/office/drawing/2014/main" id="{4E1E8058-2C3E-4735-9B25-B1A8DD01E583}"/>
              </a:ext>
            </a:extLst>
          </p:cNvPr>
          <p:cNvSpPr txBox="1">
            <a:spLocks/>
          </p:cNvSpPr>
          <p:nvPr/>
        </p:nvSpPr>
        <p:spPr>
          <a:xfrm>
            <a:off x="6370637" y="5375413"/>
            <a:ext cx="4754563" cy="1014983"/>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At least 80% users have 14-16 years of education.</a:t>
            </a:r>
          </a:p>
        </p:txBody>
      </p:sp>
      <p:pic>
        <p:nvPicPr>
          <p:cNvPr id="3076" name="Picture 4">
            <a:extLst>
              <a:ext uri="{FF2B5EF4-FFF2-40B4-BE49-F238E27FC236}">
                <a16:creationId xmlns:a16="http://schemas.microsoft.com/office/drawing/2014/main" id="{DBFD208F-E8AA-4B18-90B0-12D67936BE1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80888" y="2037828"/>
            <a:ext cx="4743808" cy="32004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0EF0051-D526-4CEA-92D1-8189CF6D91F3}"/>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96058" y="2057453"/>
            <a:ext cx="4703719"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259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B32C-FAAB-40C2-A02D-35BF1074EEC0}"/>
              </a:ext>
            </a:extLst>
          </p:cNvPr>
          <p:cNvSpPr>
            <a:spLocks noGrp="1"/>
          </p:cNvSpPr>
          <p:nvPr>
            <p:ph type="title"/>
          </p:nvPr>
        </p:nvSpPr>
        <p:spPr>
          <a:xfrm>
            <a:off x="1066800" y="310094"/>
            <a:ext cx="10058400" cy="1371600"/>
          </a:xfrm>
        </p:spPr>
        <p:txBody>
          <a:bodyPr>
            <a:normAutofit/>
          </a:bodyPr>
          <a:lstStyle/>
          <a:p>
            <a:r>
              <a:rPr lang="en-US" sz="4000" dirty="0"/>
              <a:t>EDA – Expected Usage, Fitness Level</a:t>
            </a:r>
          </a:p>
        </p:txBody>
      </p:sp>
      <p:sp>
        <p:nvSpPr>
          <p:cNvPr id="3" name="Text Placeholder 2">
            <a:extLst>
              <a:ext uri="{FF2B5EF4-FFF2-40B4-BE49-F238E27FC236}">
                <a16:creationId xmlns:a16="http://schemas.microsoft.com/office/drawing/2014/main" id="{64070169-E187-46DE-BEA4-F88FD68ED06C}"/>
              </a:ext>
            </a:extLst>
          </p:cNvPr>
          <p:cNvSpPr>
            <a:spLocks noGrp="1"/>
          </p:cNvSpPr>
          <p:nvPr>
            <p:ph type="body" idx="1"/>
          </p:nvPr>
        </p:nvSpPr>
        <p:spPr>
          <a:xfrm>
            <a:off x="1069816" y="1421794"/>
            <a:ext cx="4754880" cy="640080"/>
          </a:xfrm>
        </p:spPr>
        <p:txBody>
          <a:bodyPr/>
          <a:lstStyle/>
          <a:p>
            <a:r>
              <a:rPr lang="en-US" dirty="0"/>
              <a:t>Expected No. of Usage/Week</a:t>
            </a:r>
          </a:p>
        </p:txBody>
      </p:sp>
      <p:sp>
        <p:nvSpPr>
          <p:cNvPr id="7" name="Text Placeholder 6">
            <a:extLst>
              <a:ext uri="{FF2B5EF4-FFF2-40B4-BE49-F238E27FC236}">
                <a16:creationId xmlns:a16="http://schemas.microsoft.com/office/drawing/2014/main" id="{602A7BAE-41F5-4DE7-A7FD-DA457E8DD64F}"/>
              </a:ext>
            </a:extLst>
          </p:cNvPr>
          <p:cNvSpPr>
            <a:spLocks noGrp="1"/>
          </p:cNvSpPr>
          <p:nvPr>
            <p:ph type="body" sz="quarter" idx="3"/>
          </p:nvPr>
        </p:nvSpPr>
        <p:spPr>
          <a:xfrm>
            <a:off x="6373813" y="1417373"/>
            <a:ext cx="4754880" cy="640080"/>
          </a:xfrm>
        </p:spPr>
        <p:txBody>
          <a:bodyPr/>
          <a:lstStyle/>
          <a:p>
            <a:r>
              <a:rPr lang="en-US" dirty="0"/>
              <a:t>Self Rated Fitness Level (out of 5)</a:t>
            </a:r>
          </a:p>
        </p:txBody>
      </p:sp>
      <p:sp>
        <p:nvSpPr>
          <p:cNvPr id="9" name="Content Placeholder 10">
            <a:extLst>
              <a:ext uri="{FF2B5EF4-FFF2-40B4-BE49-F238E27FC236}">
                <a16:creationId xmlns:a16="http://schemas.microsoft.com/office/drawing/2014/main" id="{29303B7E-ACD0-467B-80CC-565ED9693BE0}"/>
              </a:ext>
            </a:extLst>
          </p:cNvPr>
          <p:cNvSpPr txBox="1">
            <a:spLocks/>
          </p:cNvSpPr>
          <p:nvPr/>
        </p:nvSpPr>
        <p:spPr>
          <a:xfrm>
            <a:off x="1066800" y="5375414"/>
            <a:ext cx="4754563" cy="1014983"/>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67% of customers expect to use the treadmill 3-4 times per week</a:t>
            </a:r>
          </a:p>
        </p:txBody>
      </p:sp>
      <p:sp>
        <p:nvSpPr>
          <p:cNvPr id="10" name="Content Placeholder 10">
            <a:extLst>
              <a:ext uri="{FF2B5EF4-FFF2-40B4-BE49-F238E27FC236}">
                <a16:creationId xmlns:a16="http://schemas.microsoft.com/office/drawing/2014/main" id="{4E1E8058-2C3E-4735-9B25-B1A8DD01E583}"/>
              </a:ext>
            </a:extLst>
          </p:cNvPr>
          <p:cNvSpPr txBox="1">
            <a:spLocks/>
          </p:cNvSpPr>
          <p:nvPr/>
        </p:nvSpPr>
        <p:spPr>
          <a:xfrm>
            <a:off x="6370637" y="5375413"/>
            <a:ext cx="4754563" cy="1014983"/>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Around 50% of users rate their fitness level as 3 out of 5</a:t>
            </a:r>
          </a:p>
          <a:p>
            <a:r>
              <a:rPr lang="en-US" dirty="0"/>
              <a:t>There are more ratings of 4&amp;5 than 1&amp;2</a:t>
            </a:r>
          </a:p>
        </p:txBody>
      </p:sp>
      <p:pic>
        <p:nvPicPr>
          <p:cNvPr id="4098" name="Picture 2">
            <a:extLst>
              <a:ext uri="{FF2B5EF4-FFF2-40B4-BE49-F238E27FC236}">
                <a16:creationId xmlns:a16="http://schemas.microsoft.com/office/drawing/2014/main" id="{DE4B4723-58F9-430E-B4F8-D3683F1AF2C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98674" y="2057453"/>
            <a:ext cx="4690814" cy="32004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F74923A-8F82-4BCA-8F42-ACBA92EE8258}"/>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38605" y="2057453"/>
            <a:ext cx="47104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52078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TM03090434[[fn=Wood Type]]</Template>
  <TotalTime>4798</TotalTime>
  <Words>1253</Words>
  <Application>Microsoft Office PowerPoint</Application>
  <PresentationFormat>Widescreen</PresentationFormat>
  <Paragraphs>120</Paragraphs>
  <Slides>25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Calibri</vt:lpstr>
      <vt:lpstr>Calibri Light</vt:lpstr>
      <vt:lpstr>Century Gothic</vt:lpstr>
      <vt:lpstr>Garamond</vt:lpstr>
      <vt:lpstr>Office Theme</vt:lpstr>
      <vt:lpstr>Savon</vt:lpstr>
      <vt:lpstr>Cardio Good Fitness Customer Analysis</vt:lpstr>
      <vt:lpstr>Objective</vt:lpstr>
      <vt:lpstr>Data Information</vt:lpstr>
      <vt:lpstr>Data Information</vt:lpstr>
      <vt:lpstr>Exploratory Data Analysis (EDA)</vt:lpstr>
      <vt:lpstr>EDA - Product Count</vt:lpstr>
      <vt:lpstr>EDA - Product Count</vt:lpstr>
      <vt:lpstr>EDA – Age, Education</vt:lpstr>
      <vt:lpstr>EDA – Expected Usage, Fitness Level</vt:lpstr>
      <vt:lpstr>EDA – Income, Expected Miles</vt:lpstr>
      <vt:lpstr>EDA – Correlation Matrix</vt:lpstr>
      <vt:lpstr>EDA – Expected Usage Across Products</vt:lpstr>
      <vt:lpstr>EDA – Expected Usage Across Products</vt:lpstr>
      <vt:lpstr>EDA – Income Across Products</vt:lpstr>
      <vt:lpstr>EDA – Income Across Products</vt:lpstr>
      <vt:lpstr>EDA – Age Across Products</vt:lpstr>
      <vt:lpstr>EDA – Age Across Products</vt:lpstr>
      <vt:lpstr>EDA – Self Rated Fitness Level Across Products</vt:lpstr>
      <vt:lpstr>EDA – Self Rated Fitness Level Across Products</vt:lpstr>
      <vt:lpstr>EDA – Expected Miles Across Products</vt:lpstr>
      <vt:lpstr>EDA – Expected Miles Across Products</vt:lpstr>
      <vt:lpstr>EDA – Education Across Products</vt:lpstr>
      <vt:lpstr>EDA – Education Across Products</vt:lpstr>
      <vt:lpstr>Conclusion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Susanto</dc:creator>
  <cp:lastModifiedBy>Andrew Susanto</cp:lastModifiedBy>
  <cp:revision>28</cp:revision>
  <dcterms:created xsi:type="dcterms:W3CDTF">2021-03-23T02:37:51Z</dcterms:created>
  <dcterms:modified xsi:type="dcterms:W3CDTF">2021-03-26T10:36:12Z</dcterms:modified>
</cp:coreProperties>
</file>