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8" r:id="rId19"/>
    <p:sldId id="279" r:id="rId20"/>
    <p:sldId id="276" r:id="rId21"/>
    <p:sldId id="277" r:id="rId22"/>
    <p:sldId id="280" r:id="rId23"/>
    <p:sldId id="281" r:id="rId24"/>
    <p:sldId id="282" r:id="rId25"/>
    <p:sldId id="262" r:id="rId26"/>
    <p:sldId id="284" r:id="rId27"/>
    <p:sldId id="285" r:id="rId28"/>
    <p:sldId id="283" r:id="rId29"/>
    <p:sldId id="261"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2" autoAdjust="0"/>
    <p:restoredTop sz="94660"/>
  </p:normalViewPr>
  <p:slideViewPr>
    <p:cSldViewPr snapToGrid="0">
      <p:cViewPr varScale="1">
        <p:scale>
          <a:sx n="110" d="100"/>
          <a:sy n="110" d="100"/>
        </p:scale>
        <p:origin x="2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6FE5563-9C6B-402B-B0D6-25F3D39F6D48}" type="datetimeFigureOut">
              <a:rPr lang="en-US" smtClean="0"/>
              <a:t>4/21/2021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F0A55B08-577E-42D3-B647-DFCF2A282DAE}" type="slidenum">
              <a:rPr lang="en-US" smtClean="0"/>
              <a:t>‹#›</a:t>
            </a:fld>
            <a:endParaRPr lang="en-US"/>
          </a:p>
        </p:txBody>
      </p:sp>
    </p:spTree>
    <p:extLst>
      <p:ext uri="{BB962C8B-B14F-4D97-AF65-F5344CB8AC3E}">
        <p14:creationId xmlns:p14="http://schemas.microsoft.com/office/powerpoint/2010/main" val="665507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E5563-9C6B-402B-B0D6-25F3D39F6D48}"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55B08-577E-42D3-B647-DFCF2A282DAE}" type="slidenum">
              <a:rPr lang="en-US" smtClean="0"/>
              <a:t>‹#›</a:t>
            </a:fld>
            <a:endParaRPr lang="en-US"/>
          </a:p>
        </p:txBody>
      </p:sp>
    </p:spTree>
    <p:extLst>
      <p:ext uri="{BB962C8B-B14F-4D97-AF65-F5344CB8AC3E}">
        <p14:creationId xmlns:p14="http://schemas.microsoft.com/office/powerpoint/2010/main" val="422873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6FE5563-9C6B-402B-B0D6-25F3D39F6D48}" type="datetimeFigureOut">
              <a:rPr lang="en-US" smtClean="0"/>
              <a:t>4/21/2021</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F0A55B08-577E-42D3-B647-DFCF2A282DAE}" type="slidenum">
              <a:rPr lang="en-US" smtClean="0"/>
              <a:t>‹#›</a:t>
            </a:fld>
            <a:endParaRPr lang="en-US"/>
          </a:p>
        </p:txBody>
      </p:sp>
    </p:spTree>
    <p:extLst>
      <p:ext uri="{BB962C8B-B14F-4D97-AF65-F5344CB8AC3E}">
        <p14:creationId xmlns:p14="http://schemas.microsoft.com/office/powerpoint/2010/main" val="368273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E5563-9C6B-402B-B0D6-25F3D39F6D48}"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55B08-577E-42D3-B647-DFCF2A282DAE}" type="slidenum">
              <a:rPr lang="en-US" smtClean="0"/>
              <a:t>‹#›</a:t>
            </a:fld>
            <a:endParaRPr lang="en-US"/>
          </a:p>
        </p:txBody>
      </p:sp>
    </p:spTree>
    <p:extLst>
      <p:ext uri="{BB962C8B-B14F-4D97-AF65-F5344CB8AC3E}">
        <p14:creationId xmlns:p14="http://schemas.microsoft.com/office/powerpoint/2010/main" val="1035051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6FE5563-9C6B-402B-B0D6-25F3D39F6D48}" type="datetimeFigureOut">
              <a:rPr lang="en-US" smtClean="0"/>
              <a:t>4/21/2021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F0A55B08-577E-42D3-B647-DFCF2A282DAE}" type="slidenum">
              <a:rPr lang="en-US" smtClean="0"/>
              <a:t>‹#›</a:t>
            </a:fld>
            <a:endParaRPr lang="en-US"/>
          </a:p>
        </p:txBody>
      </p:sp>
    </p:spTree>
    <p:extLst>
      <p:ext uri="{BB962C8B-B14F-4D97-AF65-F5344CB8AC3E}">
        <p14:creationId xmlns:p14="http://schemas.microsoft.com/office/powerpoint/2010/main" val="3278731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6FE5563-9C6B-402B-B0D6-25F3D39F6D48}" type="datetimeFigureOut">
              <a:rPr lang="en-US" smtClean="0"/>
              <a:t>4/21/2021</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F0A55B08-577E-42D3-B647-DFCF2A282DAE}" type="slidenum">
              <a:rPr lang="en-US" smtClean="0"/>
              <a:t>‹#›</a:t>
            </a:fld>
            <a:endParaRPr lang="en-US"/>
          </a:p>
        </p:txBody>
      </p:sp>
    </p:spTree>
    <p:extLst>
      <p:ext uri="{BB962C8B-B14F-4D97-AF65-F5344CB8AC3E}">
        <p14:creationId xmlns:p14="http://schemas.microsoft.com/office/powerpoint/2010/main" val="3267592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6FE5563-9C6B-402B-B0D6-25F3D39F6D48}" type="datetimeFigureOut">
              <a:rPr lang="en-US" smtClean="0"/>
              <a:t>4/21/2021</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F0A55B08-577E-42D3-B647-DFCF2A282DAE}" type="slidenum">
              <a:rPr lang="en-US" smtClean="0"/>
              <a:t>‹#›</a:t>
            </a:fld>
            <a:endParaRPr lang="en-US"/>
          </a:p>
        </p:txBody>
      </p:sp>
    </p:spTree>
    <p:extLst>
      <p:ext uri="{BB962C8B-B14F-4D97-AF65-F5344CB8AC3E}">
        <p14:creationId xmlns:p14="http://schemas.microsoft.com/office/powerpoint/2010/main" val="406162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FE5563-9C6B-402B-B0D6-25F3D39F6D48}" type="datetimeFigureOut">
              <a:rPr lang="en-US" smtClean="0"/>
              <a:t>4/21/2021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A55B08-577E-42D3-B647-DFCF2A282DAE}" type="slidenum">
              <a:rPr lang="en-US" smtClean="0"/>
              <a:t>‹#›</a:t>
            </a:fld>
            <a:endParaRPr lang="en-US"/>
          </a:p>
        </p:txBody>
      </p:sp>
    </p:spTree>
    <p:extLst>
      <p:ext uri="{BB962C8B-B14F-4D97-AF65-F5344CB8AC3E}">
        <p14:creationId xmlns:p14="http://schemas.microsoft.com/office/powerpoint/2010/main" val="3917149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6FE5563-9C6B-402B-B0D6-25F3D39F6D48}" type="datetimeFigureOut">
              <a:rPr lang="en-US" smtClean="0"/>
              <a:t>4/21/2021</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F0A55B08-577E-42D3-B647-DFCF2A282DAE}" type="slidenum">
              <a:rPr lang="en-US" smtClean="0"/>
              <a:t>‹#›</a:t>
            </a:fld>
            <a:endParaRPr lang="en-US"/>
          </a:p>
        </p:txBody>
      </p:sp>
    </p:spTree>
    <p:extLst>
      <p:ext uri="{BB962C8B-B14F-4D97-AF65-F5344CB8AC3E}">
        <p14:creationId xmlns:p14="http://schemas.microsoft.com/office/powerpoint/2010/main" val="1216808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FE5563-9C6B-402B-B0D6-25F3D39F6D48}" type="datetimeFigureOut">
              <a:rPr lang="en-US" smtClean="0"/>
              <a:t>4/21/2021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55B08-577E-42D3-B647-DFCF2A282DAE}" type="slidenum">
              <a:rPr lang="en-US" smtClean="0"/>
              <a:t>‹#›</a:t>
            </a:fld>
            <a:endParaRPr lang="en-US"/>
          </a:p>
        </p:txBody>
      </p:sp>
    </p:spTree>
    <p:extLst>
      <p:ext uri="{BB962C8B-B14F-4D97-AF65-F5344CB8AC3E}">
        <p14:creationId xmlns:p14="http://schemas.microsoft.com/office/powerpoint/2010/main" val="1831157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6FE5563-9C6B-402B-B0D6-25F3D39F6D48}" type="datetimeFigureOut">
              <a:rPr lang="en-US" smtClean="0"/>
              <a:t>4/21/2021</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F0A55B08-577E-42D3-B647-DFCF2A282DAE}" type="slidenum">
              <a:rPr lang="en-US" smtClean="0"/>
              <a:t>‹#›</a:t>
            </a:fld>
            <a:endParaRPr lang="en-US"/>
          </a:p>
        </p:txBody>
      </p:sp>
    </p:spTree>
    <p:extLst>
      <p:ext uri="{BB962C8B-B14F-4D97-AF65-F5344CB8AC3E}">
        <p14:creationId xmlns:p14="http://schemas.microsoft.com/office/powerpoint/2010/main" val="176959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6FE5563-9C6B-402B-B0D6-25F3D39F6D48}" type="datetimeFigureOut">
              <a:rPr lang="en-US" smtClean="0"/>
              <a:t>4/21/2021</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F0A55B08-577E-42D3-B647-DFCF2A282DAE}" type="slidenum">
              <a:rPr lang="en-US" smtClean="0"/>
              <a:t>‹#›</a:t>
            </a:fld>
            <a:endParaRPr lang="en-US"/>
          </a:p>
        </p:txBody>
      </p:sp>
    </p:spTree>
    <p:extLst>
      <p:ext uri="{BB962C8B-B14F-4D97-AF65-F5344CB8AC3E}">
        <p14:creationId xmlns:p14="http://schemas.microsoft.com/office/powerpoint/2010/main" val="107289121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EDCD1-6CE2-4415-A2AA-49782C3B2472}"/>
              </a:ext>
            </a:extLst>
          </p:cNvPr>
          <p:cNvSpPr>
            <a:spLocks noGrp="1"/>
          </p:cNvSpPr>
          <p:nvPr>
            <p:ph type="ctrTitle"/>
          </p:nvPr>
        </p:nvSpPr>
        <p:spPr/>
        <p:txBody>
          <a:bodyPr/>
          <a:lstStyle/>
          <a:p>
            <a:r>
              <a:rPr lang="en-US" dirty="0"/>
              <a:t>Axis Insurance</a:t>
            </a:r>
          </a:p>
        </p:txBody>
      </p:sp>
      <p:sp>
        <p:nvSpPr>
          <p:cNvPr id="3" name="Subtitle 2">
            <a:extLst>
              <a:ext uri="{FF2B5EF4-FFF2-40B4-BE49-F238E27FC236}">
                <a16:creationId xmlns:a16="http://schemas.microsoft.com/office/drawing/2014/main" id="{BC7E9B7C-F1D0-42B2-A97C-AA6E57B0570B}"/>
              </a:ext>
            </a:extLst>
          </p:cNvPr>
          <p:cNvSpPr>
            <a:spLocks noGrp="1"/>
          </p:cNvSpPr>
          <p:nvPr>
            <p:ph type="subTitle" idx="1"/>
          </p:nvPr>
        </p:nvSpPr>
        <p:spPr/>
        <p:txBody>
          <a:bodyPr/>
          <a:lstStyle/>
          <a:p>
            <a:r>
              <a:rPr lang="en-US" dirty="0"/>
              <a:t>Business Statistics of Axis Insurance Users</a:t>
            </a:r>
          </a:p>
        </p:txBody>
      </p:sp>
    </p:spTree>
    <p:extLst>
      <p:ext uri="{BB962C8B-B14F-4D97-AF65-F5344CB8AC3E}">
        <p14:creationId xmlns:p14="http://schemas.microsoft.com/office/powerpoint/2010/main" val="1102896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id="{E8DD8E1A-9945-4DBA-BC40-7A028BF32D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93" name="Freeform 5">
              <a:extLst>
                <a:ext uri="{FF2B5EF4-FFF2-40B4-BE49-F238E27FC236}">
                  <a16:creationId xmlns:a16="http://schemas.microsoft.com/office/drawing/2014/main" id="{FE1C52F1-9DDF-4839-9B8F-25F7F8D42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4" name="Freeform 6">
              <a:extLst>
                <a:ext uri="{FF2B5EF4-FFF2-40B4-BE49-F238E27FC236}">
                  <a16:creationId xmlns:a16="http://schemas.microsoft.com/office/drawing/2014/main" id="{DB25E450-AEBE-4B5B-9CD7-7DDA5128D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5" name="Freeform 7">
              <a:extLst>
                <a:ext uri="{FF2B5EF4-FFF2-40B4-BE49-F238E27FC236}">
                  <a16:creationId xmlns:a16="http://schemas.microsoft.com/office/drawing/2014/main" id="{D57AF4B2-B19E-4839-9D9C-06AD5370C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6" name="Freeform 8">
              <a:extLst>
                <a:ext uri="{FF2B5EF4-FFF2-40B4-BE49-F238E27FC236}">
                  <a16:creationId xmlns:a16="http://schemas.microsoft.com/office/drawing/2014/main" id="{2949CEBF-F4A7-44B2-8A3B-22558718F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7" name="Freeform 9">
              <a:extLst>
                <a:ext uri="{FF2B5EF4-FFF2-40B4-BE49-F238E27FC236}">
                  <a16:creationId xmlns:a16="http://schemas.microsoft.com/office/drawing/2014/main" id="{28EAA589-93ED-485D-96BB-B9B21EC96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8" name="Freeform 10">
              <a:extLst>
                <a:ext uri="{FF2B5EF4-FFF2-40B4-BE49-F238E27FC236}">
                  <a16:creationId xmlns:a16="http://schemas.microsoft.com/office/drawing/2014/main" id="{4BB4F238-A1F2-45F6-9074-18C4A9F921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9" name="Freeform 11">
              <a:extLst>
                <a:ext uri="{FF2B5EF4-FFF2-40B4-BE49-F238E27FC236}">
                  <a16:creationId xmlns:a16="http://schemas.microsoft.com/office/drawing/2014/main" id="{1C658EE5-B46E-48ED-822D-1C3F08ECA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0" name="Freeform 12">
              <a:extLst>
                <a:ext uri="{FF2B5EF4-FFF2-40B4-BE49-F238E27FC236}">
                  <a16:creationId xmlns:a16="http://schemas.microsoft.com/office/drawing/2014/main" id="{82AA74BE-73A4-4ADC-B86C-833704C0C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1" name="Freeform 13">
              <a:extLst>
                <a:ext uri="{FF2B5EF4-FFF2-40B4-BE49-F238E27FC236}">
                  <a16:creationId xmlns:a16="http://schemas.microsoft.com/office/drawing/2014/main" id="{2018BD4B-A593-4075-9FDB-4739C6D53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2" name="Freeform 14">
              <a:extLst>
                <a:ext uri="{FF2B5EF4-FFF2-40B4-BE49-F238E27FC236}">
                  <a16:creationId xmlns:a16="http://schemas.microsoft.com/office/drawing/2014/main" id="{0D16E44B-CE60-491F-B907-D02B0B1E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3" name="Freeform 15">
              <a:extLst>
                <a:ext uri="{FF2B5EF4-FFF2-40B4-BE49-F238E27FC236}">
                  <a16:creationId xmlns:a16="http://schemas.microsoft.com/office/drawing/2014/main" id="{2DFA7256-7E90-44B6-8E90-2111C1A1F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4" name="Freeform 16">
              <a:extLst>
                <a:ext uri="{FF2B5EF4-FFF2-40B4-BE49-F238E27FC236}">
                  <a16:creationId xmlns:a16="http://schemas.microsoft.com/office/drawing/2014/main" id="{CE31CD09-2348-4B3A-9C97-CEECA4ABC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5" name="Freeform 17">
              <a:extLst>
                <a:ext uri="{FF2B5EF4-FFF2-40B4-BE49-F238E27FC236}">
                  <a16:creationId xmlns:a16="http://schemas.microsoft.com/office/drawing/2014/main" id="{4E5422EF-93F2-41A9-B30F-9EFE9241D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6" name="Freeform 18">
              <a:extLst>
                <a:ext uri="{FF2B5EF4-FFF2-40B4-BE49-F238E27FC236}">
                  <a16:creationId xmlns:a16="http://schemas.microsoft.com/office/drawing/2014/main" id="{7920E29F-BB48-485F-95FF-5C372339C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7" name="Freeform 19">
              <a:extLst>
                <a:ext uri="{FF2B5EF4-FFF2-40B4-BE49-F238E27FC236}">
                  <a16:creationId xmlns:a16="http://schemas.microsoft.com/office/drawing/2014/main" id="{ACFDB0E0-ECEB-4EEB-925D-4BE22979C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8" name="Freeform 20">
              <a:extLst>
                <a:ext uri="{FF2B5EF4-FFF2-40B4-BE49-F238E27FC236}">
                  <a16:creationId xmlns:a16="http://schemas.microsoft.com/office/drawing/2014/main" id="{30CE2542-FFC2-4E6A-9F84-265FE415D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9" name="Freeform 21">
              <a:extLst>
                <a:ext uri="{FF2B5EF4-FFF2-40B4-BE49-F238E27FC236}">
                  <a16:creationId xmlns:a16="http://schemas.microsoft.com/office/drawing/2014/main" id="{2864C497-B900-4D3E-895C-A2A823A3C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10" name="Freeform 22">
              <a:extLst>
                <a:ext uri="{FF2B5EF4-FFF2-40B4-BE49-F238E27FC236}">
                  <a16:creationId xmlns:a16="http://schemas.microsoft.com/office/drawing/2014/main" id="{26441ED2-272A-4395-9966-F5B1C8D3F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1" name="Freeform 23">
              <a:extLst>
                <a:ext uri="{FF2B5EF4-FFF2-40B4-BE49-F238E27FC236}">
                  <a16:creationId xmlns:a16="http://schemas.microsoft.com/office/drawing/2014/main" id="{701CA35D-3DE0-4BE9-96A9-31A6F24DB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2" name="Freeform 24">
              <a:extLst>
                <a:ext uri="{FF2B5EF4-FFF2-40B4-BE49-F238E27FC236}">
                  <a16:creationId xmlns:a16="http://schemas.microsoft.com/office/drawing/2014/main" id="{C9367E8C-A75F-4D57-8B79-1B3EEDFD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3" name="Freeform 25">
              <a:extLst>
                <a:ext uri="{FF2B5EF4-FFF2-40B4-BE49-F238E27FC236}">
                  <a16:creationId xmlns:a16="http://schemas.microsoft.com/office/drawing/2014/main" id="{0846F98D-8409-4D6C-B830-625CC19EB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4" name="Group 213">
            <a:extLst>
              <a:ext uri="{FF2B5EF4-FFF2-40B4-BE49-F238E27FC236}">
                <a16:creationId xmlns:a16="http://schemas.microsoft.com/office/drawing/2014/main" id="{F35369DB-627C-41BD-9041-6426E8BF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215" name="Rectangle 214">
              <a:extLst>
                <a:ext uri="{FF2B5EF4-FFF2-40B4-BE49-F238E27FC236}">
                  <a16:creationId xmlns:a16="http://schemas.microsoft.com/office/drawing/2014/main" id="{9BA15987-DDC0-4CAB-AF5B-7D11E25D2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6" name="Isosceles Triangle 22">
              <a:extLst>
                <a:ext uri="{FF2B5EF4-FFF2-40B4-BE49-F238E27FC236}">
                  <a16:creationId xmlns:a16="http://schemas.microsoft.com/office/drawing/2014/main" id="{9B6DF8F2-BD4C-48F5-8CDC-95B311500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7" name="Rectangle 216">
              <a:extLst>
                <a:ext uri="{FF2B5EF4-FFF2-40B4-BE49-F238E27FC236}">
                  <a16:creationId xmlns:a16="http://schemas.microsoft.com/office/drawing/2014/main" id="{8E989FB2-D6DE-43D1-84D5-1C80F9901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218" name="Rectangle 217">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9" name="Group 218">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20"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98997C4-076F-41BF-8112-787D69068292}"/>
              </a:ext>
            </a:extLst>
          </p:cNvPr>
          <p:cNvSpPr>
            <a:spLocks noGrp="1"/>
          </p:cNvSpPr>
          <p:nvPr>
            <p:ph type="title"/>
          </p:nvPr>
        </p:nvSpPr>
        <p:spPr>
          <a:xfrm>
            <a:off x="904877" y="795527"/>
            <a:ext cx="10488547" cy="1190912"/>
          </a:xfrm>
        </p:spPr>
        <p:txBody>
          <a:bodyPr vert="horz" lIns="228600" tIns="228600" rIns="228600" bIns="228600" rtlCol="0" anchor="ctr">
            <a:normAutofit/>
          </a:bodyPr>
          <a:lstStyle/>
          <a:p>
            <a:r>
              <a:rPr lang="en-US" sz="4000" dirty="0">
                <a:solidFill>
                  <a:schemeClr val="tx2"/>
                </a:solidFill>
              </a:rPr>
              <a:t>Exploratory Data Analysis – Charges</a:t>
            </a:r>
          </a:p>
        </p:txBody>
      </p:sp>
      <p:sp>
        <p:nvSpPr>
          <p:cNvPr id="241" name="Rectangle 240">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Chart, histogram&#10;&#10;Description automatically generated">
            <a:extLst>
              <a:ext uri="{FF2B5EF4-FFF2-40B4-BE49-F238E27FC236}">
                <a16:creationId xmlns:a16="http://schemas.microsoft.com/office/drawing/2014/main" id="{FE3C52D9-09B2-4A2B-9531-96590C02F0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3257" y="2473081"/>
            <a:ext cx="4626864" cy="3232635"/>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D7D55994-16E3-4EB5-BBE5-464AB3730093}"/>
              </a:ext>
            </a:extLst>
          </p:cNvPr>
          <p:cNvSpPr>
            <a:spLocks noGrp="1"/>
          </p:cNvSpPr>
          <p:nvPr>
            <p:ph type="body" sz="half" idx="2"/>
          </p:nvPr>
        </p:nvSpPr>
        <p:spPr>
          <a:xfrm>
            <a:off x="6380703" y="2228850"/>
            <a:ext cx="5028928" cy="3699669"/>
          </a:xfrm>
        </p:spPr>
        <p:txBody>
          <a:bodyPr vert="horz" lIns="91440" tIns="45720" rIns="91440" bIns="45720" rtlCol="0" anchor="ctr">
            <a:normAutofit/>
          </a:bodyPr>
          <a:lstStyle/>
          <a:p>
            <a:pPr marL="280988" indent="-228600" algn="l">
              <a:buFont typeface="Wingdings" panose="05000000000000000000" pitchFamily="2" charset="2"/>
              <a:buChar char="§"/>
            </a:pPr>
            <a:r>
              <a:rPr lang="en-US" dirty="0">
                <a:solidFill>
                  <a:schemeClr val="tx1"/>
                </a:solidFill>
              </a:rPr>
              <a:t>The histogram for charges seem to be right skewed.</a:t>
            </a:r>
          </a:p>
        </p:txBody>
      </p:sp>
    </p:spTree>
    <p:extLst>
      <p:ext uri="{BB962C8B-B14F-4D97-AF65-F5344CB8AC3E}">
        <p14:creationId xmlns:p14="http://schemas.microsoft.com/office/powerpoint/2010/main" val="2578094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83" name="Group 200">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284"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85"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86"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87"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88"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89"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90"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91"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92"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93"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94"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95"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4"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96"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97"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98"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8"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9"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299"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0300" name="Group 221">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0301" name="Rectangle 222">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02" name="Isosceles Triangle 223">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03" name="Rectangle 224">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304" name="Rectangle 22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05" name="Group 22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306"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07"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08"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09"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10"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11"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12"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13"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14"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15"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16"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317"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318"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19"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20"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21"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22"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23"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24"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B98997C4-076F-41BF-8112-787D69068292}"/>
              </a:ext>
            </a:extLst>
          </p:cNvPr>
          <p:cNvSpPr>
            <a:spLocks noGrp="1"/>
          </p:cNvSpPr>
          <p:nvPr>
            <p:ph type="title"/>
          </p:nvPr>
        </p:nvSpPr>
        <p:spPr>
          <a:xfrm>
            <a:off x="599014" y="5199797"/>
            <a:ext cx="10993974" cy="789673"/>
          </a:xfrm>
        </p:spPr>
        <p:txBody>
          <a:bodyPr vert="horz" lIns="228600" tIns="228600" rIns="228600" bIns="0" rtlCol="0" anchor="ctr">
            <a:normAutofit/>
          </a:bodyPr>
          <a:lstStyle/>
          <a:p>
            <a:pPr>
              <a:lnSpc>
                <a:spcPct val="80000"/>
              </a:lnSpc>
            </a:pPr>
            <a:r>
              <a:rPr lang="en-US" sz="4000" dirty="0">
                <a:solidFill>
                  <a:schemeClr val="bg1"/>
                </a:solidFill>
              </a:rPr>
              <a:t>Multivariate Exploratory Data Analysis – Age</a:t>
            </a:r>
          </a:p>
        </p:txBody>
      </p:sp>
      <p:sp>
        <p:nvSpPr>
          <p:cNvPr id="10325" name="Freeform: Shape 249">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Text Placeholder 4">
            <a:extLst>
              <a:ext uri="{FF2B5EF4-FFF2-40B4-BE49-F238E27FC236}">
                <a16:creationId xmlns:a16="http://schemas.microsoft.com/office/drawing/2014/main" id="{D7D55994-16E3-4EB5-BBE5-464AB3730093}"/>
              </a:ext>
            </a:extLst>
          </p:cNvPr>
          <p:cNvSpPr>
            <a:spLocks noGrp="1"/>
          </p:cNvSpPr>
          <p:nvPr>
            <p:ph type="body" sz="half" idx="2"/>
          </p:nvPr>
        </p:nvSpPr>
        <p:spPr>
          <a:xfrm>
            <a:off x="1759237" y="6003836"/>
            <a:ext cx="8673427" cy="405405"/>
          </a:xfrm>
        </p:spPr>
        <p:txBody>
          <a:bodyPr vert="horz" lIns="91440" tIns="0" rIns="91440" bIns="45720" rtlCol="0">
            <a:normAutofit/>
          </a:bodyPr>
          <a:lstStyle/>
          <a:p>
            <a:pPr>
              <a:lnSpc>
                <a:spcPct val="100000"/>
              </a:lnSpc>
            </a:pPr>
            <a:r>
              <a:rPr lang="en-US" sz="1600" dirty="0">
                <a:solidFill>
                  <a:schemeClr val="bg1"/>
                </a:solidFill>
              </a:rPr>
              <a:t>No seemingly significant trend can be seen</a:t>
            </a:r>
          </a:p>
        </p:txBody>
      </p:sp>
      <p:pic>
        <p:nvPicPr>
          <p:cNvPr id="10244" name="Picture 4" descr="Chart, box and whisker chart&#10;&#10;Description automatically generated">
            <a:extLst>
              <a:ext uri="{FF2B5EF4-FFF2-40B4-BE49-F238E27FC236}">
                <a16:creationId xmlns:a16="http://schemas.microsoft.com/office/drawing/2014/main" id="{02457D14-7C2A-4700-B248-68CCCEF0F3A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728715"/>
            <a:ext cx="5295896" cy="3632264"/>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Chart, box and whisker chart&#10;&#10;Description automatically generated">
            <a:extLst>
              <a:ext uri="{FF2B5EF4-FFF2-40B4-BE49-F238E27FC236}">
                <a16:creationId xmlns:a16="http://schemas.microsoft.com/office/drawing/2014/main" id="{A00BD598-A338-4F0E-9718-966386E6B44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6867" y="741448"/>
            <a:ext cx="5300660" cy="3635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118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1" name="Group 160">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62"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3"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4"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5"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6"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7"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8"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9"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0"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1"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2"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73"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74"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5"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6"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7"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8"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9"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0"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82" name="Group 181">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83" name="Rectangle 182">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 name="Isosceles Triangle 183">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 name="Rectangle 184">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87" name="Rectangle 186">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9" name="Group 188">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90"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1"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2"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3"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4"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5"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6"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7"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8"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9"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0"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1"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2"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3"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4"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5"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6"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7"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8"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B98997C4-076F-41BF-8112-787D69068292}"/>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sz="4000" dirty="0">
                <a:solidFill>
                  <a:schemeClr val="bg1"/>
                </a:solidFill>
              </a:rPr>
              <a:t>Multivariate Exploratory Data Analysis – Age</a:t>
            </a:r>
          </a:p>
        </p:txBody>
      </p:sp>
      <p:sp>
        <p:nvSpPr>
          <p:cNvPr id="210" name="Freeform: Shape 209">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Text Placeholder 4">
            <a:extLst>
              <a:ext uri="{FF2B5EF4-FFF2-40B4-BE49-F238E27FC236}">
                <a16:creationId xmlns:a16="http://schemas.microsoft.com/office/drawing/2014/main" id="{D7D55994-16E3-4EB5-BBE5-464AB3730093}"/>
              </a:ext>
            </a:extLst>
          </p:cNvPr>
          <p:cNvSpPr>
            <a:spLocks noGrp="1"/>
          </p:cNvSpPr>
          <p:nvPr>
            <p:ph type="body" sz="half" idx="2"/>
          </p:nvPr>
        </p:nvSpPr>
        <p:spPr>
          <a:xfrm>
            <a:off x="1759237" y="6003836"/>
            <a:ext cx="8673427" cy="405405"/>
          </a:xfrm>
        </p:spPr>
        <p:txBody>
          <a:bodyPr vert="horz" lIns="91440" tIns="0" rIns="91440" bIns="45720" rtlCol="0">
            <a:normAutofit/>
          </a:bodyPr>
          <a:lstStyle/>
          <a:p>
            <a:pPr>
              <a:lnSpc>
                <a:spcPct val="100000"/>
              </a:lnSpc>
            </a:pPr>
            <a:r>
              <a:rPr lang="en-US" sz="1600" dirty="0">
                <a:solidFill>
                  <a:schemeClr val="bg1"/>
                </a:solidFill>
              </a:rPr>
              <a:t>No seemingly significant trend can be seen</a:t>
            </a:r>
          </a:p>
        </p:txBody>
      </p:sp>
      <p:pic>
        <p:nvPicPr>
          <p:cNvPr id="11268" name="Picture 4" descr="Chart, box and whisker chart&#10;&#10;Description automatically generated">
            <a:extLst>
              <a:ext uri="{FF2B5EF4-FFF2-40B4-BE49-F238E27FC236}">
                <a16:creationId xmlns:a16="http://schemas.microsoft.com/office/drawing/2014/main" id="{227C0215-6122-4A61-A9C7-40522E0656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728715"/>
            <a:ext cx="5295896" cy="3632264"/>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Chart, box and whisker chart&#10;&#10;Description automatically generated">
            <a:extLst>
              <a:ext uri="{FF2B5EF4-FFF2-40B4-BE49-F238E27FC236}">
                <a16:creationId xmlns:a16="http://schemas.microsoft.com/office/drawing/2014/main" id="{12951BF6-4D83-468A-9CF8-9D868F712FD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6867" y="741448"/>
            <a:ext cx="5300660" cy="3635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604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6" name="Group 255">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57"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8"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9"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0"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1"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2"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3"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4"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5"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6"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7"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8"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9"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0"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1"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2"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3"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4"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5"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6" name="Group 275">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77" name="Rectangle 276">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8" name="Isosceles Triangle 277">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9" name="Rectangle 278">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80" name="Rectangle 279">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1" name="Group 28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82"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4"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5"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6"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7"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8"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9"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0"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1"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2"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3"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94"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5"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6"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7"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8"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9"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0"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B98997C4-076F-41BF-8112-787D69068292}"/>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sz="4000" dirty="0">
                <a:solidFill>
                  <a:schemeClr val="bg1"/>
                </a:solidFill>
              </a:rPr>
              <a:t>Multivariate Exploratory Data Analysis – BMI</a:t>
            </a:r>
          </a:p>
        </p:txBody>
      </p:sp>
      <p:sp>
        <p:nvSpPr>
          <p:cNvPr id="301" name="Freeform: Shape 300">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Text Placeholder 4">
            <a:extLst>
              <a:ext uri="{FF2B5EF4-FFF2-40B4-BE49-F238E27FC236}">
                <a16:creationId xmlns:a16="http://schemas.microsoft.com/office/drawing/2014/main" id="{D7D55994-16E3-4EB5-BBE5-464AB3730093}"/>
              </a:ext>
            </a:extLst>
          </p:cNvPr>
          <p:cNvSpPr>
            <a:spLocks noGrp="1"/>
          </p:cNvSpPr>
          <p:nvPr>
            <p:ph type="body" sz="half" idx="2"/>
          </p:nvPr>
        </p:nvSpPr>
        <p:spPr>
          <a:xfrm>
            <a:off x="1759237" y="6003836"/>
            <a:ext cx="8673427" cy="405405"/>
          </a:xfrm>
        </p:spPr>
        <p:txBody>
          <a:bodyPr vert="horz" lIns="91440" tIns="0" rIns="91440" bIns="45720" rtlCol="0">
            <a:normAutofit/>
          </a:bodyPr>
          <a:lstStyle/>
          <a:p>
            <a:pPr>
              <a:lnSpc>
                <a:spcPct val="100000"/>
              </a:lnSpc>
            </a:pPr>
            <a:r>
              <a:rPr lang="en-US" sz="1600" dirty="0">
                <a:solidFill>
                  <a:schemeClr val="bg1"/>
                </a:solidFill>
              </a:rPr>
              <a:t>No seemingly significant trend can be seen</a:t>
            </a:r>
          </a:p>
        </p:txBody>
      </p:sp>
      <p:pic>
        <p:nvPicPr>
          <p:cNvPr id="12292" name="Picture 4">
            <a:extLst>
              <a:ext uri="{FF2B5EF4-FFF2-40B4-BE49-F238E27FC236}">
                <a16:creationId xmlns:a16="http://schemas.microsoft.com/office/drawing/2014/main" id="{B9249D0B-56C7-4D5A-8827-72FC58CEFA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7292" y="723928"/>
            <a:ext cx="5300660" cy="3635531"/>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a:extLst>
              <a:ext uri="{FF2B5EF4-FFF2-40B4-BE49-F238E27FC236}">
                <a16:creationId xmlns:a16="http://schemas.microsoft.com/office/drawing/2014/main" id="{010A0111-8CC5-4345-A9C8-2FDD8E55CB5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3120" y="744780"/>
            <a:ext cx="5295896" cy="3632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350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8"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9"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0"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1"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2"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3"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4"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5"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6"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7"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8"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49"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0"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1"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2"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3"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4"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5"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6"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58" name="Group 157">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59" name="Rectangle 158">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 name="Isosceles Triangle 159">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 name="Rectangle 160">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63" name="Rectangle 162">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66"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7"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8"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9"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0"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1"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2"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3"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4"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5"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6"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77"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78"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9"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0"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1"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2"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3"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4"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B98997C4-076F-41BF-8112-787D69068292}"/>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sz="4000" dirty="0">
                <a:solidFill>
                  <a:schemeClr val="bg1"/>
                </a:solidFill>
              </a:rPr>
              <a:t>Multivariate Exploratory Data Analysis – BMI</a:t>
            </a:r>
          </a:p>
        </p:txBody>
      </p:sp>
      <p:sp>
        <p:nvSpPr>
          <p:cNvPr id="186" name="Freeform: Shape 185">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Text Placeholder 4">
            <a:extLst>
              <a:ext uri="{FF2B5EF4-FFF2-40B4-BE49-F238E27FC236}">
                <a16:creationId xmlns:a16="http://schemas.microsoft.com/office/drawing/2014/main" id="{D7D55994-16E3-4EB5-BBE5-464AB3730093}"/>
              </a:ext>
            </a:extLst>
          </p:cNvPr>
          <p:cNvSpPr>
            <a:spLocks noGrp="1"/>
          </p:cNvSpPr>
          <p:nvPr>
            <p:ph type="body" sz="half" idx="2"/>
          </p:nvPr>
        </p:nvSpPr>
        <p:spPr>
          <a:xfrm>
            <a:off x="1759237" y="6003836"/>
            <a:ext cx="8673427" cy="405405"/>
          </a:xfrm>
        </p:spPr>
        <p:txBody>
          <a:bodyPr vert="horz" lIns="91440" tIns="0" rIns="91440" bIns="45720" rtlCol="0">
            <a:normAutofit/>
          </a:bodyPr>
          <a:lstStyle/>
          <a:p>
            <a:pPr>
              <a:lnSpc>
                <a:spcPct val="100000"/>
              </a:lnSpc>
            </a:pPr>
            <a:r>
              <a:rPr lang="en-US" sz="1600" dirty="0">
                <a:solidFill>
                  <a:schemeClr val="bg1"/>
                </a:solidFill>
              </a:rPr>
              <a:t>BMI of customers on southeast region are slightly higher compared to other regions</a:t>
            </a:r>
          </a:p>
        </p:txBody>
      </p:sp>
      <p:pic>
        <p:nvPicPr>
          <p:cNvPr id="13316" name="Picture 4">
            <a:extLst>
              <a:ext uri="{FF2B5EF4-FFF2-40B4-BE49-F238E27FC236}">
                <a16:creationId xmlns:a16="http://schemas.microsoft.com/office/drawing/2014/main" id="{22874C68-7C6A-4A0D-97F5-A68A00DAD7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728715"/>
            <a:ext cx="5295896" cy="3632264"/>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a:extLst>
              <a:ext uri="{FF2B5EF4-FFF2-40B4-BE49-F238E27FC236}">
                <a16:creationId xmlns:a16="http://schemas.microsoft.com/office/drawing/2014/main" id="{A29FCDE1-A5BF-4C8D-96EF-B49442E735C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6867" y="741448"/>
            <a:ext cx="5300660" cy="3635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30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9" name="Group 118">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0"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1"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3"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7"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8"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9"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0"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1"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2"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3"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4"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5"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6"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7"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2"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64" name="Group 163">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85" name="Rectangle 184">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 name="Isosceles Triangle 186">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 name="Rectangle 187">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89" name="Rectangle 18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0" name="Group 18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9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B98997C4-076F-41BF-8112-787D69068292}"/>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sz="4000" dirty="0">
                <a:solidFill>
                  <a:schemeClr val="bg1"/>
                </a:solidFill>
              </a:rPr>
              <a:t>Multivariate Exploratory Data Analysis – Charges</a:t>
            </a:r>
          </a:p>
        </p:txBody>
      </p:sp>
      <p:sp>
        <p:nvSpPr>
          <p:cNvPr id="210" name="Freeform: Shape 209">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Text Placeholder 4">
            <a:extLst>
              <a:ext uri="{FF2B5EF4-FFF2-40B4-BE49-F238E27FC236}">
                <a16:creationId xmlns:a16="http://schemas.microsoft.com/office/drawing/2014/main" id="{D7D55994-16E3-4EB5-BBE5-464AB3730093}"/>
              </a:ext>
            </a:extLst>
          </p:cNvPr>
          <p:cNvSpPr>
            <a:spLocks noGrp="1"/>
          </p:cNvSpPr>
          <p:nvPr>
            <p:ph type="body" sz="half" idx="2"/>
          </p:nvPr>
        </p:nvSpPr>
        <p:spPr>
          <a:xfrm>
            <a:off x="1759237" y="6003836"/>
            <a:ext cx="8673427" cy="405405"/>
          </a:xfrm>
        </p:spPr>
        <p:txBody>
          <a:bodyPr vert="horz" lIns="91440" tIns="0" rIns="91440" bIns="45720" rtlCol="0">
            <a:normAutofit/>
          </a:bodyPr>
          <a:lstStyle/>
          <a:p>
            <a:pPr>
              <a:lnSpc>
                <a:spcPct val="100000"/>
              </a:lnSpc>
            </a:pPr>
            <a:r>
              <a:rPr lang="en-US" sz="1600" dirty="0">
                <a:solidFill>
                  <a:schemeClr val="bg1"/>
                </a:solidFill>
              </a:rPr>
              <a:t>Smokers have higher charges than non-smokers</a:t>
            </a:r>
          </a:p>
        </p:txBody>
      </p:sp>
      <p:pic>
        <p:nvPicPr>
          <p:cNvPr id="14340" name="Picture 4" descr="Chart, box and whisker chart&#10;&#10;Description automatically generated">
            <a:extLst>
              <a:ext uri="{FF2B5EF4-FFF2-40B4-BE49-F238E27FC236}">
                <a16:creationId xmlns:a16="http://schemas.microsoft.com/office/drawing/2014/main" id="{84BA53B9-5900-4CF7-8C4C-ABCD0D51FB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819071"/>
            <a:ext cx="5295896" cy="3451553"/>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Chart, box and whisker chart&#10;&#10;Description automatically generated">
            <a:extLst>
              <a:ext uri="{FF2B5EF4-FFF2-40B4-BE49-F238E27FC236}">
                <a16:creationId xmlns:a16="http://schemas.microsoft.com/office/drawing/2014/main" id="{C52D1DB7-B31B-4E9E-9919-8555F067F72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6867" y="831884"/>
            <a:ext cx="5300660" cy="3454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611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0" name="Group 219">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21"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2"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3"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4"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5"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6"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7"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8"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9"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0"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1"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2"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3"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4"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5"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6"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7"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8"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9"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1" name="Group 240">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42" name="Rectangle 241">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3" name="Isosceles Triangle 242">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4" name="Rectangle 243">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46" name="Rectangle 245">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8" name="Group 247">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49"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0"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1"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2"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3"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4"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5"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6"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7"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8"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59"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0"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61"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2"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3"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4"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5"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6"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7"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B98997C4-076F-41BF-8112-787D69068292}"/>
              </a:ext>
            </a:extLst>
          </p:cNvPr>
          <p:cNvSpPr>
            <a:spLocks noGrp="1"/>
          </p:cNvSpPr>
          <p:nvPr>
            <p:ph type="title"/>
          </p:nvPr>
        </p:nvSpPr>
        <p:spPr>
          <a:xfrm>
            <a:off x="1378425" y="5199797"/>
            <a:ext cx="9435152" cy="789673"/>
          </a:xfrm>
        </p:spPr>
        <p:txBody>
          <a:bodyPr vert="horz" lIns="228600" tIns="228600" rIns="228600" bIns="0" rtlCol="0" anchor="ctr">
            <a:normAutofit/>
          </a:bodyPr>
          <a:lstStyle/>
          <a:p>
            <a:pPr>
              <a:lnSpc>
                <a:spcPct val="80000"/>
              </a:lnSpc>
            </a:pPr>
            <a:r>
              <a:rPr lang="en-US" sz="4000" dirty="0">
                <a:solidFill>
                  <a:schemeClr val="bg1"/>
                </a:solidFill>
              </a:rPr>
              <a:t>Multivariate Exploratory Data Analysis – Charges</a:t>
            </a:r>
          </a:p>
        </p:txBody>
      </p:sp>
      <p:sp>
        <p:nvSpPr>
          <p:cNvPr id="269" name="Freeform: Shape 268">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5" name="Text Placeholder 4">
            <a:extLst>
              <a:ext uri="{FF2B5EF4-FFF2-40B4-BE49-F238E27FC236}">
                <a16:creationId xmlns:a16="http://schemas.microsoft.com/office/drawing/2014/main" id="{D7D55994-16E3-4EB5-BBE5-464AB3730093}"/>
              </a:ext>
            </a:extLst>
          </p:cNvPr>
          <p:cNvSpPr>
            <a:spLocks noGrp="1"/>
          </p:cNvSpPr>
          <p:nvPr>
            <p:ph type="body" sz="half" idx="2"/>
          </p:nvPr>
        </p:nvSpPr>
        <p:spPr>
          <a:xfrm>
            <a:off x="1759237" y="6003836"/>
            <a:ext cx="8673427" cy="405405"/>
          </a:xfrm>
        </p:spPr>
        <p:txBody>
          <a:bodyPr vert="horz" lIns="91440" tIns="0" rIns="91440" bIns="45720" rtlCol="0">
            <a:normAutofit/>
          </a:bodyPr>
          <a:lstStyle/>
          <a:p>
            <a:pPr>
              <a:lnSpc>
                <a:spcPct val="100000"/>
              </a:lnSpc>
            </a:pPr>
            <a:r>
              <a:rPr lang="en-US" sz="1600" dirty="0">
                <a:solidFill>
                  <a:schemeClr val="bg1"/>
                </a:solidFill>
              </a:rPr>
              <a:t>No seemingly significant trend can be seen</a:t>
            </a:r>
          </a:p>
        </p:txBody>
      </p:sp>
      <p:pic>
        <p:nvPicPr>
          <p:cNvPr id="15364" name="Picture 4" descr="Chart, box and whisker chart&#10;&#10;Description automatically generated">
            <a:extLst>
              <a:ext uri="{FF2B5EF4-FFF2-40B4-BE49-F238E27FC236}">
                <a16:creationId xmlns:a16="http://schemas.microsoft.com/office/drawing/2014/main" id="{081ECF35-FB7A-48E9-96D7-F8E25DC230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819071"/>
            <a:ext cx="5295896" cy="3451553"/>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descr="Chart, box and whisker chart&#10;&#10;Description automatically generated">
            <a:extLst>
              <a:ext uri="{FF2B5EF4-FFF2-40B4-BE49-F238E27FC236}">
                <a16:creationId xmlns:a16="http://schemas.microsoft.com/office/drawing/2014/main" id="{F81EA621-C8DB-4995-AB38-1A7FCAD2FC5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6867" y="831884"/>
            <a:ext cx="5300660" cy="3454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163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AE19E2D2-078B-459F-A431-2037B063FD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2" name="Freeform 5">
              <a:extLst>
                <a:ext uri="{FF2B5EF4-FFF2-40B4-BE49-F238E27FC236}">
                  <a16:creationId xmlns:a16="http://schemas.microsoft.com/office/drawing/2014/main" id="{14035B44-9204-427C-98D0-75678B980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6">
              <a:extLst>
                <a:ext uri="{FF2B5EF4-FFF2-40B4-BE49-F238E27FC236}">
                  <a16:creationId xmlns:a16="http://schemas.microsoft.com/office/drawing/2014/main" id="{755FDC7E-5938-4B4B-8877-06EE01FCD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7">
              <a:extLst>
                <a:ext uri="{FF2B5EF4-FFF2-40B4-BE49-F238E27FC236}">
                  <a16:creationId xmlns:a16="http://schemas.microsoft.com/office/drawing/2014/main" id="{F0437E65-E6AA-41CB-8690-97980FE0D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8">
              <a:extLst>
                <a:ext uri="{FF2B5EF4-FFF2-40B4-BE49-F238E27FC236}">
                  <a16:creationId xmlns:a16="http://schemas.microsoft.com/office/drawing/2014/main" id="{3F0EF991-E8E2-4486-80F2-A9E03DA18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6" name="Freeform 9">
              <a:extLst>
                <a:ext uri="{FF2B5EF4-FFF2-40B4-BE49-F238E27FC236}">
                  <a16:creationId xmlns:a16="http://schemas.microsoft.com/office/drawing/2014/main" id="{FB081D04-EE00-42EF-BBFB-68467361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 name="Freeform 10">
              <a:extLst>
                <a:ext uri="{FF2B5EF4-FFF2-40B4-BE49-F238E27FC236}">
                  <a16:creationId xmlns:a16="http://schemas.microsoft.com/office/drawing/2014/main" id="{12B7F571-868C-421B-8A57-6196C8124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11">
              <a:extLst>
                <a:ext uri="{FF2B5EF4-FFF2-40B4-BE49-F238E27FC236}">
                  <a16:creationId xmlns:a16="http://schemas.microsoft.com/office/drawing/2014/main" id="{7E4953C7-80FE-46D4-A354-20321F42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2">
              <a:extLst>
                <a:ext uri="{FF2B5EF4-FFF2-40B4-BE49-F238E27FC236}">
                  <a16:creationId xmlns:a16="http://schemas.microsoft.com/office/drawing/2014/main" id="{C60293D3-71F6-45CD-890F-E68F81CDD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3">
              <a:extLst>
                <a:ext uri="{FF2B5EF4-FFF2-40B4-BE49-F238E27FC236}">
                  <a16:creationId xmlns:a16="http://schemas.microsoft.com/office/drawing/2014/main" id="{940865AC-2494-4A34-80AC-0D78FE9C5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4">
              <a:extLst>
                <a:ext uri="{FF2B5EF4-FFF2-40B4-BE49-F238E27FC236}">
                  <a16:creationId xmlns:a16="http://schemas.microsoft.com/office/drawing/2014/main" id="{E8206DC4-8F5A-4192-BB5B-39A4A2CDD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5">
              <a:extLst>
                <a:ext uri="{FF2B5EF4-FFF2-40B4-BE49-F238E27FC236}">
                  <a16:creationId xmlns:a16="http://schemas.microsoft.com/office/drawing/2014/main" id="{1851F69F-8755-4226-9A81-C27799E32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6">
              <a:extLst>
                <a:ext uri="{FF2B5EF4-FFF2-40B4-BE49-F238E27FC236}">
                  <a16:creationId xmlns:a16="http://schemas.microsoft.com/office/drawing/2014/main" id="{D85B97EF-28BC-441A-9EBB-81EF34094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7">
              <a:extLst>
                <a:ext uri="{FF2B5EF4-FFF2-40B4-BE49-F238E27FC236}">
                  <a16:creationId xmlns:a16="http://schemas.microsoft.com/office/drawing/2014/main" id="{7C68D975-1EC2-4BFA-811D-0454109E3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8">
              <a:extLst>
                <a:ext uri="{FF2B5EF4-FFF2-40B4-BE49-F238E27FC236}">
                  <a16:creationId xmlns:a16="http://schemas.microsoft.com/office/drawing/2014/main" id="{251959DD-2AB4-4342-8A28-A25293926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9">
              <a:extLst>
                <a:ext uri="{FF2B5EF4-FFF2-40B4-BE49-F238E27FC236}">
                  <a16:creationId xmlns:a16="http://schemas.microsoft.com/office/drawing/2014/main" id="{785D37AB-3782-4D04-A998-0C126E1BD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0">
              <a:extLst>
                <a:ext uri="{FF2B5EF4-FFF2-40B4-BE49-F238E27FC236}">
                  <a16:creationId xmlns:a16="http://schemas.microsoft.com/office/drawing/2014/main" id="{9313ACA4-E3EA-43A3-822B-DD5DF119D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8" name="Freeform 21">
              <a:extLst>
                <a:ext uri="{FF2B5EF4-FFF2-40B4-BE49-F238E27FC236}">
                  <a16:creationId xmlns:a16="http://schemas.microsoft.com/office/drawing/2014/main" id="{5A98D1AB-DF34-414B-9696-4B671EC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89" name="Freeform 22">
              <a:extLst>
                <a:ext uri="{FF2B5EF4-FFF2-40B4-BE49-F238E27FC236}">
                  <a16:creationId xmlns:a16="http://schemas.microsoft.com/office/drawing/2014/main" id="{8153A7D0-F980-48CC-B318-806C679F4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3">
              <a:extLst>
                <a:ext uri="{FF2B5EF4-FFF2-40B4-BE49-F238E27FC236}">
                  <a16:creationId xmlns:a16="http://schemas.microsoft.com/office/drawing/2014/main" id="{96E44097-7726-43F7-9E27-8BD5BCF89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4">
              <a:extLst>
                <a:ext uri="{FF2B5EF4-FFF2-40B4-BE49-F238E27FC236}">
                  <a16:creationId xmlns:a16="http://schemas.microsoft.com/office/drawing/2014/main" id="{65B28630-DA3C-4E4C-94ED-0ED8F353C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5">
              <a:extLst>
                <a:ext uri="{FF2B5EF4-FFF2-40B4-BE49-F238E27FC236}">
                  <a16:creationId xmlns:a16="http://schemas.microsoft.com/office/drawing/2014/main" id="{1686151F-4919-4A15-9EC3-0329453ED6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4" name="Group 93">
            <a:extLst>
              <a:ext uri="{FF2B5EF4-FFF2-40B4-BE49-F238E27FC236}">
                <a16:creationId xmlns:a16="http://schemas.microsoft.com/office/drawing/2014/main" id="{E10C7CFA-FC7F-479C-9026-39109C0B5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95" name="Rectangle 94">
              <a:extLst>
                <a:ext uri="{FF2B5EF4-FFF2-40B4-BE49-F238E27FC236}">
                  <a16:creationId xmlns:a16="http://schemas.microsoft.com/office/drawing/2014/main" id="{9971A5E3-BBAD-4023-B07C-7FBC4202D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Isosceles Triangle 22">
              <a:extLst>
                <a:ext uri="{FF2B5EF4-FFF2-40B4-BE49-F238E27FC236}">
                  <a16:creationId xmlns:a16="http://schemas.microsoft.com/office/drawing/2014/main" id="{FC05BA5F-5BBE-4BFA-A313-155476233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Rectangle 96">
              <a:extLst>
                <a:ext uri="{FF2B5EF4-FFF2-40B4-BE49-F238E27FC236}">
                  <a16:creationId xmlns:a16="http://schemas.microsoft.com/office/drawing/2014/main" id="{5275B948-0170-4286-84CE-04CA461F2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9" name="Rectangle 98">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2"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3578F37A-70A8-4BF1-9416-464F42EC411C}"/>
              </a:ext>
            </a:extLst>
          </p:cNvPr>
          <p:cNvSpPr>
            <a:spLocks noGrp="1"/>
          </p:cNvSpPr>
          <p:nvPr>
            <p:ph type="title"/>
          </p:nvPr>
        </p:nvSpPr>
        <p:spPr>
          <a:xfrm>
            <a:off x="7269686" y="795527"/>
            <a:ext cx="4123738" cy="1433323"/>
          </a:xfrm>
        </p:spPr>
        <p:txBody>
          <a:bodyPr vert="horz" lIns="228600" tIns="228600" rIns="228600" bIns="228600" rtlCol="0" anchor="ctr">
            <a:normAutofit fontScale="90000"/>
          </a:bodyPr>
          <a:lstStyle/>
          <a:p>
            <a:pPr algn="l"/>
            <a:r>
              <a:rPr lang="en-US" sz="3200" dirty="0">
                <a:solidFill>
                  <a:schemeClr val="tx2"/>
                </a:solidFill>
              </a:rPr>
              <a:t>Multivariate Exploratory Data Analysis – based on Smoker</a:t>
            </a:r>
          </a:p>
        </p:txBody>
      </p:sp>
      <p:sp>
        <p:nvSpPr>
          <p:cNvPr id="124" name="Rectangle 123">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FF7E0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a:extLst>
              <a:ext uri="{FF2B5EF4-FFF2-40B4-BE49-F238E27FC236}">
                <a16:creationId xmlns:a16="http://schemas.microsoft.com/office/drawing/2014/main" id="{9C8F16E1-CD76-4D45-B4CB-AE17B1E4C5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84" r="3" b="3"/>
          <a:stretch/>
        </p:blipFill>
        <p:spPr bwMode="auto">
          <a:xfrm>
            <a:off x="972115" y="960214"/>
            <a:ext cx="5641848" cy="4919472"/>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FBA4A29A-0C85-40FC-889F-4E7C41AA42D7}"/>
              </a:ext>
            </a:extLst>
          </p:cNvPr>
          <p:cNvSpPr>
            <a:spLocks noGrp="1"/>
          </p:cNvSpPr>
          <p:nvPr>
            <p:ph type="body" sz="half" idx="2"/>
          </p:nvPr>
        </p:nvSpPr>
        <p:spPr>
          <a:xfrm>
            <a:off x="7293817" y="2338388"/>
            <a:ext cx="4099607" cy="3678237"/>
          </a:xfrm>
        </p:spPr>
        <p:txBody>
          <a:bodyPr vert="horz" lIns="91440" tIns="45720" rIns="91440" bIns="45720" rtlCol="0" anchor="ctr">
            <a:normAutofit fontScale="85000" lnSpcReduction="10000"/>
          </a:bodyPr>
          <a:lstStyle/>
          <a:p>
            <a:pPr marL="228600" indent="-228600" algn="l">
              <a:buClr>
                <a:srgbClr val="FF7E09"/>
              </a:buClr>
              <a:buFont typeface="Wingdings" panose="05000000000000000000" pitchFamily="2" charset="2"/>
              <a:buChar char="§"/>
            </a:pPr>
            <a:r>
              <a:rPr lang="en-US" dirty="0">
                <a:solidFill>
                  <a:schemeClr val="tx1"/>
                </a:solidFill>
              </a:rPr>
              <a:t>Age and charges seem to positively correlate, with three groups. The group with the highest charge has only smokers, while the group with the lowest charge has only non-smokers in it.</a:t>
            </a:r>
          </a:p>
          <a:p>
            <a:pPr marL="228600" indent="-228600" algn="l">
              <a:buClr>
                <a:srgbClr val="FF7E09"/>
              </a:buClr>
              <a:buFont typeface="Wingdings" panose="05000000000000000000" pitchFamily="2" charset="2"/>
              <a:buChar char="§"/>
            </a:pPr>
            <a:r>
              <a:rPr lang="en-US" dirty="0">
                <a:solidFill>
                  <a:schemeClr val="tx1"/>
                </a:solidFill>
              </a:rPr>
              <a:t>BMI and charges for smokers seem to correlate positively.</a:t>
            </a:r>
          </a:p>
          <a:p>
            <a:pPr marL="228600" indent="-228600" algn="l">
              <a:buClr>
                <a:srgbClr val="FF7E09"/>
              </a:buClr>
              <a:buFont typeface="Wingdings" panose="05000000000000000000" pitchFamily="2" charset="2"/>
              <a:buChar char="§"/>
            </a:pPr>
            <a:r>
              <a:rPr lang="en-US" dirty="0">
                <a:solidFill>
                  <a:schemeClr val="tx1"/>
                </a:solidFill>
              </a:rPr>
              <a:t>Smokers tend to have more charges than non-smokers.</a:t>
            </a:r>
          </a:p>
          <a:p>
            <a:pPr marL="228600" indent="-228600" algn="l">
              <a:buClr>
                <a:srgbClr val="FF7E09"/>
              </a:buClr>
              <a:buFont typeface="Wingdings" panose="05000000000000000000" pitchFamily="2" charset="2"/>
              <a:buChar char="§"/>
            </a:pPr>
            <a:r>
              <a:rPr lang="en-US" dirty="0">
                <a:solidFill>
                  <a:schemeClr val="tx1"/>
                </a:solidFill>
              </a:rPr>
              <a:t>The smokers in the data are young people who are less than 30 years old, and who have BMI of 25 and below.</a:t>
            </a:r>
          </a:p>
        </p:txBody>
      </p:sp>
    </p:spTree>
    <p:extLst>
      <p:ext uri="{BB962C8B-B14F-4D97-AF65-F5344CB8AC3E}">
        <p14:creationId xmlns:p14="http://schemas.microsoft.com/office/powerpoint/2010/main" val="2480090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id="{E8DD8E1A-9945-4DBA-BC40-7A028BF32D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93" name="Freeform 5">
              <a:extLst>
                <a:ext uri="{FF2B5EF4-FFF2-40B4-BE49-F238E27FC236}">
                  <a16:creationId xmlns:a16="http://schemas.microsoft.com/office/drawing/2014/main" id="{FE1C52F1-9DDF-4839-9B8F-25F7F8D42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4" name="Freeform 6">
              <a:extLst>
                <a:ext uri="{FF2B5EF4-FFF2-40B4-BE49-F238E27FC236}">
                  <a16:creationId xmlns:a16="http://schemas.microsoft.com/office/drawing/2014/main" id="{DB25E450-AEBE-4B5B-9CD7-7DDA5128D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5" name="Freeform 7">
              <a:extLst>
                <a:ext uri="{FF2B5EF4-FFF2-40B4-BE49-F238E27FC236}">
                  <a16:creationId xmlns:a16="http://schemas.microsoft.com/office/drawing/2014/main" id="{D57AF4B2-B19E-4839-9D9C-06AD5370C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6" name="Freeform 8">
              <a:extLst>
                <a:ext uri="{FF2B5EF4-FFF2-40B4-BE49-F238E27FC236}">
                  <a16:creationId xmlns:a16="http://schemas.microsoft.com/office/drawing/2014/main" id="{2949CEBF-F4A7-44B2-8A3B-22558718F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7" name="Freeform 9">
              <a:extLst>
                <a:ext uri="{FF2B5EF4-FFF2-40B4-BE49-F238E27FC236}">
                  <a16:creationId xmlns:a16="http://schemas.microsoft.com/office/drawing/2014/main" id="{28EAA589-93ED-485D-96BB-B9B21EC96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8" name="Freeform 10">
              <a:extLst>
                <a:ext uri="{FF2B5EF4-FFF2-40B4-BE49-F238E27FC236}">
                  <a16:creationId xmlns:a16="http://schemas.microsoft.com/office/drawing/2014/main" id="{4BB4F238-A1F2-45F6-9074-18C4A9F921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9" name="Freeform 11">
              <a:extLst>
                <a:ext uri="{FF2B5EF4-FFF2-40B4-BE49-F238E27FC236}">
                  <a16:creationId xmlns:a16="http://schemas.microsoft.com/office/drawing/2014/main" id="{1C658EE5-B46E-48ED-822D-1C3F08ECA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0" name="Freeform 12">
              <a:extLst>
                <a:ext uri="{FF2B5EF4-FFF2-40B4-BE49-F238E27FC236}">
                  <a16:creationId xmlns:a16="http://schemas.microsoft.com/office/drawing/2014/main" id="{82AA74BE-73A4-4ADC-B86C-833704C0C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1" name="Freeform 13">
              <a:extLst>
                <a:ext uri="{FF2B5EF4-FFF2-40B4-BE49-F238E27FC236}">
                  <a16:creationId xmlns:a16="http://schemas.microsoft.com/office/drawing/2014/main" id="{2018BD4B-A593-4075-9FDB-4739C6D53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2" name="Freeform 14">
              <a:extLst>
                <a:ext uri="{FF2B5EF4-FFF2-40B4-BE49-F238E27FC236}">
                  <a16:creationId xmlns:a16="http://schemas.microsoft.com/office/drawing/2014/main" id="{0D16E44B-CE60-491F-B907-D02B0B1E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3" name="Freeform 15">
              <a:extLst>
                <a:ext uri="{FF2B5EF4-FFF2-40B4-BE49-F238E27FC236}">
                  <a16:creationId xmlns:a16="http://schemas.microsoft.com/office/drawing/2014/main" id="{2DFA7256-7E90-44B6-8E90-2111C1A1F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4" name="Freeform 16">
              <a:extLst>
                <a:ext uri="{FF2B5EF4-FFF2-40B4-BE49-F238E27FC236}">
                  <a16:creationId xmlns:a16="http://schemas.microsoft.com/office/drawing/2014/main" id="{CE31CD09-2348-4B3A-9C97-CEECA4ABC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5" name="Freeform 17">
              <a:extLst>
                <a:ext uri="{FF2B5EF4-FFF2-40B4-BE49-F238E27FC236}">
                  <a16:creationId xmlns:a16="http://schemas.microsoft.com/office/drawing/2014/main" id="{4E5422EF-93F2-41A9-B30F-9EFE9241D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6" name="Freeform 18">
              <a:extLst>
                <a:ext uri="{FF2B5EF4-FFF2-40B4-BE49-F238E27FC236}">
                  <a16:creationId xmlns:a16="http://schemas.microsoft.com/office/drawing/2014/main" id="{7920E29F-BB48-485F-95FF-5C372339C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7" name="Freeform 19">
              <a:extLst>
                <a:ext uri="{FF2B5EF4-FFF2-40B4-BE49-F238E27FC236}">
                  <a16:creationId xmlns:a16="http://schemas.microsoft.com/office/drawing/2014/main" id="{ACFDB0E0-ECEB-4EEB-925D-4BE22979C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8" name="Freeform 20">
              <a:extLst>
                <a:ext uri="{FF2B5EF4-FFF2-40B4-BE49-F238E27FC236}">
                  <a16:creationId xmlns:a16="http://schemas.microsoft.com/office/drawing/2014/main" id="{30CE2542-FFC2-4E6A-9F84-265FE415D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9" name="Freeform 21">
              <a:extLst>
                <a:ext uri="{FF2B5EF4-FFF2-40B4-BE49-F238E27FC236}">
                  <a16:creationId xmlns:a16="http://schemas.microsoft.com/office/drawing/2014/main" id="{2864C497-B900-4D3E-895C-A2A823A3C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10" name="Freeform 22">
              <a:extLst>
                <a:ext uri="{FF2B5EF4-FFF2-40B4-BE49-F238E27FC236}">
                  <a16:creationId xmlns:a16="http://schemas.microsoft.com/office/drawing/2014/main" id="{26441ED2-272A-4395-9966-F5B1C8D3F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1" name="Freeform 23">
              <a:extLst>
                <a:ext uri="{FF2B5EF4-FFF2-40B4-BE49-F238E27FC236}">
                  <a16:creationId xmlns:a16="http://schemas.microsoft.com/office/drawing/2014/main" id="{701CA35D-3DE0-4BE9-96A9-31A6F24DB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2" name="Freeform 24">
              <a:extLst>
                <a:ext uri="{FF2B5EF4-FFF2-40B4-BE49-F238E27FC236}">
                  <a16:creationId xmlns:a16="http://schemas.microsoft.com/office/drawing/2014/main" id="{C9367E8C-A75F-4D57-8B79-1B3EEDFD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3" name="Freeform 25">
              <a:extLst>
                <a:ext uri="{FF2B5EF4-FFF2-40B4-BE49-F238E27FC236}">
                  <a16:creationId xmlns:a16="http://schemas.microsoft.com/office/drawing/2014/main" id="{0846F98D-8409-4D6C-B830-625CC19EB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4" name="Group 213">
            <a:extLst>
              <a:ext uri="{FF2B5EF4-FFF2-40B4-BE49-F238E27FC236}">
                <a16:creationId xmlns:a16="http://schemas.microsoft.com/office/drawing/2014/main" id="{F35369DB-627C-41BD-9041-6426E8BF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215" name="Rectangle 214">
              <a:extLst>
                <a:ext uri="{FF2B5EF4-FFF2-40B4-BE49-F238E27FC236}">
                  <a16:creationId xmlns:a16="http://schemas.microsoft.com/office/drawing/2014/main" id="{9BA15987-DDC0-4CAB-AF5B-7D11E25D2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6" name="Isosceles Triangle 22">
              <a:extLst>
                <a:ext uri="{FF2B5EF4-FFF2-40B4-BE49-F238E27FC236}">
                  <a16:creationId xmlns:a16="http://schemas.microsoft.com/office/drawing/2014/main" id="{9B6DF8F2-BD4C-48F5-8CDC-95B311500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7" name="Rectangle 216">
              <a:extLst>
                <a:ext uri="{FF2B5EF4-FFF2-40B4-BE49-F238E27FC236}">
                  <a16:creationId xmlns:a16="http://schemas.microsoft.com/office/drawing/2014/main" id="{8E989FB2-D6DE-43D1-84D5-1C80F9901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218" name="Rectangle 217">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9" name="Group 218">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20"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3578F37A-70A8-4BF1-9416-464F42EC411C}"/>
              </a:ext>
            </a:extLst>
          </p:cNvPr>
          <p:cNvSpPr>
            <a:spLocks noGrp="1"/>
          </p:cNvSpPr>
          <p:nvPr>
            <p:ph type="title"/>
          </p:nvPr>
        </p:nvSpPr>
        <p:spPr>
          <a:xfrm>
            <a:off x="7269686" y="795527"/>
            <a:ext cx="4123738" cy="1433323"/>
          </a:xfrm>
        </p:spPr>
        <p:txBody>
          <a:bodyPr vert="horz" lIns="228600" tIns="228600" rIns="228600" bIns="228600" rtlCol="0" anchor="ctr">
            <a:normAutofit/>
          </a:bodyPr>
          <a:lstStyle/>
          <a:p>
            <a:pPr algn="l"/>
            <a:r>
              <a:rPr lang="en-US" sz="3200">
                <a:solidFill>
                  <a:schemeClr val="tx2"/>
                </a:solidFill>
              </a:rPr>
              <a:t>Multivariate Exploratory Data Analysis – Smokers</a:t>
            </a:r>
          </a:p>
        </p:txBody>
      </p:sp>
      <p:sp>
        <p:nvSpPr>
          <p:cNvPr id="241" name="Rectangle 240">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F7654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descr="Chart, treemap chart&#10;&#10;Description automatically generated">
            <a:extLst>
              <a:ext uri="{FF2B5EF4-FFF2-40B4-BE49-F238E27FC236}">
                <a16:creationId xmlns:a16="http://schemas.microsoft.com/office/drawing/2014/main" id="{3533D082-37AB-4BAC-952B-671EF9A7FB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31182" y="960214"/>
            <a:ext cx="4723714" cy="4919472"/>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FBA4A29A-0C85-40FC-889F-4E7C41AA42D7}"/>
              </a:ext>
            </a:extLst>
          </p:cNvPr>
          <p:cNvSpPr>
            <a:spLocks noGrp="1"/>
          </p:cNvSpPr>
          <p:nvPr>
            <p:ph type="body" sz="half" idx="2"/>
          </p:nvPr>
        </p:nvSpPr>
        <p:spPr>
          <a:xfrm>
            <a:off x="7293817" y="2338388"/>
            <a:ext cx="4099607" cy="3678237"/>
          </a:xfrm>
        </p:spPr>
        <p:txBody>
          <a:bodyPr vert="horz" lIns="91440" tIns="45720" rIns="91440" bIns="45720" rtlCol="0" anchor="ctr">
            <a:normAutofit/>
          </a:bodyPr>
          <a:lstStyle/>
          <a:p>
            <a:pPr marL="228600" indent="-228600" algn="l">
              <a:buClr>
                <a:srgbClr val="F76540"/>
              </a:buClr>
              <a:buFont typeface="Wingdings" panose="05000000000000000000" pitchFamily="2" charset="2"/>
              <a:buChar char="§"/>
            </a:pPr>
            <a:r>
              <a:rPr lang="en-US">
                <a:solidFill>
                  <a:schemeClr val="tx1"/>
                </a:solidFill>
              </a:rPr>
              <a:t>The correlation matrix proved that  BMI and charges correlate greatly while age and charges somewhat correlates.</a:t>
            </a:r>
          </a:p>
        </p:txBody>
      </p:sp>
    </p:spTree>
    <p:extLst>
      <p:ext uri="{BB962C8B-B14F-4D97-AF65-F5344CB8AC3E}">
        <p14:creationId xmlns:p14="http://schemas.microsoft.com/office/powerpoint/2010/main" val="2218396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1" name="Group 120">
            <a:extLst>
              <a:ext uri="{FF2B5EF4-FFF2-40B4-BE49-F238E27FC236}">
                <a16:creationId xmlns:a16="http://schemas.microsoft.com/office/drawing/2014/main" id="{E8DD8E1A-9945-4DBA-BC40-7A028BF32D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2" name="Freeform 5">
              <a:extLst>
                <a:ext uri="{FF2B5EF4-FFF2-40B4-BE49-F238E27FC236}">
                  <a16:creationId xmlns:a16="http://schemas.microsoft.com/office/drawing/2014/main" id="{FE1C52F1-9DDF-4839-9B8F-25F7F8D42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6">
              <a:extLst>
                <a:ext uri="{FF2B5EF4-FFF2-40B4-BE49-F238E27FC236}">
                  <a16:creationId xmlns:a16="http://schemas.microsoft.com/office/drawing/2014/main" id="{DB25E450-AEBE-4B5B-9CD7-7DDA5128D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7">
              <a:extLst>
                <a:ext uri="{FF2B5EF4-FFF2-40B4-BE49-F238E27FC236}">
                  <a16:creationId xmlns:a16="http://schemas.microsoft.com/office/drawing/2014/main" id="{D57AF4B2-B19E-4839-9D9C-06AD5370C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8">
              <a:extLst>
                <a:ext uri="{FF2B5EF4-FFF2-40B4-BE49-F238E27FC236}">
                  <a16:creationId xmlns:a16="http://schemas.microsoft.com/office/drawing/2014/main" id="{2949CEBF-F4A7-44B2-8A3B-22558718F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6" name="Freeform 9">
              <a:extLst>
                <a:ext uri="{FF2B5EF4-FFF2-40B4-BE49-F238E27FC236}">
                  <a16:creationId xmlns:a16="http://schemas.microsoft.com/office/drawing/2014/main" id="{28EAA589-93ED-485D-96BB-B9B21EC96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7" name="Freeform 10">
              <a:extLst>
                <a:ext uri="{FF2B5EF4-FFF2-40B4-BE49-F238E27FC236}">
                  <a16:creationId xmlns:a16="http://schemas.microsoft.com/office/drawing/2014/main" id="{4BB4F238-A1F2-45F6-9074-18C4A9F921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8" name="Freeform 11">
              <a:extLst>
                <a:ext uri="{FF2B5EF4-FFF2-40B4-BE49-F238E27FC236}">
                  <a16:creationId xmlns:a16="http://schemas.microsoft.com/office/drawing/2014/main" id="{1C658EE5-B46E-48ED-822D-1C3F08ECA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9" name="Freeform 12">
              <a:extLst>
                <a:ext uri="{FF2B5EF4-FFF2-40B4-BE49-F238E27FC236}">
                  <a16:creationId xmlns:a16="http://schemas.microsoft.com/office/drawing/2014/main" id="{82AA74BE-73A4-4ADC-B86C-833704C0C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0" name="Freeform 13">
              <a:extLst>
                <a:ext uri="{FF2B5EF4-FFF2-40B4-BE49-F238E27FC236}">
                  <a16:creationId xmlns:a16="http://schemas.microsoft.com/office/drawing/2014/main" id="{2018BD4B-A593-4075-9FDB-4739C6D53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1" name="Freeform 14">
              <a:extLst>
                <a:ext uri="{FF2B5EF4-FFF2-40B4-BE49-F238E27FC236}">
                  <a16:creationId xmlns:a16="http://schemas.microsoft.com/office/drawing/2014/main" id="{0D16E44B-CE60-491F-B907-D02B0B1E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2" name="Freeform 15">
              <a:extLst>
                <a:ext uri="{FF2B5EF4-FFF2-40B4-BE49-F238E27FC236}">
                  <a16:creationId xmlns:a16="http://schemas.microsoft.com/office/drawing/2014/main" id="{2DFA7256-7E90-44B6-8E90-2111C1A1F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3" name="Freeform 16">
              <a:extLst>
                <a:ext uri="{FF2B5EF4-FFF2-40B4-BE49-F238E27FC236}">
                  <a16:creationId xmlns:a16="http://schemas.microsoft.com/office/drawing/2014/main" id="{CE31CD09-2348-4B3A-9C97-CEECA4ABC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4" name="Freeform 17">
              <a:extLst>
                <a:ext uri="{FF2B5EF4-FFF2-40B4-BE49-F238E27FC236}">
                  <a16:creationId xmlns:a16="http://schemas.microsoft.com/office/drawing/2014/main" id="{4E5422EF-93F2-41A9-B30F-9EFE9241D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5" name="Freeform 18">
              <a:extLst>
                <a:ext uri="{FF2B5EF4-FFF2-40B4-BE49-F238E27FC236}">
                  <a16:creationId xmlns:a16="http://schemas.microsoft.com/office/drawing/2014/main" id="{7920E29F-BB48-485F-95FF-5C372339C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6" name="Freeform 19">
              <a:extLst>
                <a:ext uri="{FF2B5EF4-FFF2-40B4-BE49-F238E27FC236}">
                  <a16:creationId xmlns:a16="http://schemas.microsoft.com/office/drawing/2014/main" id="{ACFDB0E0-ECEB-4EEB-925D-4BE22979C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7" name="Freeform 20">
              <a:extLst>
                <a:ext uri="{FF2B5EF4-FFF2-40B4-BE49-F238E27FC236}">
                  <a16:creationId xmlns:a16="http://schemas.microsoft.com/office/drawing/2014/main" id="{30CE2542-FFC2-4E6A-9F84-265FE415D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8" name="Freeform 21">
              <a:extLst>
                <a:ext uri="{FF2B5EF4-FFF2-40B4-BE49-F238E27FC236}">
                  <a16:creationId xmlns:a16="http://schemas.microsoft.com/office/drawing/2014/main" id="{2864C497-B900-4D3E-895C-A2A823A3C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39" name="Freeform 22">
              <a:extLst>
                <a:ext uri="{FF2B5EF4-FFF2-40B4-BE49-F238E27FC236}">
                  <a16:creationId xmlns:a16="http://schemas.microsoft.com/office/drawing/2014/main" id="{26441ED2-272A-4395-9966-F5B1C8D3F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0" name="Freeform 23">
              <a:extLst>
                <a:ext uri="{FF2B5EF4-FFF2-40B4-BE49-F238E27FC236}">
                  <a16:creationId xmlns:a16="http://schemas.microsoft.com/office/drawing/2014/main" id="{701CA35D-3DE0-4BE9-96A9-31A6F24DB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1" name="Freeform 24">
              <a:extLst>
                <a:ext uri="{FF2B5EF4-FFF2-40B4-BE49-F238E27FC236}">
                  <a16:creationId xmlns:a16="http://schemas.microsoft.com/office/drawing/2014/main" id="{C9367E8C-A75F-4D57-8B79-1B3EEDFD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2" name="Freeform 25">
              <a:extLst>
                <a:ext uri="{FF2B5EF4-FFF2-40B4-BE49-F238E27FC236}">
                  <a16:creationId xmlns:a16="http://schemas.microsoft.com/office/drawing/2014/main" id="{0846F98D-8409-4D6C-B830-625CC19EB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44" name="Group 143">
            <a:extLst>
              <a:ext uri="{FF2B5EF4-FFF2-40B4-BE49-F238E27FC236}">
                <a16:creationId xmlns:a16="http://schemas.microsoft.com/office/drawing/2014/main" id="{F35369DB-627C-41BD-9041-6426E8BF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45" name="Rectangle 144">
              <a:extLst>
                <a:ext uri="{FF2B5EF4-FFF2-40B4-BE49-F238E27FC236}">
                  <a16:creationId xmlns:a16="http://schemas.microsoft.com/office/drawing/2014/main" id="{9BA15987-DDC0-4CAB-AF5B-7D11E25D2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Isosceles Triangle 22">
              <a:extLst>
                <a:ext uri="{FF2B5EF4-FFF2-40B4-BE49-F238E27FC236}">
                  <a16:creationId xmlns:a16="http://schemas.microsoft.com/office/drawing/2014/main" id="{9B6DF8F2-BD4C-48F5-8CDC-95B311500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Rectangle 146">
              <a:extLst>
                <a:ext uri="{FF2B5EF4-FFF2-40B4-BE49-F238E27FC236}">
                  <a16:creationId xmlns:a16="http://schemas.microsoft.com/office/drawing/2014/main" id="{8E989FB2-D6DE-43D1-84D5-1C80F9901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49" name="Rectangle 148">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1" name="Group 150">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52"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3578F37A-70A8-4BF1-9416-464F42EC411C}"/>
              </a:ext>
            </a:extLst>
          </p:cNvPr>
          <p:cNvSpPr>
            <a:spLocks noGrp="1"/>
          </p:cNvSpPr>
          <p:nvPr>
            <p:ph type="title"/>
          </p:nvPr>
        </p:nvSpPr>
        <p:spPr>
          <a:xfrm>
            <a:off x="7269686" y="795527"/>
            <a:ext cx="4123738" cy="1433323"/>
          </a:xfrm>
        </p:spPr>
        <p:txBody>
          <a:bodyPr vert="horz" lIns="228600" tIns="228600" rIns="228600" bIns="228600" rtlCol="0" anchor="ctr">
            <a:normAutofit fontScale="90000"/>
          </a:bodyPr>
          <a:lstStyle/>
          <a:p>
            <a:pPr algn="l"/>
            <a:r>
              <a:rPr lang="en-US" sz="3200" dirty="0">
                <a:solidFill>
                  <a:schemeClr val="tx2"/>
                </a:solidFill>
              </a:rPr>
              <a:t>Multivariate Exploratory Data Analysis – Non-smokers</a:t>
            </a:r>
          </a:p>
        </p:txBody>
      </p:sp>
      <p:sp>
        <p:nvSpPr>
          <p:cNvPr id="174" name="Rectangle 173">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F7654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30" name="Picture 2">
            <a:extLst>
              <a:ext uri="{FF2B5EF4-FFF2-40B4-BE49-F238E27FC236}">
                <a16:creationId xmlns:a16="http://schemas.microsoft.com/office/drawing/2014/main" id="{C94A9310-01E9-4CF7-9065-D081EEE4F5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35261" y="960214"/>
            <a:ext cx="4715555" cy="4919472"/>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FBA4A29A-0C85-40FC-889F-4E7C41AA42D7}"/>
              </a:ext>
            </a:extLst>
          </p:cNvPr>
          <p:cNvSpPr>
            <a:spLocks noGrp="1"/>
          </p:cNvSpPr>
          <p:nvPr>
            <p:ph type="body" sz="half" idx="2"/>
          </p:nvPr>
        </p:nvSpPr>
        <p:spPr>
          <a:xfrm>
            <a:off x="7293817" y="2338388"/>
            <a:ext cx="4099607" cy="3678237"/>
          </a:xfrm>
        </p:spPr>
        <p:txBody>
          <a:bodyPr vert="horz" lIns="91440" tIns="45720" rIns="91440" bIns="45720" rtlCol="0" anchor="ctr">
            <a:normAutofit/>
          </a:bodyPr>
          <a:lstStyle/>
          <a:p>
            <a:pPr marL="228600" indent="-228600" algn="l">
              <a:buClr>
                <a:srgbClr val="F76540"/>
              </a:buClr>
              <a:buFont typeface="Wingdings" panose="05000000000000000000" pitchFamily="2" charset="2"/>
              <a:buChar char="§"/>
            </a:pPr>
            <a:r>
              <a:rPr lang="en-US" dirty="0">
                <a:solidFill>
                  <a:schemeClr val="tx1"/>
                </a:solidFill>
              </a:rPr>
              <a:t>The correlation matrix proved that  age and charges correlate well.</a:t>
            </a:r>
          </a:p>
        </p:txBody>
      </p:sp>
    </p:spTree>
    <p:extLst>
      <p:ext uri="{BB962C8B-B14F-4D97-AF65-F5344CB8AC3E}">
        <p14:creationId xmlns:p14="http://schemas.microsoft.com/office/powerpoint/2010/main" val="292149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9B58F-1ACD-485D-A569-9BA75EEA3D1E}"/>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2B510A28-61A1-4E65-B94D-C7402ECE04DF}"/>
              </a:ext>
            </a:extLst>
          </p:cNvPr>
          <p:cNvSpPr>
            <a:spLocks noGrp="1"/>
          </p:cNvSpPr>
          <p:nvPr>
            <p:ph idx="1"/>
          </p:nvPr>
        </p:nvSpPr>
        <p:spPr/>
        <p:txBody>
          <a:bodyPr/>
          <a:lstStyle/>
          <a:p>
            <a:r>
              <a:rPr lang="en-US" dirty="0"/>
              <a:t>To find insights of the users of Axis Insurance</a:t>
            </a:r>
          </a:p>
          <a:p>
            <a:r>
              <a:rPr lang="en-US" dirty="0"/>
              <a:t>To prove if medical claims made by smokers is greater than non-smokers</a:t>
            </a:r>
          </a:p>
          <a:p>
            <a:r>
              <a:rPr lang="en-US" dirty="0"/>
              <a:t>To prove if BMI of females is different from males</a:t>
            </a:r>
          </a:p>
          <a:p>
            <a:r>
              <a:rPr lang="en-US" dirty="0"/>
              <a:t>To see if the proportion of smokers are significantly different across regions</a:t>
            </a:r>
          </a:p>
          <a:p>
            <a:r>
              <a:rPr lang="en-US" dirty="0"/>
              <a:t>To see if the mean BMI of women with no children, one child and two children are the same</a:t>
            </a:r>
          </a:p>
        </p:txBody>
      </p:sp>
    </p:spTree>
    <p:extLst>
      <p:ext uri="{BB962C8B-B14F-4D97-AF65-F5344CB8AC3E}">
        <p14:creationId xmlns:p14="http://schemas.microsoft.com/office/powerpoint/2010/main" val="1219329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AE19E2D2-078B-459F-A431-2037B063FD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6" name="Freeform 5">
              <a:extLst>
                <a:ext uri="{FF2B5EF4-FFF2-40B4-BE49-F238E27FC236}">
                  <a16:creationId xmlns:a16="http://schemas.microsoft.com/office/drawing/2014/main" id="{14035B44-9204-427C-98D0-75678B980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7" name="Freeform 6">
              <a:extLst>
                <a:ext uri="{FF2B5EF4-FFF2-40B4-BE49-F238E27FC236}">
                  <a16:creationId xmlns:a16="http://schemas.microsoft.com/office/drawing/2014/main" id="{755FDC7E-5938-4B4B-8877-06EE01FCD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8" name="Freeform 7">
              <a:extLst>
                <a:ext uri="{FF2B5EF4-FFF2-40B4-BE49-F238E27FC236}">
                  <a16:creationId xmlns:a16="http://schemas.microsoft.com/office/drawing/2014/main" id="{F0437E65-E6AA-41CB-8690-97980FE0D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9" name="Freeform 8">
              <a:extLst>
                <a:ext uri="{FF2B5EF4-FFF2-40B4-BE49-F238E27FC236}">
                  <a16:creationId xmlns:a16="http://schemas.microsoft.com/office/drawing/2014/main" id="{3F0EF991-E8E2-4486-80F2-A9E03DA18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0" name="Freeform 9">
              <a:extLst>
                <a:ext uri="{FF2B5EF4-FFF2-40B4-BE49-F238E27FC236}">
                  <a16:creationId xmlns:a16="http://schemas.microsoft.com/office/drawing/2014/main" id="{FB081D04-EE00-42EF-BBFB-68467361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1" name="Freeform 10">
              <a:extLst>
                <a:ext uri="{FF2B5EF4-FFF2-40B4-BE49-F238E27FC236}">
                  <a16:creationId xmlns:a16="http://schemas.microsoft.com/office/drawing/2014/main" id="{12B7F571-868C-421B-8A57-6196C8124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2" name="Freeform 11">
              <a:extLst>
                <a:ext uri="{FF2B5EF4-FFF2-40B4-BE49-F238E27FC236}">
                  <a16:creationId xmlns:a16="http://schemas.microsoft.com/office/drawing/2014/main" id="{7E4953C7-80FE-46D4-A354-20321F42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3" name="Freeform 12">
              <a:extLst>
                <a:ext uri="{FF2B5EF4-FFF2-40B4-BE49-F238E27FC236}">
                  <a16:creationId xmlns:a16="http://schemas.microsoft.com/office/drawing/2014/main" id="{C60293D3-71F6-45CD-890F-E68F81CDD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4" name="Freeform 13">
              <a:extLst>
                <a:ext uri="{FF2B5EF4-FFF2-40B4-BE49-F238E27FC236}">
                  <a16:creationId xmlns:a16="http://schemas.microsoft.com/office/drawing/2014/main" id="{940865AC-2494-4A34-80AC-0D78FE9C5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5" name="Freeform 14">
              <a:extLst>
                <a:ext uri="{FF2B5EF4-FFF2-40B4-BE49-F238E27FC236}">
                  <a16:creationId xmlns:a16="http://schemas.microsoft.com/office/drawing/2014/main" id="{E8206DC4-8F5A-4192-BB5B-39A4A2CDD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6" name="Freeform 15">
              <a:extLst>
                <a:ext uri="{FF2B5EF4-FFF2-40B4-BE49-F238E27FC236}">
                  <a16:creationId xmlns:a16="http://schemas.microsoft.com/office/drawing/2014/main" id="{1851F69F-8755-4226-9A81-C27799E32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7" name="Freeform 16">
              <a:extLst>
                <a:ext uri="{FF2B5EF4-FFF2-40B4-BE49-F238E27FC236}">
                  <a16:creationId xmlns:a16="http://schemas.microsoft.com/office/drawing/2014/main" id="{D85B97EF-28BC-441A-9EBB-81EF34094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8" name="Freeform 17">
              <a:extLst>
                <a:ext uri="{FF2B5EF4-FFF2-40B4-BE49-F238E27FC236}">
                  <a16:creationId xmlns:a16="http://schemas.microsoft.com/office/drawing/2014/main" id="{7C68D975-1EC2-4BFA-811D-0454109E3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9" name="Freeform 18">
              <a:extLst>
                <a:ext uri="{FF2B5EF4-FFF2-40B4-BE49-F238E27FC236}">
                  <a16:creationId xmlns:a16="http://schemas.microsoft.com/office/drawing/2014/main" id="{251959DD-2AB4-4342-8A28-A25293926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0" name="Freeform 19">
              <a:extLst>
                <a:ext uri="{FF2B5EF4-FFF2-40B4-BE49-F238E27FC236}">
                  <a16:creationId xmlns:a16="http://schemas.microsoft.com/office/drawing/2014/main" id="{785D37AB-3782-4D04-A998-0C126E1BD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1" name="Freeform 20">
              <a:extLst>
                <a:ext uri="{FF2B5EF4-FFF2-40B4-BE49-F238E27FC236}">
                  <a16:creationId xmlns:a16="http://schemas.microsoft.com/office/drawing/2014/main" id="{9313ACA4-E3EA-43A3-822B-DD5DF119D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2" name="Freeform 21">
              <a:extLst>
                <a:ext uri="{FF2B5EF4-FFF2-40B4-BE49-F238E27FC236}">
                  <a16:creationId xmlns:a16="http://schemas.microsoft.com/office/drawing/2014/main" id="{5A98D1AB-DF34-414B-9696-4B671EC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53" name="Freeform 22">
              <a:extLst>
                <a:ext uri="{FF2B5EF4-FFF2-40B4-BE49-F238E27FC236}">
                  <a16:creationId xmlns:a16="http://schemas.microsoft.com/office/drawing/2014/main" id="{8153A7D0-F980-48CC-B318-806C679F4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4" name="Freeform 23">
              <a:extLst>
                <a:ext uri="{FF2B5EF4-FFF2-40B4-BE49-F238E27FC236}">
                  <a16:creationId xmlns:a16="http://schemas.microsoft.com/office/drawing/2014/main" id="{96E44097-7726-43F7-9E27-8BD5BCF89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5" name="Freeform 24">
              <a:extLst>
                <a:ext uri="{FF2B5EF4-FFF2-40B4-BE49-F238E27FC236}">
                  <a16:creationId xmlns:a16="http://schemas.microsoft.com/office/drawing/2014/main" id="{65B28630-DA3C-4E4C-94ED-0ED8F353C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6" name="Freeform 25">
              <a:extLst>
                <a:ext uri="{FF2B5EF4-FFF2-40B4-BE49-F238E27FC236}">
                  <a16:creationId xmlns:a16="http://schemas.microsoft.com/office/drawing/2014/main" id="{1686151F-4919-4A15-9EC3-0329453ED6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58" name="Group 157">
            <a:extLst>
              <a:ext uri="{FF2B5EF4-FFF2-40B4-BE49-F238E27FC236}">
                <a16:creationId xmlns:a16="http://schemas.microsoft.com/office/drawing/2014/main" id="{E10C7CFA-FC7F-479C-9026-39109C0B5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59" name="Rectangle 158">
              <a:extLst>
                <a:ext uri="{FF2B5EF4-FFF2-40B4-BE49-F238E27FC236}">
                  <a16:creationId xmlns:a16="http://schemas.microsoft.com/office/drawing/2014/main" id="{9971A5E3-BBAD-4023-B07C-7FBC4202D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 name="Isosceles Triangle 22">
              <a:extLst>
                <a:ext uri="{FF2B5EF4-FFF2-40B4-BE49-F238E27FC236}">
                  <a16:creationId xmlns:a16="http://schemas.microsoft.com/office/drawing/2014/main" id="{FC05BA5F-5BBE-4BFA-A313-155476233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 name="Rectangle 160">
              <a:extLst>
                <a:ext uri="{FF2B5EF4-FFF2-40B4-BE49-F238E27FC236}">
                  <a16:creationId xmlns:a16="http://schemas.microsoft.com/office/drawing/2014/main" id="{5275B948-0170-4286-84CE-04CA461F2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63" name="Rectangle 162">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66"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3578F37A-70A8-4BF1-9416-464F42EC411C}"/>
              </a:ext>
            </a:extLst>
          </p:cNvPr>
          <p:cNvSpPr>
            <a:spLocks noGrp="1"/>
          </p:cNvSpPr>
          <p:nvPr>
            <p:ph type="title"/>
          </p:nvPr>
        </p:nvSpPr>
        <p:spPr>
          <a:xfrm>
            <a:off x="7269686" y="795527"/>
            <a:ext cx="4123738" cy="1433323"/>
          </a:xfrm>
        </p:spPr>
        <p:txBody>
          <a:bodyPr vert="horz" lIns="228600" tIns="228600" rIns="228600" bIns="228600" rtlCol="0" anchor="ctr">
            <a:normAutofit/>
          </a:bodyPr>
          <a:lstStyle/>
          <a:p>
            <a:pPr algn="l"/>
            <a:r>
              <a:rPr lang="en-US" sz="2800" dirty="0">
                <a:solidFill>
                  <a:schemeClr val="tx2"/>
                </a:solidFill>
              </a:rPr>
              <a:t>Multivariate Exploratory Data Analysis – </a:t>
            </a:r>
            <a:r>
              <a:rPr lang="en-US" sz="3000" dirty="0">
                <a:solidFill>
                  <a:schemeClr val="tx2"/>
                </a:solidFill>
              </a:rPr>
              <a:t>based on Sex</a:t>
            </a:r>
          </a:p>
        </p:txBody>
      </p:sp>
      <p:sp>
        <p:nvSpPr>
          <p:cNvPr id="188" name="Rectangle 187">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FD9F3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a:extLst>
              <a:ext uri="{FF2B5EF4-FFF2-40B4-BE49-F238E27FC236}">
                <a16:creationId xmlns:a16="http://schemas.microsoft.com/office/drawing/2014/main" id="{6A0C5A68-3B23-4F3C-92AB-BEBD2E6606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1" r="3" b="3"/>
          <a:stretch/>
        </p:blipFill>
        <p:spPr bwMode="auto">
          <a:xfrm>
            <a:off x="972115" y="960214"/>
            <a:ext cx="5641848" cy="4919472"/>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FBA4A29A-0C85-40FC-889F-4E7C41AA42D7}"/>
              </a:ext>
            </a:extLst>
          </p:cNvPr>
          <p:cNvSpPr>
            <a:spLocks noGrp="1"/>
          </p:cNvSpPr>
          <p:nvPr>
            <p:ph type="body" sz="half" idx="2"/>
          </p:nvPr>
        </p:nvSpPr>
        <p:spPr>
          <a:xfrm>
            <a:off x="7293817" y="2338388"/>
            <a:ext cx="4099607" cy="3678237"/>
          </a:xfrm>
        </p:spPr>
        <p:txBody>
          <a:bodyPr vert="horz" lIns="91440" tIns="45720" rIns="91440" bIns="45720" rtlCol="0" anchor="ctr">
            <a:normAutofit/>
          </a:bodyPr>
          <a:lstStyle/>
          <a:p>
            <a:pPr marL="228600" indent="-228600" algn="l">
              <a:lnSpc>
                <a:spcPct val="110000"/>
              </a:lnSpc>
              <a:buClr>
                <a:srgbClr val="FD9F3F"/>
              </a:buClr>
              <a:buFont typeface="Wingdings" panose="05000000000000000000" pitchFamily="2" charset="2"/>
              <a:buChar char="§"/>
            </a:pPr>
            <a:r>
              <a:rPr lang="en-US" sz="1500" dirty="0">
                <a:solidFill>
                  <a:schemeClr val="tx1"/>
                </a:solidFill>
              </a:rPr>
              <a:t>No significant difference of data can be found between the two genders.</a:t>
            </a:r>
          </a:p>
        </p:txBody>
      </p:sp>
    </p:spTree>
    <p:extLst>
      <p:ext uri="{BB962C8B-B14F-4D97-AF65-F5344CB8AC3E}">
        <p14:creationId xmlns:p14="http://schemas.microsoft.com/office/powerpoint/2010/main" val="767010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AE19E2D2-078B-459F-A431-2037B063FD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6" name="Freeform 5">
              <a:extLst>
                <a:ext uri="{FF2B5EF4-FFF2-40B4-BE49-F238E27FC236}">
                  <a16:creationId xmlns:a16="http://schemas.microsoft.com/office/drawing/2014/main" id="{14035B44-9204-427C-98D0-75678B980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7" name="Freeform 6">
              <a:extLst>
                <a:ext uri="{FF2B5EF4-FFF2-40B4-BE49-F238E27FC236}">
                  <a16:creationId xmlns:a16="http://schemas.microsoft.com/office/drawing/2014/main" id="{755FDC7E-5938-4B4B-8877-06EE01FCD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8" name="Freeform 7">
              <a:extLst>
                <a:ext uri="{FF2B5EF4-FFF2-40B4-BE49-F238E27FC236}">
                  <a16:creationId xmlns:a16="http://schemas.microsoft.com/office/drawing/2014/main" id="{F0437E65-E6AA-41CB-8690-97980FE0D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9" name="Freeform 8">
              <a:extLst>
                <a:ext uri="{FF2B5EF4-FFF2-40B4-BE49-F238E27FC236}">
                  <a16:creationId xmlns:a16="http://schemas.microsoft.com/office/drawing/2014/main" id="{3F0EF991-E8E2-4486-80F2-A9E03DA18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0" name="Freeform 9">
              <a:extLst>
                <a:ext uri="{FF2B5EF4-FFF2-40B4-BE49-F238E27FC236}">
                  <a16:creationId xmlns:a16="http://schemas.microsoft.com/office/drawing/2014/main" id="{FB081D04-EE00-42EF-BBFB-68467361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1" name="Freeform 10">
              <a:extLst>
                <a:ext uri="{FF2B5EF4-FFF2-40B4-BE49-F238E27FC236}">
                  <a16:creationId xmlns:a16="http://schemas.microsoft.com/office/drawing/2014/main" id="{12B7F571-868C-421B-8A57-6196C8124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2" name="Freeform 11">
              <a:extLst>
                <a:ext uri="{FF2B5EF4-FFF2-40B4-BE49-F238E27FC236}">
                  <a16:creationId xmlns:a16="http://schemas.microsoft.com/office/drawing/2014/main" id="{7E4953C7-80FE-46D4-A354-20321F42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3" name="Freeform 12">
              <a:extLst>
                <a:ext uri="{FF2B5EF4-FFF2-40B4-BE49-F238E27FC236}">
                  <a16:creationId xmlns:a16="http://schemas.microsoft.com/office/drawing/2014/main" id="{C60293D3-71F6-45CD-890F-E68F81CDD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4" name="Freeform 13">
              <a:extLst>
                <a:ext uri="{FF2B5EF4-FFF2-40B4-BE49-F238E27FC236}">
                  <a16:creationId xmlns:a16="http://schemas.microsoft.com/office/drawing/2014/main" id="{940865AC-2494-4A34-80AC-0D78FE9C5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5" name="Freeform 14">
              <a:extLst>
                <a:ext uri="{FF2B5EF4-FFF2-40B4-BE49-F238E27FC236}">
                  <a16:creationId xmlns:a16="http://schemas.microsoft.com/office/drawing/2014/main" id="{E8206DC4-8F5A-4192-BB5B-39A4A2CDD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6" name="Freeform 15">
              <a:extLst>
                <a:ext uri="{FF2B5EF4-FFF2-40B4-BE49-F238E27FC236}">
                  <a16:creationId xmlns:a16="http://schemas.microsoft.com/office/drawing/2014/main" id="{1851F69F-8755-4226-9A81-C27799E32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7" name="Freeform 16">
              <a:extLst>
                <a:ext uri="{FF2B5EF4-FFF2-40B4-BE49-F238E27FC236}">
                  <a16:creationId xmlns:a16="http://schemas.microsoft.com/office/drawing/2014/main" id="{D85B97EF-28BC-441A-9EBB-81EF34094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8" name="Freeform 17">
              <a:extLst>
                <a:ext uri="{FF2B5EF4-FFF2-40B4-BE49-F238E27FC236}">
                  <a16:creationId xmlns:a16="http://schemas.microsoft.com/office/drawing/2014/main" id="{7C68D975-1EC2-4BFA-811D-0454109E3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9" name="Freeform 18">
              <a:extLst>
                <a:ext uri="{FF2B5EF4-FFF2-40B4-BE49-F238E27FC236}">
                  <a16:creationId xmlns:a16="http://schemas.microsoft.com/office/drawing/2014/main" id="{251959DD-2AB4-4342-8A28-A25293926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0" name="Freeform 19">
              <a:extLst>
                <a:ext uri="{FF2B5EF4-FFF2-40B4-BE49-F238E27FC236}">
                  <a16:creationId xmlns:a16="http://schemas.microsoft.com/office/drawing/2014/main" id="{785D37AB-3782-4D04-A998-0C126E1BD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1" name="Freeform 20">
              <a:extLst>
                <a:ext uri="{FF2B5EF4-FFF2-40B4-BE49-F238E27FC236}">
                  <a16:creationId xmlns:a16="http://schemas.microsoft.com/office/drawing/2014/main" id="{9313ACA4-E3EA-43A3-822B-DD5DF119D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2" name="Freeform 21">
              <a:extLst>
                <a:ext uri="{FF2B5EF4-FFF2-40B4-BE49-F238E27FC236}">
                  <a16:creationId xmlns:a16="http://schemas.microsoft.com/office/drawing/2014/main" id="{5A98D1AB-DF34-414B-9696-4B671EC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53" name="Freeform 22">
              <a:extLst>
                <a:ext uri="{FF2B5EF4-FFF2-40B4-BE49-F238E27FC236}">
                  <a16:creationId xmlns:a16="http://schemas.microsoft.com/office/drawing/2014/main" id="{8153A7D0-F980-48CC-B318-806C679F4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4" name="Freeform 23">
              <a:extLst>
                <a:ext uri="{FF2B5EF4-FFF2-40B4-BE49-F238E27FC236}">
                  <a16:creationId xmlns:a16="http://schemas.microsoft.com/office/drawing/2014/main" id="{96E44097-7726-43F7-9E27-8BD5BCF89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5" name="Freeform 24">
              <a:extLst>
                <a:ext uri="{FF2B5EF4-FFF2-40B4-BE49-F238E27FC236}">
                  <a16:creationId xmlns:a16="http://schemas.microsoft.com/office/drawing/2014/main" id="{65B28630-DA3C-4E4C-94ED-0ED8F353C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6" name="Freeform 25">
              <a:extLst>
                <a:ext uri="{FF2B5EF4-FFF2-40B4-BE49-F238E27FC236}">
                  <a16:creationId xmlns:a16="http://schemas.microsoft.com/office/drawing/2014/main" id="{1686151F-4919-4A15-9EC3-0329453ED6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58" name="Group 157">
            <a:extLst>
              <a:ext uri="{FF2B5EF4-FFF2-40B4-BE49-F238E27FC236}">
                <a16:creationId xmlns:a16="http://schemas.microsoft.com/office/drawing/2014/main" id="{E10C7CFA-FC7F-479C-9026-39109C0B5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59" name="Rectangle 158">
              <a:extLst>
                <a:ext uri="{FF2B5EF4-FFF2-40B4-BE49-F238E27FC236}">
                  <a16:creationId xmlns:a16="http://schemas.microsoft.com/office/drawing/2014/main" id="{9971A5E3-BBAD-4023-B07C-7FBC4202D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 name="Isosceles Triangle 22">
              <a:extLst>
                <a:ext uri="{FF2B5EF4-FFF2-40B4-BE49-F238E27FC236}">
                  <a16:creationId xmlns:a16="http://schemas.microsoft.com/office/drawing/2014/main" id="{FC05BA5F-5BBE-4BFA-A313-155476233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 name="Rectangle 160">
              <a:extLst>
                <a:ext uri="{FF2B5EF4-FFF2-40B4-BE49-F238E27FC236}">
                  <a16:creationId xmlns:a16="http://schemas.microsoft.com/office/drawing/2014/main" id="{5275B948-0170-4286-84CE-04CA461F2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63" name="Rectangle 162">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66"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3578F37A-70A8-4BF1-9416-464F42EC411C}"/>
              </a:ext>
            </a:extLst>
          </p:cNvPr>
          <p:cNvSpPr>
            <a:spLocks noGrp="1"/>
          </p:cNvSpPr>
          <p:nvPr>
            <p:ph type="title"/>
          </p:nvPr>
        </p:nvSpPr>
        <p:spPr>
          <a:xfrm>
            <a:off x="7269686" y="795527"/>
            <a:ext cx="4123738" cy="1433323"/>
          </a:xfrm>
        </p:spPr>
        <p:txBody>
          <a:bodyPr vert="horz" lIns="228600" tIns="228600" rIns="228600" bIns="228600" rtlCol="0" anchor="ctr">
            <a:normAutofit/>
          </a:bodyPr>
          <a:lstStyle/>
          <a:p>
            <a:pPr algn="l"/>
            <a:r>
              <a:rPr lang="en-US" sz="2800" dirty="0">
                <a:solidFill>
                  <a:schemeClr val="tx2"/>
                </a:solidFill>
              </a:rPr>
              <a:t>Multivariate Exploratory Data Analysis – </a:t>
            </a:r>
            <a:r>
              <a:rPr lang="en-US" sz="3000" dirty="0">
                <a:solidFill>
                  <a:schemeClr val="tx2"/>
                </a:solidFill>
              </a:rPr>
              <a:t>based on Region</a:t>
            </a:r>
          </a:p>
        </p:txBody>
      </p:sp>
      <p:sp>
        <p:nvSpPr>
          <p:cNvPr id="188" name="Rectangle 187">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FAAC2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8" name="Picture 2">
            <a:extLst>
              <a:ext uri="{FF2B5EF4-FFF2-40B4-BE49-F238E27FC236}">
                <a16:creationId xmlns:a16="http://schemas.microsoft.com/office/drawing/2014/main" id="{BECA1AB8-08D2-4DC4-AC50-A1F75FDBF8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235" b="3"/>
          <a:stretch/>
        </p:blipFill>
        <p:spPr bwMode="auto">
          <a:xfrm>
            <a:off x="972115" y="960214"/>
            <a:ext cx="5641848" cy="4919472"/>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FBA4A29A-0C85-40FC-889F-4E7C41AA42D7}"/>
              </a:ext>
            </a:extLst>
          </p:cNvPr>
          <p:cNvSpPr>
            <a:spLocks noGrp="1"/>
          </p:cNvSpPr>
          <p:nvPr>
            <p:ph type="body" sz="half" idx="2"/>
          </p:nvPr>
        </p:nvSpPr>
        <p:spPr>
          <a:xfrm>
            <a:off x="7293817" y="2338388"/>
            <a:ext cx="4099607" cy="3678237"/>
          </a:xfrm>
        </p:spPr>
        <p:txBody>
          <a:bodyPr vert="horz" lIns="91440" tIns="45720" rIns="91440" bIns="45720" rtlCol="0" anchor="ctr">
            <a:normAutofit/>
          </a:bodyPr>
          <a:lstStyle/>
          <a:p>
            <a:pPr marL="228600" indent="-228600" algn="l">
              <a:lnSpc>
                <a:spcPct val="110000"/>
              </a:lnSpc>
              <a:buClr>
                <a:srgbClr val="FAAC2F"/>
              </a:buClr>
              <a:buFont typeface="Wingdings" panose="05000000000000000000" pitchFamily="2" charset="2"/>
              <a:buChar char="§"/>
            </a:pPr>
            <a:r>
              <a:rPr lang="en-US" sz="1500" dirty="0">
                <a:solidFill>
                  <a:schemeClr val="tx1"/>
                </a:solidFill>
              </a:rPr>
              <a:t>No significant difference of data can be found across different regions.</a:t>
            </a:r>
          </a:p>
        </p:txBody>
      </p:sp>
    </p:spTree>
    <p:extLst>
      <p:ext uri="{BB962C8B-B14F-4D97-AF65-F5344CB8AC3E}">
        <p14:creationId xmlns:p14="http://schemas.microsoft.com/office/powerpoint/2010/main" val="3307207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80ED15-69B7-4FB4-B7F6-7622AC4D4292}"/>
              </a:ext>
            </a:extLst>
          </p:cNvPr>
          <p:cNvSpPr>
            <a:spLocks noGrp="1"/>
          </p:cNvSpPr>
          <p:nvPr>
            <p:ph type="title"/>
          </p:nvPr>
        </p:nvSpPr>
        <p:spPr/>
        <p:txBody>
          <a:bodyPr/>
          <a:lstStyle/>
          <a:p>
            <a:r>
              <a:rPr lang="en-US" dirty="0"/>
              <a:t>Exploratory Data Analysis - Insights</a:t>
            </a:r>
          </a:p>
        </p:txBody>
      </p:sp>
      <p:sp>
        <p:nvSpPr>
          <p:cNvPr id="6" name="Content Placeholder 5">
            <a:extLst>
              <a:ext uri="{FF2B5EF4-FFF2-40B4-BE49-F238E27FC236}">
                <a16:creationId xmlns:a16="http://schemas.microsoft.com/office/drawing/2014/main" id="{73F309BC-3762-4324-94CC-2F33D39A3E7C}"/>
              </a:ext>
            </a:extLst>
          </p:cNvPr>
          <p:cNvSpPr>
            <a:spLocks noGrp="1"/>
          </p:cNvSpPr>
          <p:nvPr>
            <p:ph idx="1"/>
          </p:nvPr>
        </p:nvSpPr>
        <p:spPr/>
        <p:txBody>
          <a:bodyPr>
            <a:normAutofit lnSpcReduction="10000"/>
          </a:bodyPr>
          <a:lstStyle/>
          <a:p>
            <a:r>
              <a:rPr lang="en-US" dirty="0"/>
              <a:t>The male and female ratio of the customers are about 50:50.</a:t>
            </a:r>
          </a:p>
          <a:p>
            <a:r>
              <a:rPr lang="en-US" dirty="0"/>
              <a:t>Most of the customers have 0 children, with 43% of them.</a:t>
            </a:r>
          </a:p>
          <a:p>
            <a:r>
              <a:rPr lang="en-US" dirty="0"/>
              <a:t>Almost 80% of the customers are non-smokers.</a:t>
            </a:r>
          </a:p>
          <a:p>
            <a:r>
              <a:rPr lang="en-US" dirty="0"/>
              <a:t>The region of the customers are almost equally spread, with slightly more of them staying at the southeast region.</a:t>
            </a:r>
          </a:p>
          <a:p>
            <a:r>
              <a:rPr lang="en-US" dirty="0"/>
              <a:t>The BMI of the customers seem to be normally distributed, as there are no skews.</a:t>
            </a:r>
          </a:p>
          <a:p>
            <a:r>
              <a:rPr lang="en-US" dirty="0"/>
              <a:t>The BMI of the customers on the southeast region are somewhat higher on average compared to customers from other regions.</a:t>
            </a:r>
          </a:p>
          <a:p>
            <a:r>
              <a:rPr lang="en-US" dirty="0"/>
              <a:t>The histogram for charges is right skewed.</a:t>
            </a:r>
          </a:p>
        </p:txBody>
      </p:sp>
    </p:spTree>
    <p:extLst>
      <p:ext uri="{BB962C8B-B14F-4D97-AF65-F5344CB8AC3E}">
        <p14:creationId xmlns:p14="http://schemas.microsoft.com/office/powerpoint/2010/main" val="3976289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80ED15-69B7-4FB4-B7F6-7622AC4D4292}"/>
              </a:ext>
            </a:extLst>
          </p:cNvPr>
          <p:cNvSpPr>
            <a:spLocks noGrp="1"/>
          </p:cNvSpPr>
          <p:nvPr>
            <p:ph type="title"/>
          </p:nvPr>
        </p:nvSpPr>
        <p:spPr/>
        <p:txBody>
          <a:bodyPr/>
          <a:lstStyle/>
          <a:p>
            <a:r>
              <a:rPr lang="en-US" dirty="0"/>
              <a:t>Exploratory Data Analysis - Insights</a:t>
            </a:r>
          </a:p>
        </p:txBody>
      </p:sp>
      <p:sp>
        <p:nvSpPr>
          <p:cNvPr id="6" name="Content Placeholder 5">
            <a:extLst>
              <a:ext uri="{FF2B5EF4-FFF2-40B4-BE49-F238E27FC236}">
                <a16:creationId xmlns:a16="http://schemas.microsoft.com/office/drawing/2014/main" id="{73F309BC-3762-4324-94CC-2F33D39A3E7C}"/>
              </a:ext>
            </a:extLst>
          </p:cNvPr>
          <p:cNvSpPr>
            <a:spLocks noGrp="1"/>
          </p:cNvSpPr>
          <p:nvPr>
            <p:ph idx="1"/>
          </p:nvPr>
        </p:nvSpPr>
        <p:spPr/>
        <p:txBody>
          <a:bodyPr>
            <a:normAutofit/>
          </a:bodyPr>
          <a:lstStyle/>
          <a:p>
            <a:r>
              <a:rPr lang="en-US" dirty="0"/>
              <a:t>Smokers have higher charges than non-smokers.</a:t>
            </a:r>
          </a:p>
          <a:p>
            <a:r>
              <a:rPr lang="en-US" dirty="0"/>
              <a:t>The distribution of customers by age seemed to be almost uniform, with more customers with the age of 20 years old.</a:t>
            </a:r>
          </a:p>
          <a:p>
            <a:r>
              <a:rPr lang="en-US" dirty="0"/>
              <a:t>Age and charges seem to positively correlate, with three groups. The group with the highest charge has only smokers, while the group with the lowest charge has only non-smokers in it. The other group has a mixture of smokers and non-smokers.</a:t>
            </a:r>
          </a:p>
          <a:p>
            <a:r>
              <a:rPr lang="en-US" dirty="0"/>
              <a:t>BMI and charges for smokers seem to correlate positively.</a:t>
            </a:r>
          </a:p>
          <a:p>
            <a:r>
              <a:rPr lang="en-US" dirty="0"/>
              <a:t>The smokers in the data are young people who are less than 30 years old, and who have BMI of 25 and below.</a:t>
            </a:r>
          </a:p>
        </p:txBody>
      </p:sp>
    </p:spTree>
    <p:extLst>
      <p:ext uri="{BB962C8B-B14F-4D97-AF65-F5344CB8AC3E}">
        <p14:creationId xmlns:p14="http://schemas.microsoft.com/office/powerpoint/2010/main" val="2265374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80ED15-69B7-4FB4-B7F6-7622AC4D4292}"/>
              </a:ext>
            </a:extLst>
          </p:cNvPr>
          <p:cNvSpPr>
            <a:spLocks noGrp="1"/>
          </p:cNvSpPr>
          <p:nvPr>
            <p:ph type="title"/>
          </p:nvPr>
        </p:nvSpPr>
        <p:spPr/>
        <p:txBody>
          <a:bodyPr>
            <a:normAutofit/>
          </a:bodyPr>
          <a:lstStyle/>
          <a:p>
            <a:r>
              <a:rPr lang="en-US" sz="3200" dirty="0"/>
              <a:t>Recommendations</a:t>
            </a:r>
          </a:p>
        </p:txBody>
      </p:sp>
      <p:sp>
        <p:nvSpPr>
          <p:cNvPr id="6" name="Content Placeholder 5">
            <a:extLst>
              <a:ext uri="{FF2B5EF4-FFF2-40B4-BE49-F238E27FC236}">
                <a16:creationId xmlns:a16="http://schemas.microsoft.com/office/drawing/2014/main" id="{73F309BC-3762-4324-94CC-2F33D39A3E7C}"/>
              </a:ext>
            </a:extLst>
          </p:cNvPr>
          <p:cNvSpPr>
            <a:spLocks noGrp="1"/>
          </p:cNvSpPr>
          <p:nvPr>
            <p:ph idx="1"/>
          </p:nvPr>
        </p:nvSpPr>
        <p:spPr/>
        <p:txBody>
          <a:bodyPr>
            <a:normAutofit/>
          </a:bodyPr>
          <a:lstStyle/>
          <a:p>
            <a:r>
              <a:rPr lang="en-US" dirty="0"/>
              <a:t>To save cost, we can stop providing insurance to smokers. This is because the charges made are more expensive, especially for those who have high BMI</a:t>
            </a:r>
          </a:p>
          <a:p>
            <a:r>
              <a:rPr lang="en-US" dirty="0"/>
              <a:t>It is good to market insurance for young people, especially around 20-30 years old, as many of our customers are from that age range. </a:t>
            </a:r>
          </a:p>
        </p:txBody>
      </p:sp>
    </p:spTree>
    <p:extLst>
      <p:ext uri="{BB962C8B-B14F-4D97-AF65-F5344CB8AC3E}">
        <p14:creationId xmlns:p14="http://schemas.microsoft.com/office/powerpoint/2010/main" val="1243491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132F700-8CFB-4C6C-B542-E0126AFD2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32">
            <a:extLst>
              <a:ext uri="{FF2B5EF4-FFF2-40B4-BE49-F238E27FC236}">
                <a16:creationId xmlns:a16="http://schemas.microsoft.com/office/drawing/2014/main" id="{590E0492-A063-4322-A6F6-50EBE38B5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811F053-65BC-463F-A052-15EDF07DD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8997C4-076F-41BF-8112-787D69068292}"/>
              </a:ext>
            </a:extLst>
          </p:cNvPr>
          <p:cNvSpPr>
            <a:spLocks noGrp="1"/>
          </p:cNvSpPr>
          <p:nvPr>
            <p:ph type="ctrTitle"/>
          </p:nvPr>
        </p:nvSpPr>
        <p:spPr>
          <a:xfrm>
            <a:off x="4786184" y="1771135"/>
            <a:ext cx="6450227" cy="3714834"/>
          </a:xfrm>
        </p:spPr>
        <p:txBody>
          <a:bodyPr anchor="ctr">
            <a:normAutofit/>
          </a:bodyPr>
          <a:lstStyle/>
          <a:p>
            <a:r>
              <a:rPr lang="en-US" sz="6000">
                <a:solidFill>
                  <a:schemeClr val="bg1"/>
                </a:solidFill>
              </a:rPr>
              <a:t>Are medical claims made by smokers greater than non-smokers?</a:t>
            </a:r>
          </a:p>
        </p:txBody>
      </p:sp>
      <p:sp>
        <p:nvSpPr>
          <p:cNvPr id="5" name="Subtitle 4">
            <a:extLst>
              <a:ext uri="{FF2B5EF4-FFF2-40B4-BE49-F238E27FC236}">
                <a16:creationId xmlns:a16="http://schemas.microsoft.com/office/drawing/2014/main" id="{DD318541-84E3-4C10-AE13-85ACB33365FB}"/>
              </a:ext>
            </a:extLst>
          </p:cNvPr>
          <p:cNvSpPr>
            <a:spLocks noGrp="1"/>
          </p:cNvSpPr>
          <p:nvPr>
            <p:ph type="subTitle" idx="1"/>
          </p:nvPr>
        </p:nvSpPr>
        <p:spPr>
          <a:xfrm>
            <a:off x="1171964" y="2457450"/>
            <a:ext cx="2131409" cy="2342204"/>
          </a:xfrm>
        </p:spPr>
        <p:txBody>
          <a:bodyPr anchor="ctr">
            <a:normAutofit/>
          </a:bodyPr>
          <a:lstStyle/>
          <a:p>
            <a:pPr algn="l"/>
            <a:r>
              <a:rPr lang="en-US" dirty="0"/>
              <a:t>Test Used :  Two Independent Sample T-test for Equality of Means - Unequal Std Dev</a:t>
            </a:r>
          </a:p>
        </p:txBody>
      </p:sp>
    </p:spTree>
    <p:extLst>
      <p:ext uri="{BB962C8B-B14F-4D97-AF65-F5344CB8AC3E}">
        <p14:creationId xmlns:p14="http://schemas.microsoft.com/office/powerpoint/2010/main" val="2098624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3ACE-F7C2-4A39-892A-1526E2D72787}"/>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78BAEE76-A5F7-42CC-84DA-1061B98FBB4C}"/>
              </a:ext>
            </a:extLst>
          </p:cNvPr>
          <p:cNvSpPr>
            <a:spLocks noGrp="1"/>
          </p:cNvSpPr>
          <p:nvPr>
            <p:ph idx="1"/>
          </p:nvPr>
        </p:nvSpPr>
        <p:spPr/>
        <p:txBody>
          <a:bodyPr/>
          <a:lstStyle/>
          <a:p>
            <a:pPr marL="0" indent="0">
              <a:buNone/>
            </a:pPr>
            <a:r>
              <a:rPr lang="en-US" dirty="0"/>
              <a:t>Null Hypothesis</a:t>
            </a:r>
          </a:p>
          <a:p>
            <a:pPr marL="0" indent="0">
              <a:buNone/>
            </a:pPr>
            <a:r>
              <a:rPr lang="en-US" dirty="0"/>
              <a:t>𝐻0 : µ1 = µ2</a:t>
            </a:r>
          </a:p>
          <a:p>
            <a:pPr marL="0" indent="0">
              <a:buNone/>
            </a:pPr>
            <a:endParaRPr lang="en-US" dirty="0"/>
          </a:p>
          <a:p>
            <a:pPr marL="0" indent="0">
              <a:buNone/>
            </a:pPr>
            <a:r>
              <a:rPr lang="en-US" dirty="0"/>
              <a:t>Alternate hypothesis</a:t>
            </a:r>
          </a:p>
          <a:p>
            <a:pPr marL="0" indent="0">
              <a:buNone/>
            </a:pPr>
            <a:r>
              <a:rPr lang="en-US" dirty="0"/>
              <a:t>𝐻𝑎 : µ1 &gt; µ2</a:t>
            </a:r>
          </a:p>
          <a:p>
            <a:pPr marL="0" indent="0">
              <a:buNone/>
            </a:pPr>
            <a:endParaRPr lang="en-US" dirty="0"/>
          </a:p>
          <a:p>
            <a:pPr marL="0" indent="0">
              <a:buNone/>
            </a:pPr>
            <a:r>
              <a:rPr lang="en-US" dirty="0"/>
              <a:t>where µ1 is medical claim for smoker and µ2 is medical claim for non-smoker</a:t>
            </a:r>
          </a:p>
        </p:txBody>
      </p:sp>
    </p:spTree>
    <p:extLst>
      <p:ext uri="{BB962C8B-B14F-4D97-AF65-F5344CB8AC3E}">
        <p14:creationId xmlns:p14="http://schemas.microsoft.com/office/powerpoint/2010/main" val="1435265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12CC-18D1-4606-907A-C4344DDCC31C}"/>
              </a:ext>
            </a:extLst>
          </p:cNvPr>
          <p:cNvSpPr>
            <a:spLocks noGrp="1"/>
          </p:cNvSpPr>
          <p:nvPr>
            <p:ph type="title"/>
          </p:nvPr>
        </p:nvSpPr>
        <p:spPr/>
        <p:txBody>
          <a:bodyPr/>
          <a:lstStyle/>
          <a:p>
            <a:r>
              <a:rPr lang="en-US" dirty="0"/>
              <a:t>Reason of Method Selection</a:t>
            </a:r>
          </a:p>
        </p:txBody>
      </p:sp>
      <p:sp>
        <p:nvSpPr>
          <p:cNvPr id="3" name="Content Placeholder 2">
            <a:extLst>
              <a:ext uri="{FF2B5EF4-FFF2-40B4-BE49-F238E27FC236}">
                <a16:creationId xmlns:a16="http://schemas.microsoft.com/office/drawing/2014/main" id="{A73AC862-4584-4EDB-9ED0-AE2F6B0CE3C7}"/>
              </a:ext>
            </a:extLst>
          </p:cNvPr>
          <p:cNvSpPr>
            <a:spLocks noGrp="1"/>
          </p:cNvSpPr>
          <p:nvPr>
            <p:ph idx="1"/>
          </p:nvPr>
        </p:nvSpPr>
        <p:spPr/>
        <p:txBody>
          <a:bodyPr/>
          <a:lstStyle/>
          <a:p>
            <a:r>
              <a:rPr lang="en-US" dirty="0"/>
              <a:t>It is found that the standard deviation between smoker data and non-smoker data are different</a:t>
            </a:r>
          </a:p>
          <a:p>
            <a:r>
              <a:rPr lang="en-US" dirty="0"/>
              <a:t>Sample size for each category is more than 30, hence normal distribution can be assumed</a:t>
            </a:r>
          </a:p>
          <a:p>
            <a:r>
              <a:rPr lang="en-US" dirty="0"/>
              <a:t>Charges data is continuous</a:t>
            </a:r>
          </a:p>
          <a:p>
            <a:r>
              <a:rPr lang="en-US" dirty="0"/>
              <a:t>Data between smokers and non-smokers are independent</a:t>
            </a:r>
          </a:p>
          <a:p>
            <a:r>
              <a:rPr lang="en-US" dirty="0"/>
              <a:t>Population mean and standard deviation are unknown</a:t>
            </a:r>
          </a:p>
        </p:txBody>
      </p:sp>
    </p:spTree>
    <p:extLst>
      <p:ext uri="{BB962C8B-B14F-4D97-AF65-F5344CB8AC3E}">
        <p14:creationId xmlns:p14="http://schemas.microsoft.com/office/powerpoint/2010/main" val="1945229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9E777-3BE6-4FB5-AB08-22AC1F45F01C}"/>
              </a:ext>
            </a:extLst>
          </p:cNvPr>
          <p:cNvSpPr>
            <a:spLocks noGrp="1"/>
          </p:cNvSpPr>
          <p:nvPr>
            <p:ph type="title"/>
          </p:nvPr>
        </p:nvSpPr>
        <p:spPr/>
        <p:txBody>
          <a:bodyPr/>
          <a:lstStyle/>
          <a:p>
            <a:r>
              <a:rPr lang="en-US"/>
              <a:t>Insight</a:t>
            </a:r>
            <a:endParaRPr lang="en-US" dirty="0"/>
          </a:p>
        </p:txBody>
      </p:sp>
      <p:sp>
        <p:nvSpPr>
          <p:cNvPr id="3" name="Content Placeholder 2">
            <a:extLst>
              <a:ext uri="{FF2B5EF4-FFF2-40B4-BE49-F238E27FC236}">
                <a16:creationId xmlns:a16="http://schemas.microsoft.com/office/drawing/2014/main" id="{F9E1CD03-2C79-4C4C-99D0-6C7AC6F33160}"/>
              </a:ext>
            </a:extLst>
          </p:cNvPr>
          <p:cNvSpPr>
            <a:spLocks noGrp="1"/>
          </p:cNvSpPr>
          <p:nvPr>
            <p:ph idx="1"/>
          </p:nvPr>
        </p:nvSpPr>
        <p:spPr/>
        <p:txBody>
          <a:bodyPr/>
          <a:lstStyle/>
          <a:p>
            <a:pPr marL="0" indent="0">
              <a:buNone/>
            </a:pPr>
            <a:r>
              <a:rPr lang="en-US"/>
              <a:t>After the statistical test is being run, we found out that we can reject null hypothesis. Hence, the medical claim for smokers is greater than non-smokers.</a:t>
            </a:r>
            <a:endParaRPr lang="en-US" dirty="0"/>
          </a:p>
        </p:txBody>
      </p:sp>
    </p:spTree>
    <p:extLst>
      <p:ext uri="{BB962C8B-B14F-4D97-AF65-F5344CB8AC3E}">
        <p14:creationId xmlns:p14="http://schemas.microsoft.com/office/powerpoint/2010/main" val="2466327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2"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3"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4"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2" name="Group 91">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93" name="Rectangle 92">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Isosceles Triangle 93">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Rectangle 94">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7" name="Rectangle 96">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0"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0" name="Group 119">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121" name="Rectangle 120">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252E06D-53C7-452B-9CFD-EBFC3591E49B}"/>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5400"/>
              <a:t>Insight</a:t>
            </a:r>
          </a:p>
        </p:txBody>
      </p:sp>
      <p:sp>
        <p:nvSpPr>
          <p:cNvPr id="125" name="Rectangle 124">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602" name="Picture 2" descr="Chart, box and whisker chart&#10;&#10;Description automatically generated">
            <a:extLst>
              <a:ext uri="{FF2B5EF4-FFF2-40B4-BE49-F238E27FC236}">
                <a16:creationId xmlns:a16="http://schemas.microsoft.com/office/drawing/2014/main" id="{9539DF5F-06BA-48D4-9247-E0CCFC9251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57262" y="505316"/>
            <a:ext cx="6120318" cy="5856511"/>
          </a:xfrm>
          <a:prstGeom prst="rect">
            <a:avLst/>
          </a:prstGeom>
          <a:noFill/>
          <a:ln w="9525">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78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5573-9517-4755-AD7D-47A6935A454B}"/>
              </a:ext>
            </a:extLst>
          </p:cNvPr>
          <p:cNvSpPr>
            <a:spLocks noGrp="1"/>
          </p:cNvSpPr>
          <p:nvPr>
            <p:ph type="title"/>
          </p:nvPr>
        </p:nvSpPr>
        <p:spPr/>
        <p:txBody>
          <a:bodyPr/>
          <a:lstStyle/>
          <a:p>
            <a:r>
              <a:rPr lang="en-US" dirty="0"/>
              <a:t>Data Dictionary</a:t>
            </a:r>
          </a:p>
        </p:txBody>
      </p:sp>
      <p:graphicFrame>
        <p:nvGraphicFramePr>
          <p:cNvPr id="5" name="Table 5">
            <a:extLst>
              <a:ext uri="{FF2B5EF4-FFF2-40B4-BE49-F238E27FC236}">
                <a16:creationId xmlns:a16="http://schemas.microsoft.com/office/drawing/2014/main" id="{6BD5D00C-41F6-4D76-8B6D-3731C7824A5A}"/>
              </a:ext>
            </a:extLst>
          </p:cNvPr>
          <p:cNvGraphicFramePr>
            <a:graphicFrameLocks noGrp="1"/>
          </p:cNvGraphicFramePr>
          <p:nvPr>
            <p:ph idx="1"/>
            <p:extLst>
              <p:ext uri="{D42A27DB-BD31-4B8C-83A1-F6EECF244321}">
                <p14:modId xmlns:p14="http://schemas.microsoft.com/office/powerpoint/2010/main" val="4008154683"/>
              </p:ext>
            </p:extLst>
          </p:nvPr>
        </p:nvGraphicFramePr>
        <p:xfrm>
          <a:off x="4994032" y="803275"/>
          <a:ext cx="6383214" cy="4582160"/>
        </p:xfrm>
        <a:graphic>
          <a:graphicData uri="http://schemas.openxmlformats.org/drawingml/2006/table">
            <a:tbl>
              <a:tblPr firstRow="1" bandRow="1">
                <a:tableStyleId>{5C22544A-7EE6-4342-B048-85BDC9FD1C3A}</a:tableStyleId>
              </a:tblPr>
              <a:tblGrid>
                <a:gridCol w="1178168">
                  <a:extLst>
                    <a:ext uri="{9D8B030D-6E8A-4147-A177-3AD203B41FA5}">
                      <a16:colId xmlns:a16="http://schemas.microsoft.com/office/drawing/2014/main" val="3314675528"/>
                    </a:ext>
                  </a:extLst>
                </a:gridCol>
                <a:gridCol w="5205046">
                  <a:extLst>
                    <a:ext uri="{9D8B030D-6E8A-4147-A177-3AD203B41FA5}">
                      <a16:colId xmlns:a16="http://schemas.microsoft.com/office/drawing/2014/main" val="2530120831"/>
                    </a:ext>
                  </a:extLst>
                </a:gridCol>
              </a:tblGrid>
              <a:tr h="370840">
                <a:tc>
                  <a:txBody>
                    <a:bodyPr/>
                    <a:lstStyle/>
                    <a:p>
                      <a:r>
                        <a:rPr lang="en-US" dirty="0"/>
                        <a:t>Variable</a:t>
                      </a:r>
                    </a:p>
                  </a:txBody>
                  <a:tcPr marL="64199" marR="64199"/>
                </a:tc>
                <a:tc>
                  <a:txBody>
                    <a:bodyPr/>
                    <a:lstStyle/>
                    <a:p>
                      <a:r>
                        <a:rPr lang="en-US" dirty="0"/>
                        <a:t>Description</a:t>
                      </a:r>
                    </a:p>
                  </a:txBody>
                  <a:tcPr marL="64199" marR="64199"/>
                </a:tc>
                <a:extLst>
                  <a:ext uri="{0D108BD9-81ED-4DB2-BD59-A6C34878D82A}">
                    <a16:rowId xmlns:a16="http://schemas.microsoft.com/office/drawing/2014/main" val="1453950220"/>
                  </a:ext>
                </a:extLst>
              </a:tr>
              <a:tr h="370840">
                <a:tc>
                  <a:txBody>
                    <a:bodyPr/>
                    <a:lstStyle/>
                    <a:p>
                      <a:r>
                        <a:rPr lang="en-US" dirty="0"/>
                        <a:t>Age</a:t>
                      </a:r>
                    </a:p>
                  </a:txBody>
                  <a:tcPr marL="64199" marR="64199"/>
                </a:tc>
                <a:tc>
                  <a:txBody>
                    <a:bodyPr/>
                    <a:lstStyle/>
                    <a:p>
                      <a:r>
                        <a:rPr lang="en-US" dirty="0"/>
                        <a:t>Age of the primary beneficiary below 64 years old</a:t>
                      </a:r>
                    </a:p>
                  </a:txBody>
                  <a:tcPr marL="64199" marR="64199"/>
                </a:tc>
                <a:extLst>
                  <a:ext uri="{0D108BD9-81ED-4DB2-BD59-A6C34878D82A}">
                    <a16:rowId xmlns:a16="http://schemas.microsoft.com/office/drawing/2014/main" val="1306007611"/>
                  </a:ext>
                </a:extLst>
              </a:tr>
              <a:tr h="370840">
                <a:tc>
                  <a:txBody>
                    <a:bodyPr/>
                    <a:lstStyle/>
                    <a:p>
                      <a:r>
                        <a:rPr lang="en-US" dirty="0"/>
                        <a:t>Sex</a:t>
                      </a:r>
                    </a:p>
                  </a:txBody>
                  <a:tcPr marL="64199" marR="64199"/>
                </a:tc>
                <a:tc>
                  <a:txBody>
                    <a:bodyPr/>
                    <a:lstStyle/>
                    <a:p>
                      <a:r>
                        <a:rPr lang="en-US" dirty="0"/>
                        <a:t>Sex/gender (male/female)</a:t>
                      </a:r>
                    </a:p>
                  </a:txBody>
                  <a:tcPr marL="64199" marR="64199"/>
                </a:tc>
                <a:extLst>
                  <a:ext uri="{0D108BD9-81ED-4DB2-BD59-A6C34878D82A}">
                    <a16:rowId xmlns:a16="http://schemas.microsoft.com/office/drawing/2014/main" val="3504576542"/>
                  </a:ext>
                </a:extLst>
              </a:tr>
              <a:tr h="370840">
                <a:tc>
                  <a:txBody>
                    <a:bodyPr/>
                    <a:lstStyle/>
                    <a:p>
                      <a:r>
                        <a:rPr lang="en-US" dirty="0"/>
                        <a:t>BMI</a:t>
                      </a:r>
                    </a:p>
                  </a:txBody>
                  <a:tcPr marL="64199" marR="64199"/>
                </a:tc>
                <a:tc>
                  <a:txBody>
                    <a:bodyPr/>
                    <a:lstStyle/>
                    <a:p>
                      <a:r>
                        <a:rPr lang="en-US" dirty="0"/>
                        <a:t>Indicator of how over or underweight a person is</a:t>
                      </a:r>
                    </a:p>
                  </a:txBody>
                  <a:tcPr marL="64199" marR="64199"/>
                </a:tc>
                <a:extLst>
                  <a:ext uri="{0D108BD9-81ED-4DB2-BD59-A6C34878D82A}">
                    <a16:rowId xmlns:a16="http://schemas.microsoft.com/office/drawing/2014/main" val="2020464126"/>
                  </a:ext>
                </a:extLst>
              </a:tr>
              <a:tr h="370840">
                <a:tc>
                  <a:txBody>
                    <a:bodyPr/>
                    <a:lstStyle/>
                    <a:p>
                      <a:r>
                        <a:rPr lang="en-US" dirty="0"/>
                        <a:t>Children</a:t>
                      </a:r>
                    </a:p>
                  </a:txBody>
                  <a:tcPr marL="64199" marR="64199"/>
                </a:tc>
                <a:tc>
                  <a:txBody>
                    <a:bodyPr/>
                    <a:lstStyle/>
                    <a:p>
                      <a:r>
                        <a:rPr lang="en-US" dirty="0"/>
                        <a:t>Number of children/dependents covered by the plan</a:t>
                      </a:r>
                    </a:p>
                  </a:txBody>
                  <a:tcPr marL="64199" marR="64199"/>
                </a:tc>
                <a:extLst>
                  <a:ext uri="{0D108BD9-81ED-4DB2-BD59-A6C34878D82A}">
                    <a16:rowId xmlns:a16="http://schemas.microsoft.com/office/drawing/2014/main" val="4092729420"/>
                  </a:ext>
                </a:extLst>
              </a:tr>
              <a:tr h="370840">
                <a:tc>
                  <a:txBody>
                    <a:bodyPr/>
                    <a:lstStyle/>
                    <a:p>
                      <a:r>
                        <a:rPr lang="en-US" dirty="0"/>
                        <a:t>Smoker</a:t>
                      </a:r>
                    </a:p>
                  </a:txBody>
                  <a:tcPr marL="64199" marR="64199"/>
                </a:tc>
                <a:tc>
                  <a:txBody>
                    <a:bodyPr/>
                    <a:lstStyle/>
                    <a:p>
                      <a:r>
                        <a:rPr lang="en-US" dirty="0"/>
                        <a:t>Yes/No indicating if the insured regularly smokes tobacco</a:t>
                      </a:r>
                    </a:p>
                  </a:txBody>
                  <a:tcPr marL="64199" marR="64199"/>
                </a:tc>
                <a:extLst>
                  <a:ext uri="{0D108BD9-81ED-4DB2-BD59-A6C34878D82A}">
                    <a16:rowId xmlns:a16="http://schemas.microsoft.com/office/drawing/2014/main" val="3097495305"/>
                  </a:ext>
                </a:extLst>
              </a:tr>
              <a:tr h="370840">
                <a:tc>
                  <a:txBody>
                    <a:bodyPr/>
                    <a:lstStyle/>
                    <a:p>
                      <a:r>
                        <a:rPr lang="en-US" dirty="0"/>
                        <a:t>Region</a:t>
                      </a:r>
                    </a:p>
                  </a:txBody>
                  <a:tcPr marL="64199" marR="64199"/>
                </a:tc>
                <a:tc>
                  <a:txBody>
                    <a:bodyPr/>
                    <a:lstStyle/>
                    <a:p>
                      <a:r>
                        <a:rPr lang="en-US" dirty="0"/>
                        <a:t>Region of residence – northeast, southeast, southwest, northwest</a:t>
                      </a:r>
                    </a:p>
                  </a:txBody>
                  <a:tcPr marL="64199" marR="64199"/>
                </a:tc>
                <a:extLst>
                  <a:ext uri="{0D108BD9-81ED-4DB2-BD59-A6C34878D82A}">
                    <a16:rowId xmlns:a16="http://schemas.microsoft.com/office/drawing/2014/main" val="2100325048"/>
                  </a:ext>
                </a:extLst>
              </a:tr>
              <a:tr h="370840">
                <a:tc>
                  <a:txBody>
                    <a:bodyPr/>
                    <a:lstStyle/>
                    <a:p>
                      <a:r>
                        <a:rPr lang="en-US" dirty="0"/>
                        <a:t>Charges</a:t>
                      </a:r>
                    </a:p>
                  </a:txBody>
                  <a:tcPr marL="64199" marR="64199"/>
                </a:tc>
                <a:tc>
                  <a:txBody>
                    <a:bodyPr/>
                    <a:lstStyle/>
                    <a:p>
                      <a:r>
                        <a:rPr lang="en-US" dirty="0"/>
                        <a:t>Individual medical costs billed to health insurance</a:t>
                      </a:r>
                    </a:p>
                  </a:txBody>
                  <a:tcPr marL="64199" marR="64199"/>
                </a:tc>
                <a:extLst>
                  <a:ext uri="{0D108BD9-81ED-4DB2-BD59-A6C34878D82A}">
                    <a16:rowId xmlns:a16="http://schemas.microsoft.com/office/drawing/2014/main" val="2784866853"/>
                  </a:ext>
                </a:extLst>
              </a:tr>
            </a:tbl>
          </a:graphicData>
        </a:graphic>
      </p:graphicFrame>
    </p:spTree>
    <p:extLst>
      <p:ext uri="{BB962C8B-B14F-4D97-AF65-F5344CB8AC3E}">
        <p14:creationId xmlns:p14="http://schemas.microsoft.com/office/powerpoint/2010/main" val="2036298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132F700-8CFB-4C6C-B542-E0126AFD2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32">
            <a:extLst>
              <a:ext uri="{FF2B5EF4-FFF2-40B4-BE49-F238E27FC236}">
                <a16:creationId xmlns:a16="http://schemas.microsoft.com/office/drawing/2014/main" id="{590E0492-A063-4322-A6F6-50EBE38B5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811F053-65BC-463F-A052-15EDF07DD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8997C4-076F-41BF-8112-787D69068292}"/>
              </a:ext>
            </a:extLst>
          </p:cNvPr>
          <p:cNvSpPr>
            <a:spLocks noGrp="1"/>
          </p:cNvSpPr>
          <p:nvPr>
            <p:ph type="ctrTitle"/>
          </p:nvPr>
        </p:nvSpPr>
        <p:spPr>
          <a:xfrm>
            <a:off x="4786184" y="1771135"/>
            <a:ext cx="6450227" cy="3714834"/>
          </a:xfrm>
        </p:spPr>
        <p:txBody>
          <a:bodyPr anchor="ctr">
            <a:normAutofit/>
          </a:bodyPr>
          <a:lstStyle/>
          <a:p>
            <a:r>
              <a:rPr lang="en-US" sz="6000" dirty="0">
                <a:solidFill>
                  <a:schemeClr val="bg1"/>
                </a:solidFill>
              </a:rPr>
              <a:t>Is BMI of females different from that of males?</a:t>
            </a:r>
          </a:p>
        </p:txBody>
      </p:sp>
      <p:sp>
        <p:nvSpPr>
          <p:cNvPr id="5" name="Subtitle 4">
            <a:extLst>
              <a:ext uri="{FF2B5EF4-FFF2-40B4-BE49-F238E27FC236}">
                <a16:creationId xmlns:a16="http://schemas.microsoft.com/office/drawing/2014/main" id="{DD318541-84E3-4C10-AE13-85ACB33365FB}"/>
              </a:ext>
            </a:extLst>
          </p:cNvPr>
          <p:cNvSpPr>
            <a:spLocks noGrp="1"/>
          </p:cNvSpPr>
          <p:nvPr>
            <p:ph type="subTitle" idx="1"/>
          </p:nvPr>
        </p:nvSpPr>
        <p:spPr>
          <a:xfrm>
            <a:off x="1171964" y="2457450"/>
            <a:ext cx="2131409" cy="2342204"/>
          </a:xfrm>
        </p:spPr>
        <p:txBody>
          <a:bodyPr anchor="ctr">
            <a:normAutofit/>
          </a:bodyPr>
          <a:lstStyle/>
          <a:p>
            <a:pPr algn="l"/>
            <a:r>
              <a:rPr lang="en-US" dirty="0"/>
              <a:t>Test Used :  Two Independent Sample T-test for Equality of Means - Equal Std Dev</a:t>
            </a:r>
          </a:p>
        </p:txBody>
      </p:sp>
    </p:spTree>
    <p:extLst>
      <p:ext uri="{BB962C8B-B14F-4D97-AF65-F5344CB8AC3E}">
        <p14:creationId xmlns:p14="http://schemas.microsoft.com/office/powerpoint/2010/main" val="2911993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3ACE-F7C2-4A39-892A-1526E2D72787}"/>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78BAEE76-A5F7-42CC-84DA-1061B98FBB4C}"/>
              </a:ext>
            </a:extLst>
          </p:cNvPr>
          <p:cNvSpPr>
            <a:spLocks noGrp="1"/>
          </p:cNvSpPr>
          <p:nvPr>
            <p:ph idx="1"/>
          </p:nvPr>
        </p:nvSpPr>
        <p:spPr/>
        <p:txBody>
          <a:bodyPr/>
          <a:lstStyle/>
          <a:p>
            <a:pPr marL="0" indent="0">
              <a:buNone/>
            </a:pPr>
            <a:r>
              <a:rPr lang="en-US" dirty="0"/>
              <a:t>Null Hypothesis</a:t>
            </a:r>
          </a:p>
          <a:p>
            <a:pPr marL="0" indent="0">
              <a:buNone/>
            </a:pPr>
            <a:r>
              <a:rPr lang="en-US" dirty="0"/>
              <a:t>𝐻0 : µ1 = µ2</a:t>
            </a:r>
          </a:p>
          <a:p>
            <a:pPr marL="0" indent="0">
              <a:buNone/>
            </a:pPr>
            <a:endParaRPr lang="en-US" dirty="0"/>
          </a:p>
          <a:p>
            <a:pPr marL="0" indent="0">
              <a:buNone/>
            </a:pPr>
            <a:r>
              <a:rPr lang="en-US" dirty="0"/>
              <a:t>Alternate hypothesis</a:t>
            </a:r>
          </a:p>
          <a:p>
            <a:pPr marL="0" indent="0">
              <a:buNone/>
            </a:pPr>
            <a:r>
              <a:rPr lang="en-US" dirty="0"/>
              <a:t>𝐻𝑎 : µ1  ≠  µ2</a:t>
            </a:r>
          </a:p>
          <a:p>
            <a:pPr marL="0" indent="0">
              <a:buNone/>
            </a:pPr>
            <a:endParaRPr lang="en-US" dirty="0"/>
          </a:p>
          <a:p>
            <a:pPr marL="0" indent="0">
              <a:buNone/>
            </a:pPr>
            <a:r>
              <a:rPr lang="en-US" dirty="0"/>
              <a:t>where µ1 is BMI of females and µ2 is BMI of males</a:t>
            </a:r>
          </a:p>
        </p:txBody>
      </p:sp>
    </p:spTree>
    <p:extLst>
      <p:ext uri="{BB962C8B-B14F-4D97-AF65-F5344CB8AC3E}">
        <p14:creationId xmlns:p14="http://schemas.microsoft.com/office/powerpoint/2010/main" val="2012888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12CC-18D1-4606-907A-C4344DDCC31C}"/>
              </a:ext>
            </a:extLst>
          </p:cNvPr>
          <p:cNvSpPr>
            <a:spLocks noGrp="1"/>
          </p:cNvSpPr>
          <p:nvPr>
            <p:ph type="title"/>
          </p:nvPr>
        </p:nvSpPr>
        <p:spPr/>
        <p:txBody>
          <a:bodyPr/>
          <a:lstStyle/>
          <a:p>
            <a:r>
              <a:rPr lang="en-US" dirty="0"/>
              <a:t>Reason of Method Selection</a:t>
            </a:r>
          </a:p>
        </p:txBody>
      </p:sp>
      <p:sp>
        <p:nvSpPr>
          <p:cNvPr id="3" name="Content Placeholder 2">
            <a:extLst>
              <a:ext uri="{FF2B5EF4-FFF2-40B4-BE49-F238E27FC236}">
                <a16:creationId xmlns:a16="http://schemas.microsoft.com/office/drawing/2014/main" id="{A73AC862-4584-4EDB-9ED0-AE2F6B0CE3C7}"/>
              </a:ext>
            </a:extLst>
          </p:cNvPr>
          <p:cNvSpPr>
            <a:spLocks noGrp="1"/>
          </p:cNvSpPr>
          <p:nvPr>
            <p:ph idx="1"/>
          </p:nvPr>
        </p:nvSpPr>
        <p:spPr/>
        <p:txBody>
          <a:bodyPr/>
          <a:lstStyle/>
          <a:p>
            <a:r>
              <a:rPr lang="en-US" dirty="0"/>
              <a:t>It is found that the standard deviation between female and male data are similar</a:t>
            </a:r>
          </a:p>
          <a:p>
            <a:r>
              <a:rPr lang="en-US" dirty="0"/>
              <a:t>Sample size for each category is more than 30, hence normal distribution can be assumed</a:t>
            </a:r>
          </a:p>
          <a:p>
            <a:r>
              <a:rPr lang="en-US" dirty="0"/>
              <a:t>BMI data is continuous</a:t>
            </a:r>
          </a:p>
          <a:p>
            <a:r>
              <a:rPr lang="en-US" dirty="0"/>
              <a:t>Data between female and male are independent</a:t>
            </a:r>
          </a:p>
          <a:p>
            <a:r>
              <a:rPr lang="en-US" dirty="0"/>
              <a:t>Population mean and standard deviation are unknown</a:t>
            </a:r>
          </a:p>
        </p:txBody>
      </p:sp>
    </p:spTree>
    <p:extLst>
      <p:ext uri="{BB962C8B-B14F-4D97-AF65-F5344CB8AC3E}">
        <p14:creationId xmlns:p14="http://schemas.microsoft.com/office/powerpoint/2010/main" val="1693615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9E777-3BE6-4FB5-AB08-22AC1F45F01C}"/>
              </a:ext>
            </a:extLst>
          </p:cNvPr>
          <p:cNvSpPr>
            <a:spLocks noGrp="1"/>
          </p:cNvSpPr>
          <p:nvPr>
            <p:ph type="title"/>
          </p:nvPr>
        </p:nvSpPr>
        <p:spPr/>
        <p:txBody>
          <a:bodyPr/>
          <a:lstStyle/>
          <a:p>
            <a:r>
              <a:rPr lang="en-US"/>
              <a:t>Insight</a:t>
            </a:r>
            <a:endParaRPr lang="en-US" dirty="0"/>
          </a:p>
        </p:txBody>
      </p:sp>
      <p:sp>
        <p:nvSpPr>
          <p:cNvPr id="3" name="Content Placeholder 2">
            <a:extLst>
              <a:ext uri="{FF2B5EF4-FFF2-40B4-BE49-F238E27FC236}">
                <a16:creationId xmlns:a16="http://schemas.microsoft.com/office/drawing/2014/main" id="{F9E1CD03-2C79-4C4C-99D0-6C7AC6F33160}"/>
              </a:ext>
            </a:extLst>
          </p:cNvPr>
          <p:cNvSpPr>
            <a:spLocks noGrp="1"/>
          </p:cNvSpPr>
          <p:nvPr>
            <p:ph idx="1"/>
          </p:nvPr>
        </p:nvSpPr>
        <p:spPr/>
        <p:txBody>
          <a:bodyPr/>
          <a:lstStyle/>
          <a:p>
            <a:pPr marL="0" indent="0">
              <a:buNone/>
            </a:pPr>
            <a:r>
              <a:rPr lang="en-US" dirty="0"/>
              <a:t>After the statistical test is being run, we found out that we cannot reject null hypothesis. Hence, we can’t prove that BMI of females is different from that of males.</a:t>
            </a:r>
          </a:p>
        </p:txBody>
      </p:sp>
    </p:spTree>
    <p:extLst>
      <p:ext uri="{BB962C8B-B14F-4D97-AF65-F5344CB8AC3E}">
        <p14:creationId xmlns:p14="http://schemas.microsoft.com/office/powerpoint/2010/main" val="1955615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2"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3"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4"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2" name="Group 91">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93" name="Rectangle 92">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Isosceles Triangle 93">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Rectangle 94">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7" name="Rectangle 96">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0"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0" name="Group 119">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121" name="Rectangle 120">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252E06D-53C7-452B-9CFD-EBFC3591E49B}"/>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5400"/>
              <a:t>Insight</a:t>
            </a:r>
          </a:p>
        </p:txBody>
      </p:sp>
      <p:sp>
        <p:nvSpPr>
          <p:cNvPr id="125" name="Rectangle 124">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626" name="Picture 2">
            <a:extLst>
              <a:ext uri="{FF2B5EF4-FFF2-40B4-BE49-F238E27FC236}">
                <a16:creationId xmlns:a16="http://schemas.microsoft.com/office/drawing/2014/main" id="{A2EDF5DC-85CD-4F15-935A-459325885D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59988" y="320040"/>
            <a:ext cx="6114865" cy="6227064"/>
          </a:xfrm>
          <a:prstGeom prst="rect">
            <a:avLst/>
          </a:prstGeom>
          <a:noFill/>
          <a:ln w="9525">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145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132F700-8CFB-4C6C-B542-E0126AFD2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32">
            <a:extLst>
              <a:ext uri="{FF2B5EF4-FFF2-40B4-BE49-F238E27FC236}">
                <a16:creationId xmlns:a16="http://schemas.microsoft.com/office/drawing/2014/main" id="{590E0492-A063-4322-A6F6-50EBE38B5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811F053-65BC-463F-A052-15EDF07DD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8997C4-076F-41BF-8112-787D69068292}"/>
              </a:ext>
            </a:extLst>
          </p:cNvPr>
          <p:cNvSpPr>
            <a:spLocks noGrp="1"/>
          </p:cNvSpPr>
          <p:nvPr>
            <p:ph type="ctrTitle"/>
          </p:nvPr>
        </p:nvSpPr>
        <p:spPr>
          <a:xfrm>
            <a:off x="4786184" y="1771135"/>
            <a:ext cx="6450227" cy="3714834"/>
          </a:xfrm>
        </p:spPr>
        <p:txBody>
          <a:bodyPr anchor="ctr">
            <a:normAutofit/>
          </a:bodyPr>
          <a:lstStyle/>
          <a:p>
            <a:r>
              <a:rPr lang="en-US" sz="6000" dirty="0">
                <a:solidFill>
                  <a:schemeClr val="bg1"/>
                </a:solidFill>
              </a:rPr>
              <a:t>Is the proportion of smokers significantly different across regions?</a:t>
            </a:r>
          </a:p>
        </p:txBody>
      </p:sp>
      <p:sp>
        <p:nvSpPr>
          <p:cNvPr id="5" name="Subtitle 4">
            <a:extLst>
              <a:ext uri="{FF2B5EF4-FFF2-40B4-BE49-F238E27FC236}">
                <a16:creationId xmlns:a16="http://schemas.microsoft.com/office/drawing/2014/main" id="{DD318541-84E3-4C10-AE13-85ACB33365FB}"/>
              </a:ext>
            </a:extLst>
          </p:cNvPr>
          <p:cNvSpPr>
            <a:spLocks noGrp="1"/>
          </p:cNvSpPr>
          <p:nvPr>
            <p:ph type="subTitle" idx="1"/>
          </p:nvPr>
        </p:nvSpPr>
        <p:spPr>
          <a:xfrm>
            <a:off x="1171964" y="2457450"/>
            <a:ext cx="2131409" cy="2342204"/>
          </a:xfrm>
        </p:spPr>
        <p:txBody>
          <a:bodyPr anchor="ctr">
            <a:normAutofit/>
          </a:bodyPr>
          <a:lstStyle/>
          <a:p>
            <a:pPr algn="l"/>
            <a:r>
              <a:rPr lang="en-US" dirty="0"/>
              <a:t>Test Used : Chi-Square Test for Independence</a:t>
            </a:r>
          </a:p>
        </p:txBody>
      </p:sp>
    </p:spTree>
    <p:extLst>
      <p:ext uri="{BB962C8B-B14F-4D97-AF65-F5344CB8AC3E}">
        <p14:creationId xmlns:p14="http://schemas.microsoft.com/office/powerpoint/2010/main" val="3861868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3ACE-F7C2-4A39-892A-1526E2D72787}"/>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78BAEE76-A5F7-42CC-84DA-1061B98FBB4C}"/>
              </a:ext>
            </a:extLst>
          </p:cNvPr>
          <p:cNvSpPr>
            <a:spLocks noGrp="1"/>
          </p:cNvSpPr>
          <p:nvPr>
            <p:ph idx="1"/>
          </p:nvPr>
        </p:nvSpPr>
        <p:spPr/>
        <p:txBody>
          <a:bodyPr/>
          <a:lstStyle/>
          <a:p>
            <a:pPr marL="0" indent="0">
              <a:buNone/>
            </a:pPr>
            <a:r>
              <a:rPr lang="en-US" dirty="0"/>
              <a:t>Null Hypothesis</a:t>
            </a:r>
          </a:p>
          <a:p>
            <a:pPr marL="0" indent="0">
              <a:buNone/>
            </a:pPr>
            <a:r>
              <a:rPr lang="en-US" dirty="0"/>
              <a:t>𝐻0 : Proportion of smokers are independent across regions</a:t>
            </a:r>
          </a:p>
          <a:p>
            <a:pPr marL="0" indent="0">
              <a:buNone/>
            </a:pPr>
            <a:endParaRPr lang="en-US" dirty="0"/>
          </a:p>
          <a:p>
            <a:pPr marL="0" indent="0">
              <a:buNone/>
            </a:pPr>
            <a:r>
              <a:rPr lang="en-US" dirty="0"/>
              <a:t>Alternate hypothesis</a:t>
            </a:r>
          </a:p>
          <a:p>
            <a:pPr marL="0" indent="0">
              <a:buNone/>
            </a:pPr>
            <a:r>
              <a:rPr lang="en-US" dirty="0"/>
              <a:t>𝐻𝑎 : </a:t>
            </a:r>
            <a:r>
              <a:rPr lang="en-US" dirty="0" err="1"/>
              <a:t>Propertion</a:t>
            </a:r>
            <a:r>
              <a:rPr lang="en-US" dirty="0"/>
              <a:t> of smokers are not independent across regions</a:t>
            </a:r>
          </a:p>
        </p:txBody>
      </p:sp>
    </p:spTree>
    <p:extLst>
      <p:ext uri="{BB962C8B-B14F-4D97-AF65-F5344CB8AC3E}">
        <p14:creationId xmlns:p14="http://schemas.microsoft.com/office/powerpoint/2010/main" val="1483818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12CC-18D1-4606-907A-C4344DDCC31C}"/>
              </a:ext>
            </a:extLst>
          </p:cNvPr>
          <p:cNvSpPr>
            <a:spLocks noGrp="1"/>
          </p:cNvSpPr>
          <p:nvPr>
            <p:ph type="title"/>
          </p:nvPr>
        </p:nvSpPr>
        <p:spPr/>
        <p:txBody>
          <a:bodyPr/>
          <a:lstStyle/>
          <a:p>
            <a:r>
              <a:rPr lang="en-US" dirty="0"/>
              <a:t>Reason of Method Selection</a:t>
            </a:r>
          </a:p>
        </p:txBody>
      </p:sp>
      <p:sp>
        <p:nvSpPr>
          <p:cNvPr id="3" name="Content Placeholder 2">
            <a:extLst>
              <a:ext uri="{FF2B5EF4-FFF2-40B4-BE49-F238E27FC236}">
                <a16:creationId xmlns:a16="http://schemas.microsoft.com/office/drawing/2014/main" id="{A73AC862-4584-4EDB-9ED0-AE2F6B0CE3C7}"/>
              </a:ext>
            </a:extLst>
          </p:cNvPr>
          <p:cNvSpPr>
            <a:spLocks noGrp="1"/>
          </p:cNvSpPr>
          <p:nvPr>
            <p:ph idx="1"/>
          </p:nvPr>
        </p:nvSpPr>
        <p:spPr/>
        <p:txBody>
          <a:bodyPr/>
          <a:lstStyle/>
          <a:p>
            <a:r>
              <a:rPr lang="en-US" dirty="0"/>
              <a:t>Categorical variables are being compared</a:t>
            </a:r>
          </a:p>
          <a:p>
            <a:r>
              <a:rPr lang="en-US" dirty="0"/>
              <a:t>The expected value of the number of sample observations in each level of the variable is at least 5</a:t>
            </a:r>
          </a:p>
          <a:p>
            <a:r>
              <a:rPr lang="en-US" dirty="0"/>
              <a:t>Random sampling Is done, as per data provided</a:t>
            </a:r>
          </a:p>
        </p:txBody>
      </p:sp>
    </p:spTree>
    <p:extLst>
      <p:ext uri="{BB962C8B-B14F-4D97-AF65-F5344CB8AC3E}">
        <p14:creationId xmlns:p14="http://schemas.microsoft.com/office/powerpoint/2010/main" val="2519981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9E777-3BE6-4FB5-AB08-22AC1F45F01C}"/>
              </a:ext>
            </a:extLst>
          </p:cNvPr>
          <p:cNvSpPr>
            <a:spLocks noGrp="1"/>
          </p:cNvSpPr>
          <p:nvPr>
            <p:ph type="title"/>
          </p:nvPr>
        </p:nvSpPr>
        <p:spPr/>
        <p:txBody>
          <a:bodyPr/>
          <a:lstStyle/>
          <a:p>
            <a:r>
              <a:rPr lang="en-US"/>
              <a:t>Insight</a:t>
            </a:r>
            <a:endParaRPr lang="en-US" dirty="0"/>
          </a:p>
        </p:txBody>
      </p:sp>
      <p:sp>
        <p:nvSpPr>
          <p:cNvPr id="3" name="Content Placeholder 2">
            <a:extLst>
              <a:ext uri="{FF2B5EF4-FFF2-40B4-BE49-F238E27FC236}">
                <a16:creationId xmlns:a16="http://schemas.microsoft.com/office/drawing/2014/main" id="{F9E1CD03-2C79-4C4C-99D0-6C7AC6F33160}"/>
              </a:ext>
            </a:extLst>
          </p:cNvPr>
          <p:cNvSpPr>
            <a:spLocks noGrp="1"/>
          </p:cNvSpPr>
          <p:nvPr>
            <p:ph idx="1"/>
          </p:nvPr>
        </p:nvSpPr>
        <p:spPr/>
        <p:txBody>
          <a:bodyPr/>
          <a:lstStyle/>
          <a:p>
            <a:pPr marL="0" indent="0">
              <a:buNone/>
            </a:pPr>
            <a:r>
              <a:rPr lang="en-US" dirty="0"/>
              <a:t>After the statistical test is being run, we found out that we cannot reject null hypothesis. Hence, we found out that the proportion of smokers is independent across regions.</a:t>
            </a:r>
          </a:p>
        </p:txBody>
      </p:sp>
    </p:spTree>
    <p:extLst>
      <p:ext uri="{BB962C8B-B14F-4D97-AF65-F5344CB8AC3E}">
        <p14:creationId xmlns:p14="http://schemas.microsoft.com/office/powerpoint/2010/main" val="18738038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2"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3"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4"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5"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6"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7"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8"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9"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0"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1"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2"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3"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4"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5"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6"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7"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8"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9"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0"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2252E06D-53C7-452B-9CFD-EBFC3591E49B}"/>
              </a:ext>
            </a:extLst>
          </p:cNvPr>
          <p:cNvSpPr>
            <a:spLocks noGrp="1"/>
          </p:cNvSpPr>
          <p:nvPr>
            <p:ph type="title"/>
          </p:nvPr>
        </p:nvSpPr>
        <p:spPr>
          <a:xfrm>
            <a:off x="888631" y="4760132"/>
            <a:ext cx="3947420" cy="1777829"/>
          </a:xfrm>
        </p:spPr>
        <p:txBody>
          <a:bodyPr vert="horz" lIns="228600" tIns="228600" rIns="228600" bIns="0" rtlCol="0">
            <a:normAutofit/>
          </a:bodyPr>
          <a:lstStyle/>
          <a:p>
            <a:pPr algn="l"/>
            <a:r>
              <a:rPr lang="en-US">
                <a:solidFill>
                  <a:schemeClr val="tx1"/>
                </a:solidFill>
              </a:rPr>
              <a:t>Insight</a:t>
            </a:r>
          </a:p>
        </p:txBody>
      </p:sp>
      <p:sp>
        <p:nvSpPr>
          <p:cNvPr id="162" name="Freeform: Shape 161">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29702" name="Picture 6" descr="Chart, bar chart&#10;&#10;Description automatically generated">
            <a:extLst>
              <a:ext uri="{FF2B5EF4-FFF2-40B4-BE49-F238E27FC236}">
                <a16:creationId xmlns:a16="http://schemas.microsoft.com/office/drawing/2014/main" id="{850272A5-EE69-4D84-8852-91822FEFB6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1364" y="743842"/>
            <a:ext cx="3832073" cy="3270035"/>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Chart, bar chart&#10;&#10;Description automatically generated">
            <a:extLst>
              <a:ext uri="{FF2B5EF4-FFF2-40B4-BE49-F238E27FC236}">
                <a16:creationId xmlns:a16="http://schemas.microsoft.com/office/drawing/2014/main" id="{A3C80844-1E8B-4182-8B76-3D236C8A7A6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60482" y="767408"/>
            <a:ext cx="3832073" cy="2876569"/>
          </a:xfrm>
          <a:prstGeom prst="rect">
            <a:avLst/>
          </a:prstGeom>
          <a:noFill/>
          <a:extLst>
            <a:ext uri="{909E8E84-426E-40DD-AFC4-6F175D3DCCD1}">
              <a14:hiddenFill xmlns:a14="http://schemas.microsoft.com/office/drawing/2010/main">
                <a:solidFill>
                  <a:srgbClr val="FFFFFF"/>
                </a:solidFill>
              </a14:hiddenFill>
            </a:ext>
          </a:extLst>
        </p:spPr>
      </p:pic>
      <p:pic>
        <p:nvPicPr>
          <p:cNvPr id="29698" name="Picture 2" descr="Chart, bar chart&#10;&#10;Description automatically generated">
            <a:extLst>
              <a:ext uri="{FF2B5EF4-FFF2-40B4-BE49-F238E27FC236}">
                <a16:creationId xmlns:a16="http://schemas.microsoft.com/office/drawing/2014/main" id="{C8CB8A44-34AF-4D1E-A36E-6FDBC8418E6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87805" y="485207"/>
            <a:ext cx="3523135" cy="352313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D59BF2D-4CB1-4736-9CF4-295509502D70}"/>
              </a:ext>
            </a:extLst>
          </p:cNvPr>
          <p:cNvSpPr>
            <a:spLocks noGrp="1"/>
          </p:cNvSpPr>
          <p:nvPr>
            <p:ph idx="1"/>
          </p:nvPr>
        </p:nvSpPr>
        <p:spPr>
          <a:xfrm>
            <a:off x="5118447" y="4767660"/>
            <a:ext cx="6281873" cy="1770300"/>
          </a:xfrm>
        </p:spPr>
        <p:txBody>
          <a:bodyPr>
            <a:normAutofit/>
          </a:bodyPr>
          <a:lstStyle/>
          <a:p>
            <a:endParaRPr lang="en-US"/>
          </a:p>
        </p:txBody>
      </p:sp>
    </p:spTree>
    <p:extLst>
      <p:ext uri="{BB962C8B-B14F-4D97-AF65-F5344CB8AC3E}">
        <p14:creationId xmlns:p14="http://schemas.microsoft.com/office/powerpoint/2010/main" val="314826736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9" name="Group 138">
            <a:extLst>
              <a:ext uri="{FF2B5EF4-FFF2-40B4-BE49-F238E27FC236}">
                <a16:creationId xmlns:a16="http://schemas.microsoft.com/office/drawing/2014/main" id="{E8DD8E1A-9945-4DBA-BC40-7A028BF32D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0" name="Freeform 5">
              <a:extLst>
                <a:ext uri="{FF2B5EF4-FFF2-40B4-BE49-F238E27FC236}">
                  <a16:creationId xmlns:a16="http://schemas.microsoft.com/office/drawing/2014/main" id="{FE1C52F1-9DDF-4839-9B8F-25F7F8D42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1" name="Freeform 6">
              <a:extLst>
                <a:ext uri="{FF2B5EF4-FFF2-40B4-BE49-F238E27FC236}">
                  <a16:creationId xmlns:a16="http://schemas.microsoft.com/office/drawing/2014/main" id="{DB25E450-AEBE-4B5B-9CD7-7DDA5128D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2" name="Freeform 7">
              <a:extLst>
                <a:ext uri="{FF2B5EF4-FFF2-40B4-BE49-F238E27FC236}">
                  <a16:creationId xmlns:a16="http://schemas.microsoft.com/office/drawing/2014/main" id="{D57AF4B2-B19E-4839-9D9C-06AD5370C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3" name="Freeform 8">
              <a:extLst>
                <a:ext uri="{FF2B5EF4-FFF2-40B4-BE49-F238E27FC236}">
                  <a16:creationId xmlns:a16="http://schemas.microsoft.com/office/drawing/2014/main" id="{2949CEBF-F4A7-44B2-8A3B-22558718F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4" name="Freeform 9">
              <a:extLst>
                <a:ext uri="{FF2B5EF4-FFF2-40B4-BE49-F238E27FC236}">
                  <a16:creationId xmlns:a16="http://schemas.microsoft.com/office/drawing/2014/main" id="{28EAA589-93ED-485D-96BB-B9B21EC96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5" name="Freeform 10">
              <a:extLst>
                <a:ext uri="{FF2B5EF4-FFF2-40B4-BE49-F238E27FC236}">
                  <a16:creationId xmlns:a16="http://schemas.microsoft.com/office/drawing/2014/main" id="{4BB4F238-A1F2-45F6-9074-18C4A9F921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6" name="Freeform 11">
              <a:extLst>
                <a:ext uri="{FF2B5EF4-FFF2-40B4-BE49-F238E27FC236}">
                  <a16:creationId xmlns:a16="http://schemas.microsoft.com/office/drawing/2014/main" id="{1C658EE5-B46E-48ED-822D-1C3F08ECA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7" name="Freeform 12">
              <a:extLst>
                <a:ext uri="{FF2B5EF4-FFF2-40B4-BE49-F238E27FC236}">
                  <a16:creationId xmlns:a16="http://schemas.microsoft.com/office/drawing/2014/main" id="{82AA74BE-73A4-4ADC-B86C-833704C0C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8" name="Freeform 13">
              <a:extLst>
                <a:ext uri="{FF2B5EF4-FFF2-40B4-BE49-F238E27FC236}">
                  <a16:creationId xmlns:a16="http://schemas.microsoft.com/office/drawing/2014/main" id="{2018BD4B-A593-4075-9FDB-4739C6D53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9" name="Freeform 14">
              <a:extLst>
                <a:ext uri="{FF2B5EF4-FFF2-40B4-BE49-F238E27FC236}">
                  <a16:creationId xmlns:a16="http://schemas.microsoft.com/office/drawing/2014/main" id="{0D16E44B-CE60-491F-B907-D02B0B1E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0" name="Freeform 15">
              <a:extLst>
                <a:ext uri="{FF2B5EF4-FFF2-40B4-BE49-F238E27FC236}">
                  <a16:creationId xmlns:a16="http://schemas.microsoft.com/office/drawing/2014/main" id="{2DFA7256-7E90-44B6-8E90-2111C1A1F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1" name="Freeform 16">
              <a:extLst>
                <a:ext uri="{FF2B5EF4-FFF2-40B4-BE49-F238E27FC236}">
                  <a16:creationId xmlns:a16="http://schemas.microsoft.com/office/drawing/2014/main" id="{CE31CD09-2348-4B3A-9C97-CEECA4ABC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2" name="Freeform 17">
              <a:extLst>
                <a:ext uri="{FF2B5EF4-FFF2-40B4-BE49-F238E27FC236}">
                  <a16:creationId xmlns:a16="http://schemas.microsoft.com/office/drawing/2014/main" id="{4E5422EF-93F2-41A9-B30F-9EFE9241D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3" name="Freeform 18">
              <a:extLst>
                <a:ext uri="{FF2B5EF4-FFF2-40B4-BE49-F238E27FC236}">
                  <a16:creationId xmlns:a16="http://schemas.microsoft.com/office/drawing/2014/main" id="{7920E29F-BB48-485F-95FF-5C372339C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4" name="Freeform 19">
              <a:extLst>
                <a:ext uri="{FF2B5EF4-FFF2-40B4-BE49-F238E27FC236}">
                  <a16:creationId xmlns:a16="http://schemas.microsoft.com/office/drawing/2014/main" id="{ACFDB0E0-ECEB-4EEB-925D-4BE22979C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5" name="Freeform 20">
              <a:extLst>
                <a:ext uri="{FF2B5EF4-FFF2-40B4-BE49-F238E27FC236}">
                  <a16:creationId xmlns:a16="http://schemas.microsoft.com/office/drawing/2014/main" id="{30CE2542-FFC2-4E6A-9F84-265FE415D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6" name="Freeform 21">
              <a:extLst>
                <a:ext uri="{FF2B5EF4-FFF2-40B4-BE49-F238E27FC236}">
                  <a16:creationId xmlns:a16="http://schemas.microsoft.com/office/drawing/2014/main" id="{2864C497-B900-4D3E-895C-A2A823A3C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57" name="Freeform 22">
              <a:extLst>
                <a:ext uri="{FF2B5EF4-FFF2-40B4-BE49-F238E27FC236}">
                  <a16:creationId xmlns:a16="http://schemas.microsoft.com/office/drawing/2014/main" id="{26441ED2-272A-4395-9966-F5B1C8D3F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8" name="Freeform 23">
              <a:extLst>
                <a:ext uri="{FF2B5EF4-FFF2-40B4-BE49-F238E27FC236}">
                  <a16:creationId xmlns:a16="http://schemas.microsoft.com/office/drawing/2014/main" id="{701CA35D-3DE0-4BE9-96A9-31A6F24DB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9" name="Freeform 24">
              <a:extLst>
                <a:ext uri="{FF2B5EF4-FFF2-40B4-BE49-F238E27FC236}">
                  <a16:creationId xmlns:a16="http://schemas.microsoft.com/office/drawing/2014/main" id="{C9367E8C-A75F-4D57-8B79-1B3EEDFD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0" name="Freeform 25">
              <a:extLst>
                <a:ext uri="{FF2B5EF4-FFF2-40B4-BE49-F238E27FC236}">
                  <a16:creationId xmlns:a16="http://schemas.microsoft.com/office/drawing/2014/main" id="{0846F98D-8409-4D6C-B830-625CC19EB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62" name="Group 161">
            <a:extLst>
              <a:ext uri="{FF2B5EF4-FFF2-40B4-BE49-F238E27FC236}">
                <a16:creationId xmlns:a16="http://schemas.microsoft.com/office/drawing/2014/main" id="{F35369DB-627C-41BD-9041-6426E8BF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63" name="Rectangle 162">
              <a:extLst>
                <a:ext uri="{FF2B5EF4-FFF2-40B4-BE49-F238E27FC236}">
                  <a16:creationId xmlns:a16="http://schemas.microsoft.com/office/drawing/2014/main" id="{9BA15987-DDC0-4CAB-AF5B-7D11E25D2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 name="Isosceles Triangle 22">
              <a:extLst>
                <a:ext uri="{FF2B5EF4-FFF2-40B4-BE49-F238E27FC236}">
                  <a16:creationId xmlns:a16="http://schemas.microsoft.com/office/drawing/2014/main" id="{9B6DF8F2-BD4C-48F5-8CDC-95B311500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 name="Rectangle 164">
              <a:extLst>
                <a:ext uri="{FF2B5EF4-FFF2-40B4-BE49-F238E27FC236}">
                  <a16:creationId xmlns:a16="http://schemas.microsoft.com/office/drawing/2014/main" id="{8E989FB2-D6DE-43D1-84D5-1C80F9901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67" name="Rectangle 166">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9" name="Group 168">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70"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98997C4-076F-41BF-8112-787D69068292}"/>
              </a:ext>
            </a:extLst>
          </p:cNvPr>
          <p:cNvSpPr>
            <a:spLocks noGrp="1"/>
          </p:cNvSpPr>
          <p:nvPr>
            <p:ph type="title"/>
          </p:nvPr>
        </p:nvSpPr>
        <p:spPr>
          <a:xfrm>
            <a:off x="904877" y="795527"/>
            <a:ext cx="10488547" cy="1190912"/>
          </a:xfrm>
        </p:spPr>
        <p:txBody>
          <a:bodyPr vert="horz" lIns="228600" tIns="228600" rIns="228600" bIns="228600" rtlCol="0" anchor="ctr">
            <a:normAutofit/>
          </a:bodyPr>
          <a:lstStyle/>
          <a:p>
            <a:r>
              <a:rPr lang="en-US" sz="4000" dirty="0">
                <a:solidFill>
                  <a:schemeClr val="tx2"/>
                </a:solidFill>
              </a:rPr>
              <a:t>Exploratory Data Analysis – Gender Count</a:t>
            </a:r>
          </a:p>
        </p:txBody>
      </p:sp>
      <p:sp>
        <p:nvSpPr>
          <p:cNvPr id="192" name="Rectangle 191">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E0802B"/>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a:extLst>
              <a:ext uri="{FF2B5EF4-FFF2-40B4-BE49-F238E27FC236}">
                <a16:creationId xmlns:a16="http://schemas.microsoft.com/office/drawing/2014/main" id="{8E7C603F-BBA1-4449-8AE3-C0F3DEDF6A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3257" y="2525305"/>
            <a:ext cx="4626864" cy="3128188"/>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D7D55994-16E3-4EB5-BBE5-464AB3730093}"/>
              </a:ext>
            </a:extLst>
          </p:cNvPr>
          <p:cNvSpPr>
            <a:spLocks noGrp="1"/>
          </p:cNvSpPr>
          <p:nvPr>
            <p:ph type="body" sz="half" idx="2"/>
          </p:nvPr>
        </p:nvSpPr>
        <p:spPr>
          <a:xfrm>
            <a:off x="6380703" y="2228850"/>
            <a:ext cx="5028928" cy="3699669"/>
          </a:xfrm>
        </p:spPr>
        <p:txBody>
          <a:bodyPr vert="horz" lIns="91440" tIns="45720" rIns="91440" bIns="45720" rtlCol="0" anchor="ctr">
            <a:normAutofit/>
          </a:bodyPr>
          <a:lstStyle/>
          <a:p>
            <a:pPr marL="280988" indent="-228600" algn="l">
              <a:buClr>
                <a:srgbClr val="E0802B"/>
              </a:buClr>
              <a:buFont typeface="Wingdings" panose="05000000000000000000" pitchFamily="2" charset="2"/>
              <a:buChar char="§"/>
            </a:pPr>
            <a:r>
              <a:rPr lang="en-US" dirty="0">
                <a:solidFill>
                  <a:schemeClr val="tx1"/>
                </a:solidFill>
              </a:rPr>
              <a:t>The number of female and male customers are about the same</a:t>
            </a:r>
            <a:endParaRPr lang="en-US">
              <a:solidFill>
                <a:schemeClr val="tx1"/>
              </a:solidFill>
            </a:endParaRPr>
          </a:p>
          <a:p>
            <a:pPr marL="280988" indent="-228600" algn="l">
              <a:buClr>
                <a:srgbClr val="E0802B"/>
              </a:buClr>
              <a:buFont typeface="Wingdings" panose="05000000000000000000" pitchFamily="2" charset="2"/>
              <a:buChar char="§"/>
            </a:pPr>
            <a:r>
              <a:rPr lang="en-US" dirty="0">
                <a:solidFill>
                  <a:schemeClr val="tx1"/>
                </a:solidFill>
              </a:rPr>
              <a:t>Female : 662</a:t>
            </a:r>
            <a:endParaRPr lang="en-US">
              <a:solidFill>
                <a:schemeClr val="tx1"/>
              </a:solidFill>
            </a:endParaRPr>
          </a:p>
          <a:p>
            <a:pPr marL="280988" indent="-228600" algn="l">
              <a:buClr>
                <a:srgbClr val="E0802B"/>
              </a:buClr>
              <a:buFont typeface="Wingdings" panose="05000000000000000000" pitchFamily="2" charset="2"/>
              <a:buChar char="§"/>
            </a:pPr>
            <a:r>
              <a:rPr lang="en-US" dirty="0">
                <a:solidFill>
                  <a:schemeClr val="tx1"/>
                </a:solidFill>
              </a:rPr>
              <a:t>Male : 676</a:t>
            </a:r>
            <a:endParaRPr lang="en-US">
              <a:solidFill>
                <a:schemeClr val="tx1"/>
              </a:solidFill>
            </a:endParaRPr>
          </a:p>
        </p:txBody>
      </p:sp>
    </p:spTree>
    <p:extLst>
      <p:ext uri="{BB962C8B-B14F-4D97-AF65-F5344CB8AC3E}">
        <p14:creationId xmlns:p14="http://schemas.microsoft.com/office/powerpoint/2010/main" val="2573373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132F700-8CFB-4C6C-B542-E0126AFD2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32">
            <a:extLst>
              <a:ext uri="{FF2B5EF4-FFF2-40B4-BE49-F238E27FC236}">
                <a16:creationId xmlns:a16="http://schemas.microsoft.com/office/drawing/2014/main" id="{590E0492-A063-4322-A6F6-50EBE38B5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811F053-65BC-463F-A052-15EDF07DD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8997C4-076F-41BF-8112-787D69068292}"/>
              </a:ext>
            </a:extLst>
          </p:cNvPr>
          <p:cNvSpPr>
            <a:spLocks noGrp="1"/>
          </p:cNvSpPr>
          <p:nvPr>
            <p:ph type="ctrTitle"/>
          </p:nvPr>
        </p:nvSpPr>
        <p:spPr>
          <a:xfrm>
            <a:off x="4786184" y="1771135"/>
            <a:ext cx="6450227" cy="3714834"/>
          </a:xfrm>
        </p:spPr>
        <p:txBody>
          <a:bodyPr anchor="ctr">
            <a:normAutofit fontScale="90000"/>
          </a:bodyPr>
          <a:lstStyle/>
          <a:p>
            <a:r>
              <a:rPr lang="en-US" sz="6000" dirty="0">
                <a:solidFill>
                  <a:schemeClr val="bg1"/>
                </a:solidFill>
              </a:rPr>
              <a:t>Is the mean BMI of women with no children, one child and two children the same?</a:t>
            </a:r>
          </a:p>
        </p:txBody>
      </p:sp>
      <p:sp>
        <p:nvSpPr>
          <p:cNvPr id="5" name="Subtitle 4">
            <a:extLst>
              <a:ext uri="{FF2B5EF4-FFF2-40B4-BE49-F238E27FC236}">
                <a16:creationId xmlns:a16="http://schemas.microsoft.com/office/drawing/2014/main" id="{DD318541-84E3-4C10-AE13-85ACB33365FB}"/>
              </a:ext>
            </a:extLst>
          </p:cNvPr>
          <p:cNvSpPr>
            <a:spLocks noGrp="1"/>
          </p:cNvSpPr>
          <p:nvPr>
            <p:ph type="subTitle" idx="1"/>
          </p:nvPr>
        </p:nvSpPr>
        <p:spPr>
          <a:xfrm>
            <a:off x="1171964" y="2457450"/>
            <a:ext cx="2131409" cy="2342204"/>
          </a:xfrm>
        </p:spPr>
        <p:txBody>
          <a:bodyPr anchor="ctr">
            <a:normAutofit/>
          </a:bodyPr>
          <a:lstStyle/>
          <a:p>
            <a:pPr algn="l"/>
            <a:r>
              <a:rPr lang="en-US" dirty="0"/>
              <a:t>Test Used :ANOVA</a:t>
            </a:r>
          </a:p>
        </p:txBody>
      </p:sp>
    </p:spTree>
    <p:extLst>
      <p:ext uri="{BB962C8B-B14F-4D97-AF65-F5344CB8AC3E}">
        <p14:creationId xmlns:p14="http://schemas.microsoft.com/office/powerpoint/2010/main" val="2362249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3ACE-F7C2-4A39-892A-1526E2D72787}"/>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78BAEE76-A5F7-42CC-84DA-1061B98FBB4C}"/>
              </a:ext>
            </a:extLst>
          </p:cNvPr>
          <p:cNvSpPr>
            <a:spLocks noGrp="1"/>
          </p:cNvSpPr>
          <p:nvPr>
            <p:ph idx="1"/>
          </p:nvPr>
        </p:nvSpPr>
        <p:spPr/>
        <p:txBody>
          <a:bodyPr/>
          <a:lstStyle/>
          <a:p>
            <a:pPr marL="0" indent="0">
              <a:buNone/>
            </a:pPr>
            <a:r>
              <a:rPr lang="en-US" dirty="0"/>
              <a:t>Null Hypothesis</a:t>
            </a:r>
          </a:p>
          <a:p>
            <a:pPr marL="0" indent="0">
              <a:buNone/>
            </a:pPr>
            <a:r>
              <a:rPr lang="en-US" dirty="0"/>
              <a:t>𝐻0 :  𝜇1=𝜇2=𝜇3 </a:t>
            </a:r>
          </a:p>
          <a:p>
            <a:pPr marL="0" indent="0">
              <a:buNone/>
            </a:pPr>
            <a:r>
              <a:rPr lang="en-US" dirty="0"/>
              <a:t>Alternate Hypothesis</a:t>
            </a:r>
          </a:p>
          <a:p>
            <a:pPr marL="0" indent="0">
              <a:buNone/>
            </a:pPr>
            <a:r>
              <a:rPr lang="en-US" dirty="0"/>
              <a:t>𝐻𝑎 : At least one mean BMI level for woman with a number of children is different from the rest (for women with children of 0 to 2).</a:t>
            </a:r>
          </a:p>
          <a:p>
            <a:pPr marL="0" indent="0">
              <a:buNone/>
            </a:pPr>
            <a:endParaRPr lang="en-US" dirty="0"/>
          </a:p>
          <a:p>
            <a:pPr marL="0" indent="0">
              <a:buNone/>
            </a:pPr>
            <a:r>
              <a:rPr lang="en-US" dirty="0"/>
              <a:t>where  𝜇1  is mean BMI of women with no children,  𝜇2  is mean BMI of women with one child, and  𝜇3  is mean BMI of women with two children</a:t>
            </a:r>
          </a:p>
        </p:txBody>
      </p:sp>
    </p:spTree>
    <p:extLst>
      <p:ext uri="{BB962C8B-B14F-4D97-AF65-F5344CB8AC3E}">
        <p14:creationId xmlns:p14="http://schemas.microsoft.com/office/powerpoint/2010/main" val="40935307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12CC-18D1-4606-907A-C4344DDCC31C}"/>
              </a:ext>
            </a:extLst>
          </p:cNvPr>
          <p:cNvSpPr>
            <a:spLocks noGrp="1"/>
          </p:cNvSpPr>
          <p:nvPr>
            <p:ph type="title"/>
          </p:nvPr>
        </p:nvSpPr>
        <p:spPr/>
        <p:txBody>
          <a:bodyPr/>
          <a:lstStyle/>
          <a:p>
            <a:r>
              <a:rPr lang="en-US" dirty="0"/>
              <a:t>Reason of Method Selection</a:t>
            </a:r>
          </a:p>
        </p:txBody>
      </p:sp>
      <p:sp>
        <p:nvSpPr>
          <p:cNvPr id="3" name="Content Placeholder 2">
            <a:extLst>
              <a:ext uri="{FF2B5EF4-FFF2-40B4-BE49-F238E27FC236}">
                <a16:creationId xmlns:a16="http://schemas.microsoft.com/office/drawing/2014/main" id="{A73AC862-4584-4EDB-9ED0-AE2F6B0CE3C7}"/>
              </a:ext>
            </a:extLst>
          </p:cNvPr>
          <p:cNvSpPr>
            <a:spLocks noGrp="1"/>
          </p:cNvSpPr>
          <p:nvPr>
            <p:ph idx="1"/>
          </p:nvPr>
        </p:nvSpPr>
        <p:spPr/>
        <p:txBody>
          <a:bodyPr/>
          <a:lstStyle/>
          <a:p>
            <a:r>
              <a:rPr lang="en-US" dirty="0"/>
              <a:t>There are three groups of data that will be compared.</a:t>
            </a:r>
          </a:p>
          <a:p>
            <a:r>
              <a:rPr lang="en-US" dirty="0"/>
              <a:t>Population variances are found to be equal.</a:t>
            </a:r>
          </a:p>
          <a:p>
            <a:r>
              <a:rPr lang="en-US" dirty="0"/>
              <a:t>The data samples are independent simple random variables.</a:t>
            </a:r>
          </a:p>
          <a:p>
            <a:r>
              <a:rPr lang="en-US" dirty="0"/>
              <a:t>ANOVA can tolerate violations to normality assumption</a:t>
            </a:r>
          </a:p>
        </p:txBody>
      </p:sp>
    </p:spTree>
    <p:extLst>
      <p:ext uri="{BB962C8B-B14F-4D97-AF65-F5344CB8AC3E}">
        <p14:creationId xmlns:p14="http://schemas.microsoft.com/office/powerpoint/2010/main" val="2087105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9E777-3BE6-4FB5-AB08-22AC1F45F01C}"/>
              </a:ext>
            </a:extLst>
          </p:cNvPr>
          <p:cNvSpPr>
            <a:spLocks noGrp="1"/>
          </p:cNvSpPr>
          <p:nvPr>
            <p:ph type="title"/>
          </p:nvPr>
        </p:nvSpPr>
        <p:spPr/>
        <p:txBody>
          <a:bodyPr/>
          <a:lstStyle/>
          <a:p>
            <a:r>
              <a:rPr lang="en-US"/>
              <a:t>Insight</a:t>
            </a:r>
            <a:endParaRPr lang="en-US" dirty="0"/>
          </a:p>
        </p:txBody>
      </p:sp>
      <p:sp>
        <p:nvSpPr>
          <p:cNvPr id="3" name="Content Placeholder 2">
            <a:extLst>
              <a:ext uri="{FF2B5EF4-FFF2-40B4-BE49-F238E27FC236}">
                <a16:creationId xmlns:a16="http://schemas.microsoft.com/office/drawing/2014/main" id="{F9E1CD03-2C79-4C4C-99D0-6C7AC6F33160}"/>
              </a:ext>
            </a:extLst>
          </p:cNvPr>
          <p:cNvSpPr>
            <a:spLocks noGrp="1"/>
          </p:cNvSpPr>
          <p:nvPr>
            <p:ph idx="1"/>
          </p:nvPr>
        </p:nvSpPr>
        <p:spPr/>
        <p:txBody>
          <a:bodyPr/>
          <a:lstStyle/>
          <a:p>
            <a:pPr marL="0" indent="0">
              <a:buNone/>
            </a:pPr>
            <a:r>
              <a:rPr lang="en-US" dirty="0"/>
              <a:t>After the statistical test is being run, we found out that we cannot reject null hypothesis. Hence, we found out that the mean BMI of women with no children, one child, and two children are the same.</a:t>
            </a:r>
          </a:p>
        </p:txBody>
      </p:sp>
    </p:spTree>
    <p:extLst>
      <p:ext uri="{BB962C8B-B14F-4D97-AF65-F5344CB8AC3E}">
        <p14:creationId xmlns:p14="http://schemas.microsoft.com/office/powerpoint/2010/main" val="794096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2"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3"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4"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2" name="Group 91">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93" name="Rectangle 92">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Isosceles Triangle 93">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Rectangle 94">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7" name="Rectangle 96">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0"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0" name="Group 119">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121" name="Rectangle 120">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252E06D-53C7-452B-9CFD-EBFC3591E49B}"/>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5400"/>
              <a:t>Insight</a:t>
            </a:r>
          </a:p>
        </p:txBody>
      </p:sp>
      <p:sp>
        <p:nvSpPr>
          <p:cNvPr id="125" name="Rectangle 124">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842" name="Picture 2" descr="Chart, box and whisker chart&#10;&#10;Description automatically generated">
            <a:extLst>
              <a:ext uri="{FF2B5EF4-FFF2-40B4-BE49-F238E27FC236}">
                <a16:creationId xmlns:a16="http://schemas.microsoft.com/office/drawing/2014/main" id="{76AEF617-DAC6-495F-9234-BFA3C8C971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59988" y="320040"/>
            <a:ext cx="6114865" cy="6227064"/>
          </a:xfrm>
          <a:prstGeom prst="rect">
            <a:avLst/>
          </a:prstGeom>
          <a:noFill/>
          <a:ln w="9525">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36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id="{E8DD8E1A-9945-4DBA-BC40-7A028BF32D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8" name="Freeform 5">
              <a:extLst>
                <a:ext uri="{FF2B5EF4-FFF2-40B4-BE49-F238E27FC236}">
                  <a16:creationId xmlns:a16="http://schemas.microsoft.com/office/drawing/2014/main" id="{FE1C52F1-9DDF-4839-9B8F-25F7F8D42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9" name="Freeform 6">
              <a:extLst>
                <a:ext uri="{FF2B5EF4-FFF2-40B4-BE49-F238E27FC236}">
                  <a16:creationId xmlns:a16="http://schemas.microsoft.com/office/drawing/2014/main" id="{DB25E450-AEBE-4B5B-9CD7-7DDA5128D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0" name="Freeform 7">
              <a:extLst>
                <a:ext uri="{FF2B5EF4-FFF2-40B4-BE49-F238E27FC236}">
                  <a16:creationId xmlns:a16="http://schemas.microsoft.com/office/drawing/2014/main" id="{D57AF4B2-B19E-4839-9D9C-06AD5370C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1" name="Freeform 8">
              <a:extLst>
                <a:ext uri="{FF2B5EF4-FFF2-40B4-BE49-F238E27FC236}">
                  <a16:creationId xmlns:a16="http://schemas.microsoft.com/office/drawing/2014/main" id="{2949CEBF-F4A7-44B2-8A3B-22558718F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2" name="Freeform 9">
              <a:extLst>
                <a:ext uri="{FF2B5EF4-FFF2-40B4-BE49-F238E27FC236}">
                  <a16:creationId xmlns:a16="http://schemas.microsoft.com/office/drawing/2014/main" id="{28EAA589-93ED-485D-96BB-B9B21EC96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3" name="Freeform 10">
              <a:extLst>
                <a:ext uri="{FF2B5EF4-FFF2-40B4-BE49-F238E27FC236}">
                  <a16:creationId xmlns:a16="http://schemas.microsoft.com/office/drawing/2014/main" id="{4BB4F238-A1F2-45F6-9074-18C4A9F921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4" name="Freeform 11">
              <a:extLst>
                <a:ext uri="{FF2B5EF4-FFF2-40B4-BE49-F238E27FC236}">
                  <a16:creationId xmlns:a16="http://schemas.microsoft.com/office/drawing/2014/main" id="{1C658EE5-B46E-48ED-822D-1C3F08ECA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5" name="Freeform 12">
              <a:extLst>
                <a:ext uri="{FF2B5EF4-FFF2-40B4-BE49-F238E27FC236}">
                  <a16:creationId xmlns:a16="http://schemas.microsoft.com/office/drawing/2014/main" id="{82AA74BE-73A4-4ADC-B86C-833704C0C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6" name="Freeform 13">
              <a:extLst>
                <a:ext uri="{FF2B5EF4-FFF2-40B4-BE49-F238E27FC236}">
                  <a16:creationId xmlns:a16="http://schemas.microsoft.com/office/drawing/2014/main" id="{2018BD4B-A593-4075-9FDB-4739C6D53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7" name="Freeform 14">
              <a:extLst>
                <a:ext uri="{FF2B5EF4-FFF2-40B4-BE49-F238E27FC236}">
                  <a16:creationId xmlns:a16="http://schemas.microsoft.com/office/drawing/2014/main" id="{0D16E44B-CE60-491F-B907-D02B0B1E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8" name="Freeform 15">
              <a:extLst>
                <a:ext uri="{FF2B5EF4-FFF2-40B4-BE49-F238E27FC236}">
                  <a16:creationId xmlns:a16="http://schemas.microsoft.com/office/drawing/2014/main" id="{2DFA7256-7E90-44B6-8E90-2111C1A1F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9" name="Freeform 16">
              <a:extLst>
                <a:ext uri="{FF2B5EF4-FFF2-40B4-BE49-F238E27FC236}">
                  <a16:creationId xmlns:a16="http://schemas.microsoft.com/office/drawing/2014/main" id="{CE31CD09-2348-4B3A-9C97-CEECA4ABC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0" name="Freeform 17">
              <a:extLst>
                <a:ext uri="{FF2B5EF4-FFF2-40B4-BE49-F238E27FC236}">
                  <a16:creationId xmlns:a16="http://schemas.microsoft.com/office/drawing/2014/main" id="{4E5422EF-93F2-41A9-B30F-9EFE9241D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1" name="Freeform 18">
              <a:extLst>
                <a:ext uri="{FF2B5EF4-FFF2-40B4-BE49-F238E27FC236}">
                  <a16:creationId xmlns:a16="http://schemas.microsoft.com/office/drawing/2014/main" id="{7920E29F-BB48-485F-95FF-5C372339C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2" name="Freeform 19">
              <a:extLst>
                <a:ext uri="{FF2B5EF4-FFF2-40B4-BE49-F238E27FC236}">
                  <a16:creationId xmlns:a16="http://schemas.microsoft.com/office/drawing/2014/main" id="{ACFDB0E0-ECEB-4EEB-925D-4BE22979C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3" name="Freeform 20">
              <a:extLst>
                <a:ext uri="{FF2B5EF4-FFF2-40B4-BE49-F238E27FC236}">
                  <a16:creationId xmlns:a16="http://schemas.microsoft.com/office/drawing/2014/main" id="{30CE2542-FFC2-4E6A-9F84-265FE415D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4" name="Freeform 21">
              <a:extLst>
                <a:ext uri="{FF2B5EF4-FFF2-40B4-BE49-F238E27FC236}">
                  <a16:creationId xmlns:a16="http://schemas.microsoft.com/office/drawing/2014/main" id="{2864C497-B900-4D3E-895C-A2A823A3C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55" name="Freeform 22">
              <a:extLst>
                <a:ext uri="{FF2B5EF4-FFF2-40B4-BE49-F238E27FC236}">
                  <a16:creationId xmlns:a16="http://schemas.microsoft.com/office/drawing/2014/main" id="{26441ED2-272A-4395-9966-F5B1C8D3F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6" name="Freeform 23">
              <a:extLst>
                <a:ext uri="{FF2B5EF4-FFF2-40B4-BE49-F238E27FC236}">
                  <a16:creationId xmlns:a16="http://schemas.microsoft.com/office/drawing/2014/main" id="{701CA35D-3DE0-4BE9-96A9-31A6F24DB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7" name="Freeform 24">
              <a:extLst>
                <a:ext uri="{FF2B5EF4-FFF2-40B4-BE49-F238E27FC236}">
                  <a16:creationId xmlns:a16="http://schemas.microsoft.com/office/drawing/2014/main" id="{C9367E8C-A75F-4D57-8B79-1B3EEDFD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8" name="Freeform 25">
              <a:extLst>
                <a:ext uri="{FF2B5EF4-FFF2-40B4-BE49-F238E27FC236}">
                  <a16:creationId xmlns:a16="http://schemas.microsoft.com/office/drawing/2014/main" id="{0846F98D-8409-4D6C-B830-625CC19EB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60" name="Group 159">
            <a:extLst>
              <a:ext uri="{FF2B5EF4-FFF2-40B4-BE49-F238E27FC236}">
                <a16:creationId xmlns:a16="http://schemas.microsoft.com/office/drawing/2014/main" id="{F35369DB-627C-41BD-9041-6426E8BF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61" name="Rectangle 160">
              <a:extLst>
                <a:ext uri="{FF2B5EF4-FFF2-40B4-BE49-F238E27FC236}">
                  <a16:creationId xmlns:a16="http://schemas.microsoft.com/office/drawing/2014/main" id="{9BA15987-DDC0-4CAB-AF5B-7D11E25D2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 name="Isosceles Triangle 22">
              <a:extLst>
                <a:ext uri="{FF2B5EF4-FFF2-40B4-BE49-F238E27FC236}">
                  <a16:creationId xmlns:a16="http://schemas.microsoft.com/office/drawing/2014/main" id="{9B6DF8F2-BD4C-48F5-8CDC-95B311500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 name="Rectangle 162">
              <a:extLst>
                <a:ext uri="{FF2B5EF4-FFF2-40B4-BE49-F238E27FC236}">
                  <a16:creationId xmlns:a16="http://schemas.microsoft.com/office/drawing/2014/main" id="{8E989FB2-D6DE-43D1-84D5-1C80F9901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65" name="Rectangle 164">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7" name="Group 166">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68"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98997C4-076F-41BF-8112-787D69068292}"/>
              </a:ext>
            </a:extLst>
          </p:cNvPr>
          <p:cNvSpPr>
            <a:spLocks noGrp="1"/>
          </p:cNvSpPr>
          <p:nvPr>
            <p:ph type="title"/>
          </p:nvPr>
        </p:nvSpPr>
        <p:spPr>
          <a:xfrm>
            <a:off x="904877" y="795527"/>
            <a:ext cx="10488547" cy="1190912"/>
          </a:xfrm>
        </p:spPr>
        <p:txBody>
          <a:bodyPr vert="horz" lIns="228600" tIns="228600" rIns="228600" bIns="228600" rtlCol="0" anchor="ctr">
            <a:normAutofit/>
          </a:bodyPr>
          <a:lstStyle/>
          <a:p>
            <a:r>
              <a:rPr lang="en-US" sz="4000" dirty="0">
                <a:solidFill>
                  <a:schemeClr val="tx2"/>
                </a:solidFill>
              </a:rPr>
              <a:t>Exploratory Data Analysis – Children/Dependent</a:t>
            </a:r>
          </a:p>
        </p:txBody>
      </p:sp>
      <p:sp>
        <p:nvSpPr>
          <p:cNvPr id="190" name="Rectangle 189">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E1802B"/>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Chart, bar chart&#10;&#10;Description automatically generated">
            <a:extLst>
              <a:ext uri="{FF2B5EF4-FFF2-40B4-BE49-F238E27FC236}">
                <a16:creationId xmlns:a16="http://schemas.microsoft.com/office/drawing/2014/main" id="{E768A555-02A6-48A3-9C7E-FACBA5D9C9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3257" y="2513411"/>
            <a:ext cx="4626864" cy="3151976"/>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D7D55994-16E3-4EB5-BBE5-464AB3730093}"/>
              </a:ext>
            </a:extLst>
          </p:cNvPr>
          <p:cNvSpPr>
            <a:spLocks noGrp="1"/>
          </p:cNvSpPr>
          <p:nvPr>
            <p:ph type="body" sz="half" idx="2"/>
          </p:nvPr>
        </p:nvSpPr>
        <p:spPr>
          <a:xfrm>
            <a:off x="6380703" y="2228850"/>
            <a:ext cx="5028928" cy="3699669"/>
          </a:xfrm>
        </p:spPr>
        <p:txBody>
          <a:bodyPr vert="horz" lIns="91440" tIns="45720" rIns="91440" bIns="45720" rtlCol="0" anchor="ctr">
            <a:normAutofit/>
          </a:bodyPr>
          <a:lstStyle/>
          <a:p>
            <a:pPr marL="280988" indent="-228600" algn="l">
              <a:buClr>
                <a:srgbClr val="E1802B"/>
              </a:buClr>
              <a:buFont typeface="Wingdings" panose="05000000000000000000" pitchFamily="2" charset="2"/>
              <a:buChar char="§"/>
            </a:pPr>
            <a:r>
              <a:rPr lang="en-US" dirty="0">
                <a:solidFill>
                  <a:schemeClr val="tx1"/>
                </a:solidFill>
              </a:rPr>
              <a:t>43% of the customers have 0 children</a:t>
            </a:r>
          </a:p>
          <a:p>
            <a:pPr marL="280988" indent="-228600" algn="l">
              <a:buClr>
                <a:srgbClr val="E1802B"/>
              </a:buClr>
              <a:buFont typeface="Wingdings" panose="05000000000000000000" pitchFamily="2" charset="2"/>
              <a:buChar char="§"/>
            </a:pPr>
            <a:r>
              <a:rPr lang="en-US" dirty="0">
                <a:solidFill>
                  <a:schemeClr val="tx1"/>
                </a:solidFill>
              </a:rPr>
              <a:t>24% of the customers have 1 child</a:t>
            </a:r>
          </a:p>
          <a:p>
            <a:pPr marL="280988" indent="-228600" algn="l">
              <a:buClr>
                <a:srgbClr val="E1802B"/>
              </a:buClr>
              <a:buFont typeface="Wingdings" panose="05000000000000000000" pitchFamily="2" charset="2"/>
              <a:buChar char="§"/>
            </a:pPr>
            <a:r>
              <a:rPr lang="en-US" dirty="0">
                <a:solidFill>
                  <a:schemeClr val="tx1"/>
                </a:solidFill>
              </a:rPr>
              <a:t>18% of the customers have 2 children</a:t>
            </a:r>
          </a:p>
          <a:p>
            <a:pPr marL="280988" indent="-228600" algn="l">
              <a:buClr>
                <a:srgbClr val="E1802B"/>
              </a:buClr>
              <a:buFont typeface="Wingdings" panose="05000000000000000000" pitchFamily="2" charset="2"/>
              <a:buChar char="§"/>
            </a:pPr>
            <a:r>
              <a:rPr lang="en-US" dirty="0">
                <a:solidFill>
                  <a:schemeClr val="tx1"/>
                </a:solidFill>
              </a:rPr>
              <a:t>12% of the customers have 3 children</a:t>
            </a:r>
          </a:p>
        </p:txBody>
      </p:sp>
    </p:spTree>
    <p:extLst>
      <p:ext uri="{BB962C8B-B14F-4D97-AF65-F5344CB8AC3E}">
        <p14:creationId xmlns:p14="http://schemas.microsoft.com/office/powerpoint/2010/main" val="271219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id="{E8DD8E1A-9945-4DBA-BC40-7A028BF32D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078" name="Freeform 5">
              <a:extLst>
                <a:ext uri="{FF2B5EF4-FFF2-40B4-BE49-F238E27FC236}">
                  <a16:creationId xmlns:a16="http://schemas.microsoft.com/office/drawing/2014/main" id="{FE1C52F1-9DDF-4839-9B8F-25F7F8D42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79" name="Freeform 6">
              <a:extLst>
                <a:ext uri="{FF2B5EF4-FFF2-40B4-BE49-F238E27FC236}">
                  <a16:creationId xmlns:a16="http://schemas.microsoft.com/office/drawing/2014/main" id="{DB25E450-AEBE-4B5B-9CD7-7DDA5128D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80" name="Freeform 7">
              <a:extLst>
                <a:ext uri="{FF2B5EF4-FFF2-40B4-BE49-F238E27FC236}">
                  <a16:creationId xmlns:a16="http://schemas.microsoft.com/office/drawing/2014/main" id="{D57AF4B2-B19E-4839-9D9C-06AD5370C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81" name="Freeform 8">
              <a:extLst>
                <a:ext uri="{FF2B5EF4-FFF2-40B4-BE49-F238E27FC236}">
                  <a16:creationId xmlns:a16="http://schemas.microsoft.com/office/drawing/2014/main" id="{2949CEBF-F4A7-44B2-8A3B-22558718F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82" name="Freeform 9">
              <a:extLst>
                <a:ext uri="{FF2B5EF4-FFF2-40B4-BE49-F238E27FC236}">
                  <a16:creationId xmlns:a16="http://schemas.microsoft.com/office/drawing/2014/main" id="{28EAA589-93ED-485D-96BB-B9B21EC96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83" name="Freeform 10">
              <a:extLst>
                <a:ext uri="{FF2B5EF4-FFF2-40B4-BE49-F238E27FC236}">
                  <a16:creationId xmlns:a16="http://schemas.microsoft.com/office/drawing/2014/main" id="{4BB4F238-A1F2-45F6-9074-18C4A9F921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84" name="Freeform 11">
              <a:extLst>
                <a:ext uri="{FF2B5EF4-FFF2-40B4-BE49-F238E27FC236}">
                  <a16:creationId xmlns:a16="http://schemas.microsoft.com/office/drawing/2014/main" id="{1C658EE5-B46E-48ED-822D-1C3F08ECA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85" name="Freeform 12">
              <a:extLst>
                <a:ext uri="{FF2B5EF4-FFF2-40B4-BE49-F238E27FC236}">
                  <a16:creationId xmlns:a16="http://schemas.microsoft.com/office/drawing/2014/main" id="{82AA74BE-73A4-4ADC-B86C-833704C0C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86" name="Freeform 13">
              <a:extLst>
                <a:ext uri="{FF2B5EF4-FFF2-40B4-BE49-F238E27FC236}">
                  <a16:creationId xmlns:a16="http://schemas.microsoft.com/office/drawing/2014/main" id="{2018BD4B-A593-4075-9FDB-4739C6D53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87" name="Freeform 14">
              <a:extLst>
                <a:ext uri="{FF2B5EF4-FFF2-40B4-BE49-F238E27FC236}">
                  <a16:creationId xmlns:a16="http://schemas.microsoft.com/office/drawing/2014/main" id="{0D16E44B-CE60-491F-B907-D02B0B1E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88" name="Freeform 15">
              <a:extLst>
                <a:ext uri="{FF2B5EF4-FFF2-40B4-BE49-F238E27FC236}">
                  <a16:creationId xmlns:a16="http://schemas.microsoft.com/office/drawing/2014/main" id="{2DFA7256-7E90-44B6-8E90-2111C1A1F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89" name="Freeform 16">
              <a:extLst>
                <a:ext uri="{FF2B5EF4-FFF2-40B4-BE49-F238E27FC236}">
                  <a16:creationId xmlns:a16="http://schemas.microsoft.com/office/drawing/2014/main" id="{CE31CD09-2348-4B3A-9C97-CEECA4ABC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90" name="Freeform 17">
              <a:extLst>
                <a:ext uri="{FF2B5EF4-FFF2-40B4-BE49-F238E27FC236}">
                  <a16:creationId xmlns:a16="http://schemas.microsoft.com/office/drawing/2014/main" id="{4E5422EF-93F2-41A9-B30F-9EFE9241D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91" name="Freeform 18">
              <a:extLst>
                <a:ext uri="{FF2B5EF4-FFF2-40B4-BE49-F238E27FC236}">
                  <a16:creationId xmlns:a16="http://schemas.microsoft.com/office/drawing/2014/main" id="{7920E29F-BB48-485F-95FF-5C372339C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92" name="Freeform 19">
              <a:extLst>
                <a:ext uri="{FF2B5EF4-FFF2-40B4-BE49-F238E27FC236}">
                  <a16:creationId xmlns:a16="http://schemas.microsoft.com/office/drawing/2014/main" id="{ACFDB0E0-ECEB-4EEB-925D-4BE22979C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93" name="Freeform 20">
              <a:extLst>
                <a:ext uri="{FF2B5EF4-FFF2-40B4-BE49-F238E27FC236}">
                  <a16:creationId xmlns:a16="http://schemas.microsoft.com/office/drawing/2014/main" id="{30CE2542-FFC2-4E6A-9F84-265FE415D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94" name="Freeform 21">
              <a:extLst>
                <a:ext uri="{FF2B5EF4-FFF2-40B4-BE49-F238E27FC236}">
                  <a16:creationId xmlns:a16="http://schemas.microsoft.com/office/drawing/2014/main" id="{2864C497-B900-4D3E-895C-A2A823A3C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095" name="Freeform 22">
              <a:extLst>
                <a:ext uri="{FF2B5EF4-FFF2-40B4-BE49-F238E27FC236}">
                  <a16:creationId xmlns:a16="http://schemas.microsoft.com/office/drawing/2014/main" id="{26441ED2-272A-4395-9966-F5B1C8D3F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96" name="Freeform 23">
              <a:extLst>
                <a:ext uri="{FF2B5EF4-FFF2-40B4-BE49-F238E27FC236}">
                  <a16:creationId xmlns:a16="http://schemas.microsoft.com/office/drawing/2014/main" id="{701CA35D-3DE0-4BE9-96A9-31A6F24DB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97" name="Freeform 24">
              <a:extLst>
                <a:ext uri="{FF2B5EF4-FFF2-40B4-BE49-F238E27FC236}">
                  <a16:creationId xmlns:a16="http://schemas.microsoft.com/office/drawing/2014/main" id="{C9367E8C-A75F-4D57-8B79-1B3EEDFD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98" name="Freeform 25">
              <a:extLst>
                <a:ext uri="{FF2B5EF4-FFF2-40B4-BE49-F238E27FC236}">
                  <a16:creationId xmlns:a16="http://schemas.microsoft.com/office/drawing/2014/main" id="{0846F98D-8409-4D6C-B830-625CC19EB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60" name="Group 159">
            <a:extLst>
              <a:ext uri="{FF2B5EF4-FFF2-40B4-BE49-F238E27FC236}">
                <a16:creationId xmlns:a16="http://schemas.microsoft.com/office/drawing/2014/main" id="{F35369DB-627C-41BD-9041-6426E8BF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099" name="Rectangle 160">
              <a:extLst>
                <a:ext uri="{FF2B5EF4-FFF2-40B4-BE49-F238E27FC236}">
                  <a16:creationId xmlns:a16="http://schemas.microsoft.com/office/drawing/2014/main" id="{9BA15987-DDC0-4CAB-AF5B-7D11E25D2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00" name="Isosceles Triangle 22">
              <a:extLst>
                <a:ext uri="{FF2B5EF4-FFF2-40B4-BE49-F238E27FC236}">
                  <a16:creationId xmlns:a16="http://schemas.microsoft.com/office/drawing/2014/main" id="{9B6DF8F2-BD4C-48F5-8CDC-95B311500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01" name="Rectangle 162">
              <a:extLst>
                <a:ext uri="{FF2B5EF4-FFF2-40B4-BE49-F238E27FC236}">
                  <a16:creationId xmlns:a16="http://schemas.microsoft.com/office/drawing/2014/main" id="{8E989FB2-D6DE-43D1-84D5-1C80F9901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65" name="Rectangle 164">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7" name="Group 166">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102"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3"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4"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5"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6"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7"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8"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9"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0"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1"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2"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3"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4"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5"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6"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7"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8"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9"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0"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1"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2"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98997C4-076F-41BF-8112-787D69068292}"/>
              </a:ext>
            </a:extLst>
          </p:cNvPr>
          <p:cNvSpPr>
            <a:spLocks noGrp="1"/>
          </p:cNvSpPr>
          <p:nvPr>
            <p:ph type="title"/>
          </p:nvPr>
        </p:nvSpPr>
        <p:spPr>
          <a:xfrm>
            <a:off x="904877" y="795527"/>
            <a:ext cx="10488547" cy="1190912"/>
          </a:xfrm>
        </p:spPr>
        <p:txBody>
          <a:bodyPr vert="horz" lIns="228600" tIns="228600" rIns="228600" bIns="228600" rtlCol="0" anchor="ctr">
            <a:normAutofit/>
          </a:bodyPr>
          <a:lstStyle/>
          <a:p>
            <a:r>
              <a:rPr lang="en-US" sz="4000" dirty="0">
                <a:solidFill>
                  <a:schemeClr val="tx2"/>
                </a:solidFill>
              </a:rPr>
              <a:t>Exploratory Data Analysis – Smoker</a:t>
            </a:r>
          </a:p>
        </p:txBody>
      </p:sp>
      <p:sp>
        <p:nvSpPr>
          <p:cNvPr id="3123" name="Rectangle 189">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E1802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Chart&#10;&#10;Description automatically generated">
            <a:extLst>
              <a:ext uri="{FF2B5EF4-FFF2-40B4-BE49-F238E27FC236}">
                <a16:creationId xmlns:a16="http://schemas.microsoft.com/office/drawing/2014/main" id="{DBCE94AF-D24F-4EB5-88DA-DC001469F5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3257" y="2554920"/>
            <a:ext cx="4626864" cy="3068957"/>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D7D55994-16E3-4EB5-BBE5-464AB3730093}"/>
              </a:ext>
            </a:extLst>
          </p:cNvPr>
          <p:cNvSpPr>
            <a:spLocks noGrp="1"/>
          </p:cNvSpPr>
          <p:nvPr>
            <p:ph type="body" sz="half" idx="2"/>
          </p:nvPr>
        </p:nvSpPr>
        <p:spPr>
          <a:xfrm>
            <a:off x="6380703" y="2228850"/>
            <a:ext cx="5028928" cy="3699669"/>
          </a:xfrm>
        </p:spPr>
        <p:txBody>
          <a:bodyPr vert="horz" lIns="91440" tIns="45720" rIns="91440" bIns="45720" rtlCol="0" anchor="ctr">
            <a:normAutofit/>
          </a:bodyPr>
          <a:lstStyle/>
          <a:p>
            <a:pPr marL="280988" indent="-228600" algn="l">
              <a:buClr>
                <a:srgbClr val="E1802C"/>
              </a:buClr>
              <a:buFont typeface="Wingdings" panose="05000000000000000000" pitchFamily="2" charset="2"/>
              <a:buChar char="§"/>
            </a:pPr>
            <a:r>
              <a:rPr lang="en-US" dirty="0">
                <a:solidFill>
                  <a:schemeClr val="tx1"/>
                </a:solidFill>
              </a:rPr>
              <a:t>80% of the customers regularly smokes tobacco</a:t>
            </a:r>
          </a:p>
        </p:txBody>
      </p:sp>
    </p:spTree>
    <p:extLst>
      <p:ext uri="{BB962C8B-B14F-4D97-AF65-F5344CB8AC3E}">
        <p14:creationId xmlns:p14="http://schemas.microsoft.com/office/powerpoint/2010/main" val="3851259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1" name="Group 120">
            <a:extLst>
              <a:ext uri="{FF2B5EF4-FFF2-40B4-BE49-F238E27FC236}">
                <a16:creationId xmlns:a16="http://schemas.microsoft.com/office/drawing/2014/main" id="{E8DD8E1A-9945-4DBA-BC40-7A028BF32D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2" name="Freeform 5">
              <a:extLst>
                <a:ext uri="{FF2B5EF4-FFF2-40B4-BE49-F238E27FC236}">
                  <a16:creationId xmlns:a16="http://schemas.microsoft.com/office/drawing/2014/main" id="{FE1C52F1-9DDF-4839-9B8F-25F7F8D42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6">
              <a:extLst>
                <a:ext uri="{FF2B5EF4-FFF2-40B4-BE49-F238E27FC236}">
                  <a16:creationId xmlns:a16="http://schemas.microsoft.com/office/drawing/2014/main" id="{DB25E450-AEBE-4B5B-9CD7-7DDA5128D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7">
              <a:extLst>
                <a:ext uri="{FF2B5EF4-FFF2-40B4-BE49-F238E27FC236}">
                  <a16:creationId xmlns:a16="http://schemas.microsoft.com/office/drawing/2014/main" id="{D57AF4B2-B19E-4839-9D9C-06AD5370C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8">
              <a:extLst>
                <a:ext uri="{FF2B5EF4-FFF2-40B4-BE49-F238E27FC236}">
                  <a16:creationId xmlns:a16="http://schemas.microsoft.com/office/drawing/2014/main" id="{2949CEBF-F4A7-44B2-8A3B-22558718F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6" name="Freeform 9">
              <a:extLst>
                <a:ext uri="{FF2B5EF4-FFF2-40B4-BE49-F238E27FC236}">
                  <a16:creationId xmlns:a16="http://schemas.microsoft.com/office/drawing/2014/main" id="{28EAA589-93ED-485D-96BB-B9B21EC96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7" name="Freeform 10">
              <a:extLst>
                <a:ext uri="{FF2B5EF4-FFF2-40B4-BE49-F238E27FC236}">
                  <a16:creationId xmlns:a16="http://schemas.microsoft.com/office/drawing/2014/main" id="{4BB4F238-A1F2-45F6-9074-18C4A9F921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8" name="Freeform 11">
              <a:extLst>
                <a:ext uri="{FF2B5EF4-FFF2-40B4-BE49-F238E27FC236}">
                  <a16:creationId xmlns:a16="http://schemas.microsoft.com/office/drawing/2014/main" id="{1C658EE5-B46E-48ED-822D-1C3F08ECA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9" name="Freeform 12">
              <a:extLst>
                <a:ext uri="{FF2B5EF4-FFF2-40B4-BE49-F238E27FC236}">
                  <a16:creationId xmlns:a16="http://schemas.microsoft.com/office/drawing/2014/main" id="{82AA74BE-73A4-4ADC-B86C-833704C0C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0" name="Freeform 13">
              <a:extLst>
                <a:ext uri="{FF2B5EF4-FFF2-40B4-BE49-F238E27FC236}">
                  <a16:creationId xmlns:a16="http://schemas.microsoft.com/office/drawing/2014/main" id="{2018BD4B-A593-4075-9FDB-4739C6D53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1" name="Freeform 14">
              <a:extLst>
                <a:ext uri="{FF2B5EF4-FFF2-40B4-BE49-F238E27FC236}">
                  <a16:creationId xmlns:a16="http://schemas.microsoft.com/office/drawing/2014/main" id="{0D16E44B-CE60-491F-B907-D02B0B1E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2" name="Freeform 15">
              <a:extLst>
                <a:ext uri="{FF2B5EF4-FFF2-40B4-BE49-F238E27FC236}">
                  <a16:creationId xmlns:a16="http://schemas.microsoft.com/office/drawing/2014/main" id="{2DFA7256-7E90-44B6-8E90-2111C1A1F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3" name="Freeform 16">
              <a:extLst>
                <a:ext uri="{FF2B5EF4-FFF2-40B4-BE49-F238E27FC236}">
                  <a16:creationId xmlns:a16="http://schemas.microsoft.com/office/drawing/2014/main" id="{CE31CD09-2348-4B3A-9C97-CEECA4ABC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4" name="Freeform 17">
              <a:extLst>
                <a:ext uri="{FF2B5EF4-FFF2-40B4-BE49-F238E27FC236}">
                  <a16:creationId xmlns:a16="http://schemas.microsoft.com/office/drawing/2014/main" id="{4E5422EF-93F2-41A9-B30F-9EFE9241D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7" name="Freeform 18">
              <a:extLst>
                <a:ext uri="{FF2B5EF4-FFF2-40B4-BE49-F238E27FC236}">
                  <a16:creationId xmlns:a16="http://schemas.microsoft.com/office/drawing/2014/main" id="{7920E29F-BB48-485F-95FF-5C372339C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2" name="Freeform 19">
              <a:extLst>
                <a:ext uri="{FF2B5EF4-FFF2-40B4-BE49-F238E27FC236}">
                  <a16:creationId xmlns:a16="http://schemas.microsoft.com/office/drawing/2014/main" id="{ACFDB0E0-ECEB-4EEB-925D-4BE22979C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4" name="Freeform 20">
              <a:extLst>
                <a:ext uri="{FF2B5EF4-FFF2-40B4-BE49-F238E27FC236}">
                  <a16:creationId xmlns:a16="http://schemas.microsoft.com/office/drawing/2014/main" id="{30CE2542-FFC2-4E6A-9F84-265FE415D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87" name="Freeform 21">
              <a:extLst>
                <a:ext uri="{FF2B5EF4-FFF2-40B4-BE49-F238E27FC236}">
                  <a16:creationId xmlns:a16="http://schemas.microsoft.com/office/drawing/2014/main" id="{2864C497-B900-4D3E-895C-A2A823A3C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89" name="Freeform 22">
              <a:extLst>
                <a:ext uri="{FF2B5EF4-FFF2-40B4-BE49-F238E27FC236}">
                  <a16:creationId xmlns:a16="http://schemas.microsoft.com/office/drawing/2014/main" id="{26441ED2-272A-4395-9966-F5B1C8D3F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0" name="Freeform 23">
              <a:extLst>
                <a:ext uri="{FF2B5EF4-FFF2-40B4-BE49-F238E27FC236}">
                  <a16:creationId xmlns:a16="http://schemas.microsoft.com/office/drawing/2014/main" id="{701CA35D-3DE0-4BE9-96A9-31A6F24DB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1" name="Freeform 24">
              <a:extLst>
                <a:ext uri="{FF2B5EF4-FFF2-40B4-BE49-F238E27FC236}">
                  <a16:creationId xmlns:a16="http://schemas.microsoft.com/office/drawing/2014/main" id="{C9367E8C-A75F-4D57-8B79-1B3EEDFD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2" name="Freeform 25">
              <a:extLst>
                <a:ext uri="{FF2B5EF4-FFF2-40B4-BE49-F238E27FC236}">
                  <a16:creationId xmlns:a16="http://schemas.microsoft.com/office/drawing/2014/main" id="{0846F98D-8409-4D6C-B830-625CC19EB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100" name="Group 192">
            <a:extLst>
              <a:ext uri="{FF2B5EF4-FFF2-40B4-BE49-F238E27FC236}">
                <a16:creationId xmlns:a16="http://schemas.microsoft.com/office/drawing/2014/main" id="{F35369DB-627C-41BD-9041-6426E8BF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101" name="Rectangle 193">
              <a:extLst>
                <a:ext uri="{FF2B5EF4-FFF2-40B4-BE49-F238E27FC236}">
                  <a16:creationId xmlns:a16="http://schemas.microsoft.com/office/drawing/2014/main" id="{9BA15987-DDC0-4CAB-AF5B-7D11E25D2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2" name="Isosceles Triangle 22">
              <a:extLst>
                <a:ext uri="{FF2B5EF4-FFF2-40B4-BE49-F238E27FC236}">
                  <a16:creationId xmlns:a16="http://schemas.microsoft.com/office/drawing/2014/main" id="{9B6DF8F2-BD4C-48F5-8CDC-95B311500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3" name="Rectangle 195">
              <a:extLst>
                <a:ext uri="{FF2B5EF4-FFF2-40B4-BE49-F238E27FC236}">
                  <a16:creationId xmlns:a16="http://schemas.microsoft.com/office/drawing/2014/main" id="{8E989FB2-D6DE-43D1-84D5-1C80F9901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4104" name="Rectangle 196">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05" name="Group 197">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106"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7"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8"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9"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0"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1"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2"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3"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98997C4-076F-41BF-8112-787D69068292}"/>
              </a:ext>
            </a:extLst>
          </p:cNvPr>
          <p:cNvSpPr>
            <a:spLocks noGrp="1"/>
          </p:cNvSpPr>
          <p:nvPr>
            <p:ph type="title"/>
          </p:nvPr>
        </p:nvSpPr>
        <p:spPr>
          <a:xfrm>
            <a:off x="904877" y="795527"/>
            <a:ext cx="10488547" cy="1190912"/>
          </a:xfrm>
        </p:spPr>
        <p:txBody>
          <a:bodyPr vert="horz" lIns="228600" tIns="228600" rIns="228600" bIns="228600" rtlCol="0" anchor="ctr">
            <a:normAutofit/>
          </a:bodyPr>
          <a:lstStyle/>
          <a:p>
            <a:r>
              <a:rPr lang="en-US" sz="4000">
                <a:solidFill>
                  <a:schemeClr val="tx2"/>
                </a:solidFill>
              </a:rPr>
              <a:t>Exploratory Data Analysis – Region</a:t>
            </a:r>
            <a:endParaRPr lang="en-US" sz="4000" dirty="0">
              <a:solidFill>
                <a:schemeClr val="tx2"/>
              </a:solidFill>
            </a:endParaRPr>
          </a:p>
        </p:txBody>
      </p:sp>
      <p:sp>
        <p:nvSpPr>
          <p:cNvPr id="4124" name="Rectangle 219">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rgbClr val="E1802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E2BFB4BD-D919-4662-8651-77C082F18E2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3257" y="2531252"/>
            <a:ext cx="4626864" cy="3116294"/>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D7D55994-16E3-4EB5-BBE5-464AB3730093}"/>
              </a:ext>
            </a:extLst>
          </p:cNvPr>
          <p:cNvSpPr>
            <a:spLocks noGrp="1"/>
          </p:cNvSpPr>
          <p:nvPr>
            <p:ph type="body" sz="half" idx="2"/>
          </p:nvPr>
        </p:nvSpPr>
        <p:spPr>
          <a:xfrm>
            <a:off x="6380703" y="2228850"/>
            <a:ext cx="5028928" cy="3699669"/>
          </a:xfrm>
        </p:spPr>
        <p:txBody>
          <a:bodyPr vert="horz" lIns="91440" tIns="45720" rIns="91440" bIns="45720" rtlCol="0" anchor="ctr">
            <a:normAutofit/>
          </a:bodyPr>
          <a:lstStyle/>
          <a:p>
            <a:pPr marL="280988" indent="-228600" algn="l">
              <a:buClr>
                <a:srgbClr val="E1802C"/>
              </a:buClr>
              <a:buFont typeface="Wingdings" panose="05000000000000000000" pitchFamily="2" charset="2"/>
              <a:buChar char="§"/>
            </a:pPr>
            <a:r>
              <a:rPr lang="en-US">
                <a:solidFill>
                  <a:schemeClr val="tx1"/>
                </a:solidFill>
              </a:rPr>
              <a:t>There are slightly more customers who live on the Southeast region.</a:t>
            </a:r>
          </a:p>
          <a:p>
            <a:pPr marL="280988" indent="-228600" algn="l">
              <a:buClr>
                <a:srgbClr val="E1802C"/>
              </a:buClr>
              <a:buFont typeface="Wingdings" panose="05000000000000000000" pitchFamily="2" charset="2"/>
              <a:buChar char="§"/>
            </a:pPr>
            <a:r>
              <a:rPr lang="en-US">
                <a:solidFill>
                  <a:schemeClr val="tx1"/>
                </a:solidFill>
              </a:rPr>
              <a:t>The distribution of customers based on region are almost equal.</a:t>
            </a:r>
            <a:endParaRPr lang="en-US" dirty="0">
              <a:solidFill>
                <a:schemeClr val="tx1"/>
              </a:solidFill>
            </a:endParaRPr>
          </a:p>
        </p:txBody>
      </p:sp>
    </p:spTree>
    <p:extLst>
      <p:ext uri="{BB962C8B-B14F-4D97-AF65-F5344CB8AC3E}">
        <p14:creationId xmlns:p14="http://schemas.microsoft.com/office/powerpoint/2010/main" val="895538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E8DD8E1A-9945-4DBA-BC40-7A028BF32D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6" name="Freeform 5">
              <a:extLst>
                <a:ext uri="{FF2B5EF4-FFF2-40B4-BE49-F238E27FC236}">
                  <a16:creationId xmlns:a16="http://schemas.microsoft.com/office/drawing/2014/main" id="{FE1C52F1-9DDF-4839-9B8F-25F7F8D42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7" name="Freeform 6">
              <a:extLst>
                <a:ext uri="{FF2B5EF4-FFF2-40B4-BE49-F238E27FC236}">
                  <a16:creationId xmlns:a16="http://schemas.microsoft.com/office/drawing/2014/main" id="{DB25E450-AEBE-4B5B-9CD7-7DDA5128D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8" name="Freeform 7">
              <a:extLst>
                <a:ext uri="{FF2B5EF4-FFF2-40B4-BE49-F238E27FC236}">
                  <a16:creationId xmlns:a16="http://schemas.microsoft.com/office/drawing/2014/main" id="{D57AF4B2-B19E-4839-9D9C-06AD5370C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9" name="Freeform 8">
              <a:extLst>
                <a:ext uri="{FF2B5EF4-FFF2-40B4-BE49-F238E27FC236}">
                  <a16:creationId xmlns:a16="http://schemas.microsoft.com/office/drawing/2014/main" id="{2949CEBF-F4A7-44B2-8A3B-22558718F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0" name="Freeform 9">
              <a:extLst>
                <a:ext uri="{FF2B5EF4-FFF2-40B4-BE49-F238E27FC236}">
                  <a16:creationId xmlns:a16="http://schemas.microsoft.com/office/drawing/2014/main" id="{28EAA589-93ED-485D-96BB-B9B21EC96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1" name="Freeform 10">
              <a:extLst>
                <a:ext uri="{FF2B5EF4-FFF2-40B4-BE49-F238E27FC236}">
                  <a16:creationId xmlns:a16="http://schemas.microsoft.com/office/drawing/2014/main" id="{4BB4F238-A1F2-45F6-9074-18C4A9F921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2" name="Freeform 11">
              <a:extLst>
                <a:ext uri="{FF2B5EF4-FFF2-40B4-BE49-F238E27FC236}">
                  <a16:creationId xmlns:a16="http://schemas.microsoft.com/office/drawing/2014/main" id="{1C658EE5-B46E-48ED-822D-1C3F08ECA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3" name="Freeform 12">
              <a:extLst>
                <a:ext uri="{FF2B5EF4-FFF2-40B4-BE49-F238E27FC236}">
                  <a16:creationId xmlns:a16="http://schemas.microsoft.com/office/drawing/2014/main" id="{82AA74BE-73A4-4ADC-B86C-833704C0C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4" name="Freeform 13">
              <a:extLst>
                <a:ext uri="{FF2B5EF4-FFF2-40B4-BE49-F238E27FC236}">
                  <a16:creationId xmlns:a16="http://schemas.microsoft.com/office/drawing/2014/main" id="{2018BD4B-A593-4075-9FDB-4739C6D53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5" name="Freeform 14">
              <a:extLst>
                <a:ext uri="{FF2B5EF4-FFF2-40B4-BE49-F238E27FC236}">
                  <a16:creationId xmlns:a16="http://schemas.microsoft.com/office/drawing/2014/main" id="{0D16E44B-CE60-491F-B907-D02B0B1E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6" name="Freeform 15">
              <a:extLst>
                <a:ext uri="{FF2B5EF4-FFF2-40B4-BE49-F238E27FC236}">
                  <a16:creationId xmlns:a16="http://schemas.microsoft.com/office/drawing/2014/main" id="{2DFA7256-7E90-44B6-8E90-2111C1A1F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7" name="Freeform 16">
              <a:extLst>
                <a:ext uri="{FF2B5EF4-FFF2-40B4-BE49-F238E27FC236}">
                  <a16:creationId xmlns:a16="http://schemas.microsoft.com/office/drawing/2014/main" id="{CE31CD09-2348-4B3A-9C97-CEECA4ABC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8" name="Freeform 17">
              <a:extLst>
                <a:ext uri="{FF2B5EF4-FFF2-40B4-BE49-F238E27FC236}">
                  <a16:creationId xmlns:a16="http://schemas.microsoft.com/office/drawing/2014/main" id="{4E5422EF-93F2-41A9-B30F-9EFE9241D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9" name="Freeform 18">
              <a:extLst>
                <a:ext uri="{FF2B5EF4-FFF2-40B4-BE49-F238E27FC236}">
                  <a16:creationId xmlns:a16="http://schemas.microsoft.com/office/drawing/2014/main" id="{7920E29F-BB48-485F-95FF-5C372339C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0" name="Freeform 19">
              <a:extLst>
                <a:ext uri="{FF2B5EF4-FFF2-40B4-BE49-F238E27FC236}">
                  <a16:creationId xmlns:a16="http://schemas.microsoft.com/office/drawing/2014/main" id="{ACFDB0E0-ECEB-4EEB-925D-4BE22979C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1" name="Freeform 20">
              <a:extLst>
                <a:ext uri="{FF2B5EF4-FFF2-40B4-BE49-F238E27FC236}">
                  <a16:creationId xmlns:a16="http://schemas.microsoft.com/office/drawing/2014/main" id="{30CE2542-FFC2-4E6A-9F84-265FE415D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2" name="Freeform 21">
              <a:extLst>
                <a:ext uri="{FF2B5EF4-FFF2-40B4-BE49-F238E27FC236}">
                  <a16:creationId xmlns:a16="http://schemas.microsoft.com/office/drawing/2014/main" id="{2864C497-B900-4D3E-895C-A2A823A3C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53" name="Freeform 22">
              <a:extLst>
                <a:ext uri="{FF2B5EF4-FFF2-40B4-BE49-F238E27FC236}">
                  <a16:creationId xmlns:a16="http://schemas.microsoft.com/office/drawing/2014/main" id="{26441ED2-272A-4395-9966-F5B1C8D3F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4" name="Freeform 23">
              <a:extLst>
                <a:ext uri="{FF2B5EF4-FFF2-40B4-BE49-F238E27FC236}">
                  <a16:creationId xmlns:a16="http://schemas.microsoft.com/office/drawing/2014/main" id="{701CA35D-3DE0-4BE9-96A9-31A6F24DB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5" name="Freeform 24">
              <a:extLst>
                <a:ext uri="{FF2B5EF4-FFF2-40B4-BE49-F238E27FC236}">
                  <a16:creationId xmlns:a16="http://schemas.microsoft.com/office/drawing/2014/main" id="{C9367E8C-A75F-4D57-8B79-1B3EEDFD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6" name="Freeform 25">
              <a:extLst>
                <a:ext uri="{FF2B5EF4-FFF2-40B4-BE49-F238E27FC236}">
                  <a16:creationId xmlns:a16="http://schemas.microsoft.com/office/drawing/2014/main" id="{0846F98D-8409-4D6C-B830-625CC19EB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58" name="Group 157">
            <a:extLst>
              <a:ext uri="{FF2B5EF4-FFF2-40B4-BE49-F238E27FC236}">
                <a16:creationId xmlns:a16="http://schemas.microsoft.com/office/drawing/2014/main" id="{F35369DB-627C-41BD-9041-6426E8BF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59" name="Rectangle 158">
              <a:extLst>
                <a:ext uri="{FF2B5EF4-FFF2-40B4-BE49-F238E27FC236}">
                  <a16:creationId xmlns:a16="http://schemas.microsoft.com/office/drawing/2014/main" id="{9BA15987-DDC0-4CAB-AF5B-7D11E25D2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 name="Isosceles Triangle 22">
              <a:extLst>
                <a:ext uri="{FF2B5EF4-FFF2-40B4-BE49-F238E27FC236}">
                  <a16:creationId xmlns:a16="http://schemas.microsoft.com/office/drawing/2014/main" id="{9B6DF8F2-BD4C-48F5-8CDC-95B311500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 name="Rectangle 160">
              <a:extLst>
                <a:ext uri="{FF2B5EF4-FFF2-40B4-BE49-F238E27FC236}">
                  <a16:creationId xmlns:a16="http://schemas.microsoft.com/office/drawing/2014/main" id="{8E989FB2-D6DE-43D1-84D5-1C80F9901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63" name="Rectangle 162">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66"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98997C4-076F-41BF-8112-787D69068292}"/>
              </a:ext>
            </a:extLst>
          </p:cNvPr>
          <p:cNvSpPr>
            <a:spLocks noGrp="1"/>
          </p:cNvSpPr>
          <p:nvPr>
            <p:ph type="title"/>
          </p:nvPr>
        </p:nvSpPr>
        <p:spPr>
          <a:xfrm>
            <a:off x="904877" y="795527"/>
            <a:ext cx="10488547" cy="1190912"/>
          </a:xfrm>
        </p:spPr>
        <p:txBody>
          <a:bodyPr vert="horz" lIns="228600" tIns="228600" rIns="228600" bIns="228600" rtlCol="0" anchor="ctr">
            <a:normAutofit/>
          </a:bodyPr>
          <a:lstStyle/>
          <a:p>
            <a:r>
              <a:rPr lang="en-US" sz="4000" dirty="0">
                <a:solidFill>
                  <a:schemeClr val="tx2"/>
                </a:solidFill>
              </a:rPr>
              <a:t>Exploratory Data Analysis – Age</a:t>
            </a:r>
          </a:p>
        </p:txBody>
      </p:sp>
      <p:sp>
        <p:nvSpPr>
          <p:cNvPr id="188" name="Rectangle 187">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Chart, histogram&#10;&#10;Description automatically generated">
            <a:extLst>
              <a:ext uri="{FF2B5EF4-FFF2-40B4-BE49-F238E27FC236}">
                <a16:creationId xmlns:a16="http://schemas.microsoft.com/office/drawing/2014/main" id="{24BE6753-44F5-4842-8FDD-3CC8999A37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3257" y="2473081"/>
            <a:ext cx="4626864" cy="3232635"/>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D7D55994-16E3-4EB5-BBE5-464AB3730093}"/>
              </a:ext>
            </a:extLst>
          </p:cNvPr>
          <p:cNvSpPr>
            <a:spLocks noGrp="1"/>
          </p:cNvSpPr>
          <p:nvPr>
            <p:ph type="body" sz="half" idx="2"/>
          </p:nvPr>
        </p:nvSpPr>
        <p:spPr>
          <a:xfrm>
            <a:off x="6380703" y="2228850"/>
            <a:ext cx="5028928" cy="3699669"/>
          </a:xfrm>
        </p:spPr>
        <p:txBody>
          <a:bodyPr vert="horz" lIns="91440" tIns="45720" rIns="91440" bIns="45720" rtlCol="0" anchor="ctr">
            <a:normAutofit/>
          </a:bodyPr>
          <a:lstStyle/>
          <a:p>
            <a:pPr marL="280988" indent="-228600" algn="l">
              <a:buFont typeface="Wingdings" panose="05000000000000000000" pitchFamily="2" charset="2"/>
              <a:buChar char="§"/>
            </a:pPr>
            <a:r>
              <a:rPr lang="en-US" dirty="0">
                <a:solidFill>
                  <a:schemeClr val="tx1"/>
                </a:solidFill>
              </a:rPr>
              <a:t>The distribution of customers by age seemed to be almost uniform, with more customers with the age of 20 years old.</a:t>
            </a:r>
          </a:p>
        </p:txBody>
      </p:sp>
    </p:spTree>
    <p:extLst>
      <p:ext uri="{BB962C8B-B14F-4D97-AF65-F5344CB8AC3E}">
        <p14:creationId xmlns:p14="http://schemas.microsoft.com/office/powerpoint/2010/main" val="2555611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id="{E8DD8E1A-9945-4DBA-BC40-7A028BF32D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93" name="Freeform 5">
              <a:extLst>
                <a:ext uri="{FF2B5EF4-FFF2-40B4-BE49-F238E27FC236}">
                  <a16:creationId xmlns:a16="http://schemas.microsoft.com/office/drawing/2014/main" id="{FE1C52F1-9DDF-4839-9B8F-25F7F8D42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4" name="Freeform 6">
              <a:extLst>
                <a:ext uri="{FF2B5EF4-FFF2-40B4-BE49-F238E27FC236}">
                  <a16:creationId xmlns:a16="http://schemas.microsoft.com/office/drawing/2014/main" id="{DB25E450-AEBE-4B5B-9CD7-7DDA5128D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5" name="Freeform 7">
              <a:extLst>
                <a:ext uri="{FF2B5EF4-FFF2-40B4-BE49-F238E27FC236}">
                  <a16:creationId xmlns:a16="http://schemas.microsoft.com/office/drawing/2014/main" id="{D57AF4B2-B19E-4839-9D9C-06AD5370C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6" name="Freeform 8">
              <a:extLst>
                <a:ext uri="{FF2B5EF4-FFF2-40B4-BE49-F238E27FC236}">
                  <a16:creationId xmlns:a16="http://schemas.microsoft.com/office/drawing/2014/main" id="{2949CEBF-F4A7-44B2-8A3B-22558718F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7" name="Freeform 9">
              <a:extLst>
                <a:ext uri="{FF2B5EF4-FFF2-40B4-BE49-F238E27FC236}">
                  <a16:creationId xmlns:a16="http://schemas.microsoft.com/office/drawing/2014/main" id="{28EAA589-93ED-485D-96BB-B9B21EC96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8" name="Freeform 10">
              <a:extLst>
                <a:ext uri="{FF2B5EF4-FFF2-40B4-BE49-F238E27FC236}">
                  <a16:creationId xmlns:a16="http://schemas.microsoft.com/office/drawing/2014/main" id="{4BB4F238-A1F2-45F6-9074-18C4A9F921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9" name="Freeform 11">
              <a:extLst>
                <a:ext uri="{FF2B5EF4-FFF2-40B4-BE49-F238E27FC236}">
                  <a16:creationId xmlns:a16="http://schemas.microsoft.com/office/drawing/2014/main" id="{1C658EE5-B46E-48ED-822D-1C3F08ECA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0" name="Freeform 12">
              <a:extLst>
                <a:ext uri="{FF2B5EF4-FFF2-40B4-BE49-F238E27FC236}">
                  <a16:creationId xmlns:a16="http://schemas.microsoft.com/office/drawing/2014/main" id="{82AA74BE-73A4-4ADC-B86C-833704C0C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1" name="Freeform 13">
              <a:extLst>
                <a:ext uri="{FF2B5EF4-FFF2-40B4-BE49-F238E27FC236}">
                  <a16:creationId xmlns:a16="http://schemas.microsoft.com/office/drawing/2014/main" id="{2018BD4B-A593-4075-9FDB-4739C6D53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2" name="Freeform 14">
              <a:extLst>
                <a:ext uri="{FF2B5EF4-FFF2-40B4-BE49-F238E27FC236}">
                  <a16:creationId xmlns:a16="http://schemas.microsoft.com/office/drawing/2014/main" id="{0D16E44B-CE60-491F-B907-D02B0B1E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3" name="Freeform 15">
              <a:extLst>
                <a:ext uri="{FF2B5EF4-FFF2-40B4-BE49-F238E27FC236}">
                  <a16:creationId xmlns:a16="http://schemas.microsoft.com/office/drawing/2014/main" id="{2DFA7256-7E90-44B6-8E90-2111C1A1F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4" name="Freeform 16">
              <a:extLst>
                <a:ext uri="{FF2B5EF4-FFF2-40B4-BE49-F238E27FC236}">
                  <a16:creationId xmlns:a16="http://schemas.microsoft.com/office/drawing/2014/main" id="{CE31CD09-2348-4B3A-9C97-CEECA4ABC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5" name="Freeform 17">
              <a:extLst>
                <a:ext uri="{FF2B5EF4-FFF2-40B4-BE49-F238E27FC236}">
                  <a16:creationId xmlns:a16="http://schemas.microsoft.com/office/drawing/2014/main" id="{4E5422EF-93F2-41A9-B30F-9EFE9241D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6" name="Freeform 18">
              <a:extLst>
                <a:ext uri="{FF2B5EF4-FFF2-40B4-BE49-F238E27FC236}">
                  <a16:creationId xmlns:a16="http://schemas.microsoft.com/office/drawing/2014/main" id="{7920E29F-BB48-485F-95FF-5C372339C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7" name="Freeform 19">
              <a:extLst>
                <a:ext uri="{FF2B5EF4-FFF2-40B4-BE49-F238E27FC236}">
                  <a16:creationId xmlns:a16="http://schemas.microsoft.com/office/drawing/2014/main" id="{ACFDB0E0-ECEB-4EEB-925D-4BE22979C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8" name="Freeform 20">
              <a:extLst>
                <a:ext uri="{FF2B5EF4-FFF2-40B4-BE49-F238E27FC236}">
                  <a16:creationId xmlns:a16="http://schemas.microsoft.com/office/drawing/2014/main" id="{30CE2542-FFC2-4E6A-9F84-265FE415D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9" name="Freeform 21">
              <a:extLst>
                <a:ext uri="{FF2B5EF4-FFF2-40B4-BE49-F238E27FC236}">
                  <a16:creationId xmlns:a16="http://schemas.microsoft.com/office/drawing/2014/main" id="{2864C497-B900-4D3E-895C-A2A823A3C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10" name="Freeform 22">
              <a:extLst>
                <a:ext uri="{FF2B5EF4-FFF2-40B4-BE49-F238E27FC236}">
                  <a16:creationId xmlns:a16="http://schemas.microsoft.com/office/drawing/2014/main" id="{26441ED2-272A-4395-9966-F5B1C8D3F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1" name="Freeform 23">
              <a:extLst>
                <a:ext uri="{FF2B5EF4-FFF2-40B4-BE49-F238E27FC236}">
                  <a16:creationId xmlns:a16="http://schemas.microsoft.com/office/drawing/2014/main" id="{701CA35D-3DE0-4BE9-96A9-31A6F24DB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2" name="Freeform 24">
              <a:extLst>
                <a:ext uri="{FF2B5EF4-FFF2-40B4-BE49-F238E27FC236}">
                  <a16:creationId xmlns:a16="http://schemas.microsoft.com/office/drawing/2014/main" id="{C9367E8C-A75F-4D57-8B79-1B3EEDFD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3" name="Freeform 25">
              <a:extLst>
                <a:ext uri="{FF2B5EF4-FFF2-40B4-BE49-F238E27FC236}">
                  <a16:creationId xmlns:a16="http://schemas.microsoft.com/office/drawing/2014/main" id="{0846F98D-8409-4D6C-B830-625CC19EB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4" name="Group 213">
            <a:extLst>
              <a:ext uri="{FF2B5EF4-FFF2-40B4-BE49-F238E27FC236}">
                <a16:creationId xmlns:a16="http://schemas.microsoft.com/office/drawing/2014/main" id="{F35369DB-627C-41BD-9041-6426E8BF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215" name="Rectangle 214">
              <a:extLst>
                <a:ext uri="{FF2B5EF4-FFF2-40B4-BE49-F238E27FC236}">
                  <a16:creationId xmlns:a16="http://schemas.microsoft.com/office/drawing/2014/main" id="{9BA15987-DDC0-4CAB-AF5B-7D11E25D2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6" name="Isosceles Triangle 22">
              <a:extLst>
                <a:ext uri="{FF2B5EF4-FFF2-40B4-BE49-F238E27FC236}">
                  <a16:creationId xmlns:a16="http://schemas.microsoft.com/office/drawing/2014/main" id="{9B6DF8F2-BD4C-48F5-8CDC-95B311500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7" name="Rectangle 216">
              <a:extLst>
                <a:ext uri="{FF2B5EF4-FFF2-40B4-BE49-F238E27FC236}">
                  <a16:creationId xmlns:a16="http://schemas.microsoft.com/office/drawing/2014/main" id="{8E989FB2-D6DE-43D1-84D5-1C80F9901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218" name="Rectangle 217">
            <a:extLst>
              <a:ext uri="{FF2B5EF4-FFF2-40B4-BE49-F238E27FC236}">
                <a16:creationId xmlns:a16="http://schemas.microsoft.com/office/drawing/2014/main" id="{828D1E49-2A21-4A83-A0E0-FB1597B4B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9" name="Group 218">
            <a:extLst>
              <a:ext uri="{FF2B5EF4-FFF2-40B4-BE49-F238E27FC236}">
                <a16:creationId xmlns:a16="http://schemas.microsoft.com/office/drawing/2014/main" id="{088B852E-5494-418B-A833-75CF016A9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20" name="Freeform 5">
              <a:extLst>
                <a:ext uri="{FF2B5EF4-FFF2-40B4-BE49-F238E27FC236}">
                  <a16:creationId xmlns:a16="http://schemas.microsoft.com/office/drawing/2014/main" id="{DF31E3C1-1A46-4329-9F80-B576692FEE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Freeform 6">
              <a:extLst>
                <a:ext uri="{FF2B5EF4-FFF2-40B4-BE49-F238E27FC236}">
                  <a16:creationId xmlns:a16="http://schemas.microsoft.com/office/drawing/2014/main" id="{294B4592-99CA-47B1-816F-CE2D44F65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Freeform 7">
              <a:extLst>
                <a:ext uri="{FF2B5EF4-FFF2-40B4-BE49-F238E27FC236}">
                  <a16:creationId xmlns:a16="http://schemas.microsoft.com/office/drawing/2014/main" id="{BF690E4C-72F8-4AC5-AF99-562763CC67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Freeform 8">
              <a:extLst>
                <a:ext uri="{FF2B5EF4-FFF2-40B4-BE49-F238E27FC236}">
                  <a16:creationId xmlns:a16="http://schemas.microsoft.com/office/drawing/2014/main" id="{F834CDD4-CAB8-4ACC-9AAC-5399C743DE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Freeform 9">
              <a:extLst>
                <a:ext uri="{FF2B5EF4-FFF2-40B4-BE49-F238E27FC236}">
                  <a16:creationId xmlns:a16="http://schemas.microsoft.com/office/drawing/2014/main" id="{1AEB045A-6821-475B-A28E-047437ABEF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Freeform 10">
              <a:extLst>
                <a:ext uri="{FF2B5EF4-FFF2-40B4-BE49-F238E27FC236}">
                  <a16:creationId xmlns:a16="http://schemas.microsoft.com/office/drawing/2014/main" id="{D9B790C0-3D34-4626-BAFB-6EB473F40C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Freeform 11">
              <a:extLst>
                <a:ext uri="{FF2B5EF4-FFF2-40B4-BE49-F238E27FC236}">
                  <a16:creationId xmlns:a16="http://schemas.microsoft.com/office/drawing/2014/main" id="{EDA4D87F-91A4-4628-9A6E-F01820A7EE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Freeform 12">
              <a:extLst>
                <a:ext uri="{FF2B5EF4-FFF2-40B4-BE49-F238E27FC236}">
                  <a16:creationId xmlns:a16="http://schemas.microsoft.com/office/drawing/2014/main" id="{045DAB88-124C-459C-A889-DAE9C9BE28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Freeform 13">
              <a:extLst>
                <a:ext uri="{FF2B5EF4-FFF2-40B4-BE49-F238E27FC236}">
                  <a16:creationId xmlns:a16="http://schemas.microsoft.com/office/drawing/2014/main" id="{85D44010-1DAA-4CAC-B83F-7E3E8C455D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Freeform 14">
              <a:extLst>
                <a:ext uri="{FF2B5EF4-FFF2-40B4-BE49-F238E27FC236}">
                  <a16:creationId xmlns:a16="http://schemas.microsoft.com/office/drawing/2014/main" id="{E8C01D66-5C93-4A2E-AA74-DE97574EA4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Freeform 15">
              <a:extLst>
                <a:ext uri="{FF2B5EF4-FFF2-40B4-BE49-F238E27FC236}">
                  <a16:creationId xmlns:a16="http://schemas.microsoft.com/office/drawing/2014/main" id="{E2E1A6E1-6C4A-47D3-81E2-9F8624F1BB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Freeform 16">
              <a:extLst>
                <a:ext uri="{FF2B5EF4-FFF2-40B4-BE49-F238E27FC236}">
                  <a16:creationId xmlns:a16="http://schemas.microsoft.com/office/drawing/2014/main" id="{3E849CB5-4526-49DC-B77B-A20FDB7FFD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Freeform 17">
              <a:extLst>
                <a:ext uri="{FF2B5EF4-FFF2-40B4-BE49-F238E27FC236}">
                  <a16:creationId xmlns:a16="http://schemas.microsoft.com/office/drawing/2014/main" id="{5A18C8A4-FB2A-44C1-93D3-26C6DDFE0C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Freeform 18">
              <a:extLst>
                <a:ext uri="{FF2B5EF4-FFF2-40B4-BE49-F238E27FC236}">
                  <a16:creationId xmlns:a16="http://schemas.microsoft.com/office/drawing/2014/main" id="{85D014FD-8C5A-4071-B19E-4910AAB618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Freeform 19">
              <a:extLst>
                <a:ext uri="{FF2B5EF4-FFF2-40B4-BE49-F238E27FC236}">
                  <a16:creationId xmlns:a16="http://schemas.microsoft.com/office/drawing/2014/main" id="{A37D7262-3596-4026-9AD4-E94332E526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Freeform 20">
              <a:extLst>
                <a:ext uri="{FF2B5EF4-FFF2-40B4-BE49-F238E27FC236}">
                  <a16:creationId xmlns:a16="http://schemas.microsoft.com/office/drawing/2014/main" id="{187E37E0-AAC3-4B33-AF36-334ACCBD33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Freeform 21">
              <a:extLst>
                <a:ext uri="{FF2B5EF4-FFF2-40B4-BE49-F238E27FC236}">
                  <a16:creationId xmlns:a16="http://schemas.microsoft.com/office/drawing/2014/main" id="{409758BB-8A0E-4BEB-BC0C-F410AD98C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Freeform 22">
              <a:extLst>
                <a:ext uri="{FF2B5EF4-FFF2-40B4-BE49-F238E27FC236}">
                  <a16:creationId xmlns:a16="http://schemas.microsoft.com/office/drawing/2014/main" id="{97C4EFE2-9D25-4978-BD9A-873B492702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Freeform 23">
              <a:extLst>
                <a:ext uri="{FF2B5EF4-FFF2-40B4-BE49-F238E27FC236}">
                  <a16:creationId xmlns:a16="http://schemas.microsoft.com/office/drawing/2014/main" id="{9CCAF82A-A0E0-4B55-A97B-EFFAE79AF7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Freeform 24">
              <a:extLst>
                <a:ext uri="{FF2B5EF4-FFF2-40B4-BE49-F238E27FC236}">
                  <a16:creationId xmlns:a16="http://schemas.microsoft.com/office/drawing/2014/main" id="{4F800DD8-3954-4F73-8807-16F1CFAC1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Freeform 25">
              <a:extLst>
                <a:ext uri="{FF2B5EF4-FFF2-40B4-BE49-F238E27FC236}">
                  <a16:creationId xmlns:a16="http://schemas.microsoft.com/office/drawing/2014/main" id="{84E1C91A-4B06-4852-918C-6380FA986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98997C4-076F-41BF-8112-787D69068292}"/>
              </a:ext>
            </a:extLst>
          </p:cNvPr>
          <p:cNvSpPr>
            <a:spLocks noGrp="1"/>
          </p:cNvSpPr>
          <p:nvPr>
            <p:ph type="title"/>
          </p:nvPr>
        </p:nvSpPr>
        <p:spPr>
          <a:xfrm>
            <a:off x="904877" y="795527"/>
            <a:ext cx="10488547" cy="1190912"/>
          </a:xfrm>
        </p:spPr>
        <p:txBody>
          <a:bodyPr vert="horz" lIns="228600" tIns="228600" rIns="228600" bIns="228600" rtlCol="0" anchor="ctr">
            <a:normAutofit/>
          </a:bodyPr>
          <a:lstStyle/>
          <a:p>
            <a:r>
              <a:rPr lang="en-US" sz="4000" dirty="0">
                <a:solidFill>
                  <a:schemeClr val="tx2"/>
                </a:solidFill>
              </a:rPr>
              <a:t>Exploratory Data Analysis – BMI</a:t>
            </a:r>
          </a:p>
        </p:txBody>
      </p:sp>
      <p:sp>
        <p:nvSpPr>
          <p:cNvPr id="241" name="Rectangle 240">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030" y="2250281"/>
            <a:ext cx="4959318" cy="3678237"/>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Chart, histogram&#10;&#10;Description automatically generated">
            <a:extLst>
              <a:ext uri="{FF2B5EF4-FFF2-40B4-BE49-F238E27FC236}">
                <a16:creationId xmlns:a16="http://schemas.microsoft.com/office/drawing/2014/main" id="{7F45B7E5-4C4E-4D5E-A04A-A7FDED0E5A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3257" y="2473081"/>
            <a:ext cx="4626864" cy="3232635"/>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D7D55994-16E3-4EB5-BBE5-464AB3730093}"/>
              </a:ext>
            </a:extLst>
          </p:cNvPr>
          <p:cNvSpPr>
            <a:spLocks noGrp="1"/>
          </p:cNvSpPr>
          <p:nvPr>
            <p:ph type="body" sz="half" idx="2"/>
          </p:nvPr>
        </p:nvSpPr>
        <p:spPr>
          <a:xfrm>
            <a:off x="6380703" y="2228850"/>
            <a:ext cx="5028928" cy="3699669"/>
          </a:xfrm>
        </p:spPr>
        <p:txBody>
          <a:bodyPr vert="horz" lIns="91440" tIns="45720" rIns="91440" bIns="45720" rtlCol="0" anchor="ctr">
            <a:normAutofit/>
          </a:bodyPr>
          <a:lstStyle/>
          <a:p>
            <a:pPr marL="280988" indent="-228600" algn="l">
              <a:buFont typeface="Wingdings" panose="05000000000000000000" pitchFamily="2" charset="2"/>
              <a:buChar char="§"/>
            </a:pPr>
            <a:r>
              <a:rPr lang="en-US" dirty="0">
                <a:solidFill>
                  <a:schemeClr val="tx1"/>
                </a:solidFill>
              </a:rPr>
              <a:t>BMI of customers seem to be normally distributed</a:t>
            </a:r>
          </a:p>
        </p:txBody>
      </p:sp>
    </p:spTree>
    <p:extLst>
      <p:ext uri="{BB962C8B-B14F-4D97-AF65-F5344CB8AC3E}">
        <p14:creationId xmlns:p14="http://schemas.microsoft.com/office/powerpoint/2010/main" val="360629824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1521</TotalTime>
  <Words>1421</Words>
  <Application>Microsoft Office PowerPoint</Application>
  <PresentationFormat>Widescreen</PresentationFormat>
  <Paragraphs>157</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 Light</vt:lpstr>
      <vt:lpstr>Rockwell</vt:lpstr>
      <vt:lpstr>Wingdings</vt:lpstr>
      <vt:lpstr>Atlas</vt:lpstr>
      <vt:lpstr>Axis Insurance</vt:lpstr>
      <vt:lpstr>Objective</vt:lpstr>
      <vt:lpstr>Data Dictionary</vt:lpstr>
      <vt:lpstr>Exploratory Data Analysis – Gender Count</vt:lpstr>
      <vt:lpstr>Exploratory Data Analysis – Children/Dependent</vt:lpstr>
      <vt:lpstr>Exploratory Data Analysis – Smoker</vt:lpstr>
      <vt:lpstr>Exploratory Data Analysis – Region</vt:lpstr>
      <vt:lpstr>Exploratory Data Analysis – Age</vt:lpstr>
      <vt:lpstr>Exploratory Data Analysis – BMI</vt:lpstr>
      <vt:lpstr>Exploratory Data Analysis – Charges</vt:lpstr>
      <vt:lpstr>Multivariate Exploratory Data Analysis – Age</vt:lpstr>
      <vt:lpstr>Multivariate Exploratory Data Analysis – Age</vt:lpstr>
      <vt:lpstr>Multivariate Exploratory Data Analysis – BMI</vt:lpstr>
      <vt:lpstr>Multivariate Exploratory Data Analysis – BMI</vt:lpstr>
      <vt:lpstr>Multivariate Exploratory Data Analysis – Charges</vt:lpstr>
      <vt:lpstr>Multivariate Exploratory Data Analysis – Charges</vt:lpstr>
      <vt:lpstr>Multivariate Exploratory Data Analysis – based on Smoker</vt:lpstr>
      <vt:lpstr>Multivariate Exploratory Data Analysis – Smokers</vt:lpstr>
      <vt:lpstr>Multivariate Exploratory Data Analysis – Non-smokers</vt:lpstr>
      <vt:lpstr>Multivariate Exploratory Data Analysis – based on Sex</vt:lpstr>
      <vt:lpstr>Multivariate Exploratory Data Analysis – based on Region</vt:lpstr>
      <vt:lpstr>Exploratory Data Analysis - Insights</vt:lpstr>
      <vt:lpstr>Exploratory Data Analysis - Insights</vt:lpstr>
      <vt:lpstr>Recommendations</vt:lpstr>
      <vt:lpstr>Are medical claims made by smokers greater than non-smokers?</vt:lpstr>
      <vt:lpstr>Hypothesis Formulation</vt:lpstr>
      <vt:lpstr>Reason of Method Selection</vt:lpstr>
      <vt:lpstr>Insight</vt:lpstr>
      <vt:lpstr>Insight</vt:lpstr>
      <vt:lpstr>Is BMI of females different from that of males?</vt:lpstr>
      <vt:lpstr>Hypothesis Formulation</vt:lpstr>
      <vt:lpstr>Reason of Method Selection</vt:lpstr>
      <vt:lpstr>Insight</vt:lpstr>
      <vt:lpstr>Insight</vt:lpstr>
      <vt:lpstr>Is the proportion of smokers significantly different across regions?</vt:lpstr>
      <vt:lpstr>Hypothesis Formulation</vt:lpstr>
      <vt:lpstr>Reason of Method Selection</vt:lpstr>
      <vt:lpstr>Insight</vt:lpstr>
      <vt:lpstr>Insight</vt:lpstr>
      <vt:lpstr>Is the mean BMI of women with no children, one child and two children the same?</vt:lpstr>
      <vt:lpstr>Hypothesis Formulation</vt:lpstr>
      <vt:lpstr>Reason of Method Selection</vt:lpstr>
      <vt:lpstr>Insight</vt:lpstr>
      <vt:lpstr>Insight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Axis Insurance</dc:title>
  <dc:creator>Andrew Susanto</dc:creator>
  <cp:lastModifiedBy>Andrew Susanto</cp:lastModifiedBy>
  <cp:revision>16</cp:revision>
  <dcterms:created xsi:type="dcterms:W3CDTF">2021-04-22T11:32:51Z</dcterms:created>
  <dcterms:modified xsi:type="dcterms:W3CDTF">2021-04-23T12:54:09Z</dcterms:modified>
</cp:coreProperties>
</file>