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4" r:id="rId5"/>
    <p:sldId id="266" r:id="rId6"/>
    <p:sldId id="270" r:id="rId7"/>
    <p:sldId id="268" r:id="rId8"/>
    <p:sldId id="259" r:id="rId9"/>
    <p:sldId id="269" r:id="rId10"/>
    <p:sldId id="271" r:id="rId11"/>
    <p:sldId id="272" r:id="rId12"/>
    <p:sldId id="273" r:id="rId13"/>
    <p:sldId id="274" r:id="rId14"/>
    <p:sldId id="277" r:id="rId15"/>
    <p:sldId id="275" r:id="rId16"/>
    <p:sldId id="276" r:id="rId17"/>
    <p:sldId id="281" r:id="rId18"/>
    <p:sldId id="279" r:id="rId19"/>
    <p:sldId id="263"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65" d="100"/>
          <a:sy n="65" d="100"/>
        </p:scale>
        <p:origin x="574"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A422-7B1D-4B16-9F49-3FD0BF9A5C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EB06AD-09DE-43B6-B6FA-995E73062C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78ACE8-EC5A-4AD5-A1F8-E331670A4CB6}"/>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5" name="Footer Placeholder 4">
            <a:extLst>
              <a:ext uri="{FF2B5EF4-FFF2-40B4-BE49-F238E27FC236}">
                <a16:creationId xmlns:a16="http://schemas.microsoft.com/office/drawing/2014/main" id="{7D583DC7-08CF-4B4A-BC6E-BD2AC188E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307DA-E754-43D3-A114-08E038210F23}"/>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75086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2D1D-8154-4DCB-989B-465B8A7EA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89631C-2FE4-4B16-8466-26DE43AF2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3D238-59D1-474E-9501-AB333D1D873B}"/>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5" name="Footer Placeholder 4">
            <a:extLst>
              <a:ext uri="{FF2B5EF4-FFF2-40B4-BE49-F238E27FC236}">
                <a16:creationId xmlns:a16="http://schemas.microsoft.com/office/drawing/2014/main" id="{C3FD6CA6-49FE-4412-913C-374C5DBBC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DEA92-9F78-4793-A5BF-EDFD49DCCF31}"/>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411071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BB3FD2-8272-4851-A36C-223CE3B4F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367CD0-3E6F-4F50-A6F6-070F9F46FE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9229B-D3A2-4407-B3A9-8C420A3F7643}"/>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5" name="Footer Placeholder 4">
            <a:extLst>
              <a:ext uri="{FF2B5EF4-FFF2-40B4-BE49-F238E27FC236}">
                <a16:creationId xmlns:a16="http://schemas.microsoft.com/office/drawing/2014/main" id="{FDE4AF81-12D7-4C5A-BC57-B36C275C9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FA551-0880-4C9B-92BC-E5D164101BEA}"/>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402668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2FEF-AD97-4BDF-B48E-C2A9E72B3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13482-92AF-48DD-AC97-17DEFE3C4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7773B-BE00-483E-AAF8-47660B670E12}"/>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5" name="Footer Placeholder 4">
            <a:extLst>
              <a:ext uri="{FF2B5EF4-FFF2-40B4-BE49-F238E27FC236}">
                <a16:creationId xmlns:a16="http://schemas.microsoft.com/office/drawing/2014/main" id="{0FAA6D2D-9B6D-4A30-8028-818D499F9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10DE1-F7EA-4B1A-AA8E-4FA582D580F8}"/>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293531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665D-EAFF-438C-B0E3-94A26498E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D2D587-AD74-4097-924E-B35DA41BD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9C94-57EF-4028-AF0E-015010AA62D3}"/>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5" name="Footer Placeholder 4">
            <a:extLst>
              <a:ext uri="{FF2B5EF4-FFF2-40B4-BE49-F238E27FC236}">
                <a16:creationId xmlns:a16="http://schemas.microsoft.com/office/drawing/2014/main" id="{CA2DB8AB-4179-436E-96B3-2F49709F5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C4DD1-9701-42E4-A83E-C3A7619CAA1F}"/>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267311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DF43-85BF-4EAD-96A8-AAB9456F4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743F0B-C4F2-46ED-93EA-9BA021688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C6789-2703-4229-8ABD-23F8624088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19657-48BF-4EE6-8C92-F5C738BAFB8C}"/>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6" name="Footer Placeholder 5">
            <a:extLst>
              <a:ext uri="{FF2B5EF4-FFF2-40B4-BE49-F238E27FC236}">
                <a16:creationId xmlns:a16="http://schemas.microsoft.com/office/drawing/2014/main" id="{4B9FD03E-812B-4369-97D7-BBC595721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FF2ED3-6329-4ABE-A557-EF4447ED8E9B}"/>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1988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9A35-C5FD-419F-9117-CB20570C07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3B5081-13D8-4A47-9033-C667F418F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0A75A4-3CB3-40D4-982A-BE98893C0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C229DE-C46B-45AC-9D16-8806E2323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0DA23-37F0-49F8-B907-A4DBC874F1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EAFB96-5509-4C11-B26A-98B920768C51}"/>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8" name="Footer Placeholder 7">
            <a:extLst>
              <a:ext uri="{FF2B5EF4-FFF2-40B4-BE49-F238E27FC236}">
                <a16:creationId xmlns:a16="http://schemas.microsoft.com/office/drawing/2014/main" id="{98FF082E-8F07-4C60-91C0-AE3B227439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C9506-EA24-4CAD-806D-ADA724090F30}"/>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332590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BF0A-3A31-4FA7-9349-DFA807BC2F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4D28D1-AADA-41C5-A315-834CBD3B6966}"/>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4" name="Footer Placeholder 3">
            <a:extLst>
              <a:ext uri="{FF2B5EF4-FFF2-40B4-BE49-F238E27FC236}">
                <a16:creationId xmlns:a16="http://schemas.microsoft.com/office/drawing/2014/main" id="{B61360DE-C6BA-486B-8B43-CB3C3CDD50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087E6-59F5-48AC-AE94-159AA2EF6F41}"/>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271173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087BF-23DC-421C-9615-AA93D6484ACF}"/>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3" name="Footer Placeholder 2">
            <a:extLst>
              <a:ext uri="{FF2B5EF4-FFF2-40B4-BE49-F238E27FC236}">
                <a16:creationId xmlns:a16="http://schemas.microsoft.com/office/drawing/2014/main" id="{D787EA52-FBA7-4034-B001-A9564DF85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E32E81-5AEA-4997-8AA8-43688C56BB02}"/>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216392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13F4-65B1-4BC0-86C8-6D6AB028C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83CC4-50E2-4122-B2A4-6752F0B3B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F0201C-E546-46E5-8F6D-487465B7F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4234C-1831-42A6-BDCD-D1ECD0ABBFBA}"/>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6" name="Footer Placeholder 5">
            <a:extLst>
              <a:ext uri="{FF2B5EF4-FFF2-40B4-BE49-F238E27FC236}">
                <a16:creationId xmlns:a16="http://schemas.microsoft.com/office/drawing/2014/main" id="{BB1A8855-461D-42D2-81BE-07BC366E3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098A2-5173-4D95-A0C6-9FE096FDA7C1}"/>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124894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3105-29C6-4C61-8B74-7AA2307BD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0C493-866C-4955-AF0A-176AF72D6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3041AD-60DD-4AB3-A9AB-BA263D23B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BCC81-F145-44E2-9626-2C04851129B8}"/>
              </a:ext>
            </a:extLst>
          </p:cNvPr>
          <p:cNvSpPr>
            <a:spLocks noGrp="1"/>
          </p:cNvSpPr>
          <p:nvPr>
            <p:ph type="dt" sz="half" idx="10"/>
          </p:nvPr>
        </p:nvSpPr>
        <p:spPr/>
        <p:txBody>
          <a:bodyPr/>
          <a:lstStyle/>
          <a:p>
            <a:fld id="{5397183C-BCEF-4AD9-BB59-F5339B50664B}" type="datetimeFigureOut">
              <a:rPr lang="en-US" smtClean="0"/>
              <a:t>5/14/2021</a:t>
            </a:fld>
            <a:endParaRPr lang="en-US"/>
          </a:p>
        </p:txBody>
      </p:sp>
      <p:sp>
        <p:nvSpPr>
          <p:cNvPr id="6" name="Footer Placeholder 5">
            <a:extLst>
              <a:ext uri="{FF2B5EF4-FFF2-40B4-BE49-F238E27FC236}">
                <a16:creationId xmlns:a16="http://schemas.microsoft.com/office/drawing/2014/main" id="{74634F1B-BCAB-40EE-9E97-EE96E1353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30392-F5C0-40DB-9E0E-8D30DB2888A4}"/>
              </a:ext>
            </a:extLst>
          </p:cNvPr>
          <p:cNvSpPr>
            <a:spLocks noGrp="1"/>
          </p:cNvSpPr>
          <p:nvPr>
            <p:ph type="sldNum" sz="quarter" idx="12"/>
          </p:nvPr>
        </p:nvSpPr>
        <p:spPr/>
        <p:txBody>
          <a:bodyPr/>
          <a:lstStyle/>
          <a:p>
            <a:fld id="{D3C29CEE-D255-4E44-89F5-57E256C03711}" type="slidenum">
              <a:rPr lang="en-US" smtClean="0"/>
              <a:t>‹#›</a:t>
            </a:fld>
            <a:endParaRPr lang="en-US"/>
          </a:p>
        </p:txBody>
      </p:sp>
    </p:spTree>
    <p:extLst>
      <p:ext uri="{BB962C8B-B14F-4D97-AF65-F5344CB8AC3E}">
        <p14:creationId xmlns:p14="http://schemas.microsoft.com/office/powerpoint/2010/main" val="140311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AFFEE-EB4E-4774-ACD1-76F383580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298ED1-1B20-4D07-90EA-93F879F85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F5232-A6D6-42CA-8A2D-761D2A2C7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7183C-BCEF-4AD9-BB59-F5339B50664B}" type="datetimeFigureOut">
              <a:rPr lang="en-US" smtClean="0"/>
              <a:t>5/14/2021</a:t>
            </a:fld>
            <a:endParaRPr lang="en-US"/>
          </a:p>
        </p:txBody>
      </p:sp>
      <p:sp>
        <p:nvSpPr>
          <p:cNvPr id="5" name="Footer Placeholder 4">
            <a:extLst>
              <a:ext uri="{FF2B5EF4-FFF2-40B4-BE49-F238E27FC236}">
                <a16:creationId xmlns:a16="http://schemas.microsoft.com/office/drawing/2014/main" id="{4268EEAB-CC86-4E60-9265-40D016428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B75E9-E208-4017-BCA3-4F9E6F83E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9CEE-D255-4E44-89F5-57E256C03711}" type="slidenum">
              <a:rPr lang="en-US" smtClean="0"/>
              <a:t>‹#›</a:t>
            </a:fld>
            <a:endParaRPr lang="en-US"/>
          </a:p>
        </p:txBody>
      </p:sp>
    </p:spTree>
    <p:extLst>
      <p:ext uri="{BB962C8B-B14F-4D97-AF65-F5344CB8AC3E}">
        <p14:creationId xmlns:p14="http://schemas.microsoft.com/office/powerpoint/2010/main" val="248761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0" name="Rectangle 9">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2" name="Freeform: Shape 11">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9F4C22-A2C4-4622-A44B-848F63B29BCD}"/>
              </a:ext>
            </a:extLst>
          </p:cNvPr>
          <p:cNvSpPr>
            <a:spLocks noGrp="1"/>
          </p:cNvSpPr>
          <p:nvPr>
            <p:ph type="ctrTitle"/>
          </p:nvPr>
        </p:nvSpPr>
        <p:spPr>
          <a:xfrm>
            <a:off x="2797628" y="643468"/>
            <a:ext cx="7996750" cy="4242858"/>
          </a:xfrm>
        </p:spPr>
        <p:txBody>
          <a:bodyPr anchor="b">
            <a:normAutofit/>
          </a:bodyPr>
          <a:lstStyle/>
          <a:p>
            <a:pPr algn="l"/>
            <a:r>
              <a:rPr lang="en-US" sz="8800"/>
              <a:t>Cars4U Project</a:t>
            </a:r>
          </a:p>
        </p:txBody>
      </p:sp>
      <p:sp>
        <p:nvSpPr>
          <p:cNvPr id="3" name="Subtitle 2">
            <a:extLst>
              <a:ext uri="{FF2B5EF4-FFF2-40B4-BE49-F238E27FC236}">
                <a16:creationId xmlns:a16="http://schemas.microsoft.com/office/drawing/2014/main" id="{C83D4FC2-B1DB-432B-9E01-4C8357DB7213}"/>
              </a:ext>
            </a:extLst>
          </p:cNvPr>
          <p:cNvSpPr>
            <a:spLocks noGrp="1"/>
          </p:cNvSpPr>
          <p:nvPr>
            <p:ph type="subTitle" idx="1"/>
          </p:nvPr>
        </p:nvSpPr>
        <p:spPr>
          <a:xfrm>
            <a:off x="2797628" y="5019676"/>
            <a:ext cx="7558609" cy="1066799"/>
          </a:xfrm>
        </p:spPr>
        <p:txBody>
          <a:bodyPr>
            <a:normAutofit/>
          </a:bodyPr>
          <a:lstStyle/>
          <a:p>
            <a:pPr algn="l"/>
            <a:r>
              <a:rPr lang="en-US" sz="2000">
                <a:solidFill>
                  <a:schemeClr val="tx1">
                    <a:alpha val="60000"/>
                  </a:schemeClr>
                </a:solidFill>
              </a:rPr>
              <a:t>Using linear regression model to predict prices of used cars</a:t>
            </a:r>
          </a:p>
        </p:txBody>
      </p:sp>
    </p:spTree>
    <p:extLst>
      <p:ext uri="{BB962C8B-B14F-4D97-AF65-F5344CB8AC3E}">
        <p14:creationId xmlns:p14="http://schemas.microsoft.com/office/powerpoint/2010/main" val="5909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6596-0FE6-4517-A11A-7C240FDAD604}"/>
              </a:ext>
            </a:extLst>
          </p:cNvPr>
          <p:cNvSpPr>
            <a:spLocks noGrp="1"/>
          </p:cNvSpPr>
          <p:nvPr>
            <p:ph type="title"/>
          </p:nvPr>
        </p:nvSpPr>
        <p:spPr/>
        <p:txBody>
          <a:bodyPr/>
          <a:lstStyle/>
          <a:p>
            <a:r>
              <a:rPr lang="en-US" dirty="0"/>
              <a:t>Exploratory Data Analysis Highlights</a:t>
            </a:r>
          </a:p>
        </p:txBody>
      </p:sp>
      <p:pic>
        <p:nvPicPr>
          <p:cNvPr id="1026" name="Picture 2">
            <a:extLst>
              <a:ext uri="{FF2B5EF4-FFF2-40B4-BE49-F238E27FC236}">
                <a16:creationId xmlns:a16="http://schemas.microsoft.com/office/drawing/2014/main" id="{727D1852-D197-40D1-9366-665CC095C9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383" y="1791897"/>
            <a:ext cx="4220103" cy="2831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E0A67A-B6E3-46F6-AB52-63798FC55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188" y="2070146"/>
            <a:ext cx="3762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D79C0E2-DFEF-45E6-AD32-9ACDB10F54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2094088"/>
            <a:ext cx="3762375" cy="25050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09A3879-EBEB-4C30-B158-26989A5F8FCA}"/>
              </a:ext>
            </a:extLst>
          </p:cNvPr>
          <p:cNvSpPr txBox="1">
            <a:spLocks/>
          </p:cNvSpPr>
          <p:nvPr/>
        </p:nvSpPr>
        <p:spPr>
          <a:xfrm>
            <a:off x="737992" y="4901354"/>
            <a:ext cx="10515600" cy="1851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more cars with manual transmission</a:t>
            </a:r>
          </a:p>
          <a:p>
            <a:r>
              <a:rPr lang="en-US" dirty="0"/>
              <a:t>Most of the cars have the fuel type diesel and petrol</a:t>
            </a:r>
          </a:p>
          <a:p>
            <a:r>
              <a:rPr lang="en-US" dirty="0"/>
              <a:t>Most cars have been used by only one user</a:t>
            </a:r>
          </a:p>
        </p:txBody>
      </p:sp>
    </p:spTree>
    <p:extLst>
      <p:ext uri="{BB962C8B-B14F-4D97-AF65-F5344CB8AC3E}">
        <p14:creationId xmlns:p14="http://schemas.microsoft.com/office/powerpoint/2010/main" val="314373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6596-0FE6-4517-A11A-7C240FDAD604}"/>
              </a:ext>
            </a:extLst>
          </p:cNvPr>
          <p:cNvSpPr>
            <a:spLocks noGrp="1"/>
          </p:cNvSpPr>
          <p:nvPr>
            <p:ph type="title"/>
          </p:nvPr>
        </p:nvSpPr>
        <p:spPr/>
        <p:txBody>
          <a:bodyPr/>
          <a:lstStyle/>
          <a:p>
            <a:r>
              <a:rPr lang="en-US" dirty="0"/>
              <a:t>Exploratory Data Analysis Highlights</a:t>
            </a:r>
          </a:p>
        </p:txBody>
      </p:sp>
      <p:sp>
        <p:nvSpPr>
          <p:cNvPr id="7" name="Content Placeholder 2">
            <a:extLst>
              <a:ext uri="{FF2B5EF4-FFF2-40B4-BE49-F238E27FC236}">
                <a16:creationId xmlns:a16="http://schemas.microsoft.com/office/drawing/2014/main" id="{609A3879-EBEB-4C30-B158-26989A5F8FCA}"/>
              </a:ext>
            </a:extLst>
          </p:cNvPr>
          <p:cNvSpPr txBox="1">
            <a:spLocks/>
          </p:cNvSpPr>
          <p:nvPr/>
        </p:nvSpPr>
        <p:spPr>
          <a:xfrm>
            <a:off x="737992" y="4901354"/>
            <a:ext cx="10515600" cy="1851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of the used cars are from around 2015</a:t>
            </a:r>
          </a:p>
          <a:p>
            <a:r>
              <a:rPr lang="en-US" dirty="0"/>
              <a:t>Mileage and </a:t>
            </a:r>
            <a:r>
              <a:rPr lang="en-US" dirty="0" err="1"/>
              <a:t>Kilometers_Driven</a:t>
            </a:r>
            <a:r>
              <a:rPr lang="en-US" dirty="0"/>
              <a:t> are normally distributed</a:t>
            </a:r>
          </a:p>
        </p:txBody>
      </p:sp>
      <p:pic>
        <p:nvPicPr>
          <p:cNvPr id="2050" name="Picture 2">
            <a:extLst>
              <a:ext uri="{FF2B5EF4-FFF2-40B4-BE49-F238E27FC236}">
                <a16:creationId xmlns:a16="http://schemas.microsoft.com/office/drawing/2014/main" id="{19E8C025-109B-4747-A77E-ADF2724F8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6" y="2048246"/>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9839415-249D-4C8D-9820-CFD90B98E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6" y="2070146"/>
            <a:ext cx="36099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EB1A9C3-6B54-4F25-B641-5223AE900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2871" y="2074908"/>
            <a:ext cx="36099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8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6596-0FE6-4517-A11A-7C240FDAD604}"/>
              </a:ext>
            </a:extLst>
          </p:cNvPr>
          <p:cNvSpPr>
            <a:spLocks noGrp="1"/>
          </p:cNvSpPr>
          <p:nvPr>
            <p:ph type="title"/>
          </p:nvPr>
        </p:nvSpPr>
        <p:spPr/>
        <p:txBody>
          <a:bodyPr/>
          <a:lstStyle/>
          <a:p>
            <a:r>
              <a:rPr lang="en-US" dirty="0"/>
              <a:t>Exploratory Data Analysis Highlights</a:t>
            </a:r>
          </a:p>
        </p:txBody>
      </p:sp>
      <p:sp>
        <p:nvSpPr>
          <p:cNvPr id="7" name="Content Placeholder 2">
            <a:extLst>
              <a:ext uri="{FF2B5EF4-FFF2-40B4-BE49-F238E27FC236}">
                <a16:creationId xmlns:a16="http://schemas.microsoft.com/office/drawing/2014/main" id="{609A3879-EBEB-4C30-B158-26989A5F8FCA}"/>
              </a:ext>
            </a:extLst>
          </p:cNvPr>
          <p:cNvSpPr txBox="1">
            <a:spLocks/>
          </p:cNvSpPr>
          <p:nvPr/>
        </p:nvSpPr>
        <p:spPr>
          <a:xfrm>
            <a:off x="737992" y="4901354"/>
            <a:ext cx="10515600" cy="1851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Engine and Power are right skewed – it’s more common for people to have (cheaper) cars with lower values of engine displacement and power</a:t>
            </a:r>
          </a:p>
          <a:p>
            <a:r>
              <a:rPr lang="en-US" dirty="0"/>
              <a:t>Most cars have 5 seats</a:t>
            </a:r>
          </a:p>
        </p:txBody>
      </p:sp>
      <p:pic>
        <p:nvPicPr>
          <p:cNvPr id="3074" name="Picture 2">
            <a:extLst>
              <a:ext uri="{FF2B5EF4-FFF2-40B4-BE49-F238E27FC236}">
                <a16:creationId xmlns:a16="http://schemas.microsoft.com/office/drawing/2014/main" id="{39747CA6-E47A-4851-9CE2-225519BBA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41" y="2016821"/>
            <a:ext cx="36290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0603E3A-D356-4F82-BF63-65BED096A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279" y="2031108"/>
            <a:ext cx="36290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7A33CC9-93D6-4F18-A9A9-5EE130E5D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403" y="2065384"/>
            <a:ext cx="36290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1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6596-0FE6-4517-A11A-7C240FDAD604}"/>
              </a:ext>
            </a:extLst>
          </p:cNvPr>
          <p:cNvSpPr>
            <a:spLocks noGrp="1"/>
          </p:cNvSpPr>
          <p:nvPr>
            <p:ph type="title"/>
          </p:nvPr>
        </p:nvSpPr>
        <p:spPr/>
        <p:txBody>
          <a:bodyPr/>
          <a:lstStyle/>
          <a:p>
            <a:r>
              <a:rPr lang="en-US" dirty="0"/>
              <a:t>Exploratory Data Analysis Highlights</a:t>
            </a:r>
          </a:p>
        </p:txBody>
      </p:sp>
      <p:sp>
        <p:nvSpPr>
          <p:cNvPr id="7" name="Content Placeholder 2">
            <a:extLst>
              <a:ext uri="{FF2B5EF4-FFF2-40B4-BE49-F238E27FC236}">
                <a16:creationId xmlns:a16="http://schemas.microsoft.com/office/drawing/2014/main" id="{609A3879-EBEB-4C30-B158-26989A5F8FCA}"/>
              </a:ext>
            </a:extLst>
          </p:cNvPr>
          <p:cNvSpPr txBox="1">
            <a:spLocks/>
          </p:cNvSpPr>
          <p:nvPr/>
        </p:nvSpPr>
        <p:spPr>
          <a:xfrm>
            <a:off x="737992" y="4901354"/>
            <a:ext cx="10515600" cy="1851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Both </a:t>
            </a:r>
            <a:r>
              <a:rPr lang="en-US" dirty="0" err="1"/>
              <a:t>New_Price</a:t>
            </a:r>
            <a:r>
              <a:rPr lang="en-US" dirty="0"/>
              <a:t> and Price are right skewed</a:t>
            </a:r>
          </a:p>
        </p:txBody>
      </p:sp>
      <p:pic>
        <p:nvPicPr>
          <p:cNvPr id="4100" name="Picture 4">
            <a:extLst>
              <a:ext uri="{FF2B5EF4-FFF2-40B4-BE49-F238E27FC236}">
                <a16:creationId xmlns:a16="http://schemas.microsoft.com/office/drawing/2014/main" id="{58399D76-AF17-43AF-A7A5-DEB64D331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54" y="2031108"/>
            <a:ext cx="35718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D62CD7A-9034-43FD-8E1D-4DF79FE6C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487" y="2031108"/>
            <a:ext cx="36290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8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6596-0FE6-4517-A11A-7C240FDAD604}"/>
              </a:ext>
            </a:extLst>
          </p:cNvPr>
          <p:cNvSpPr>
            <a:spLocks noGrp="1"/>
          </p:cNvSpPr>
          <p:nvPr>
            <p:ph type="title"/>
          </p:nvPr>
        </p:nvSpPr>
        <p:spPr/>
        <p:txBody>
          <a:bodyPr/>
          <a:lstStyle/>
          <a:p>
            <a:r>
              <a:rPr lang="en-US" dirty="0"/>
              <a:t>Exploratory Data Analysis Highlights</a:t>
            </a:r>
          </a:p>
        </p:txBody>
      </p:sp>
      <p:sp>
        <p:nvSpPr>
          <p:cNvPr id="7" name="Content Placeholder 2">
            <a:extLst>
              <a:ext uri="{FF2B5EF4-FFF2-40B4-BE49-F238E27FC236}">
                <a16:creationId xmlns:a16="http://schemas.microsoft.com/office/drawing/2014/main" id="{609A3879-EBEB-4C30-B158-26989A5F8FCA}"/>
              </a:ext>
            </a:extLst>
          </p:cNvPr>
          <p:cNvSpPr txBox="1">
            <a:spLocks/>
          </p:cNvSpPr>
          <p:nvPr/>
        </p:nvSpPr>
        <p:spPr>
          <a:xfrm>
            <a:off x="737992" y="4901354"/>
            <a:ext cx="10515600" cy="1851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Cars with automatic transmission are more expensive than manual</a:t>
            </a:r>
          </a:p>
          <a:p>
            <a:r>
              <a:rPr lang="en-US" dirty="0"/>
              <a:t>Diesel cars are more expensive than other fuel types</a:t>
            </a:r>
          </a:p>
        </p:txBody>
      </p:sp>
      <p:pic>
        <p:nvPicPr>
          <p:cNvPr id="7170" name="Picture 2">
            <a:extLst>
              <a:ext uri="{FF2B5EF4-FFF2-40B4-BE49-F238E27FC236}">
                <a16:creationId xmlns:a16="http://schemas.microsoft.com/office/drawing/2014/main" id="{3ABC1C7B-421C-420C-8750-F42290649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85" y="2043483"/>
            <a:ext cx="370522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C839141-B505-409B-8176-03D049911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709" y="2065384"/>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49DB564-3651-4949-92D7-08E603E67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0988" y="2065384"/>
            <a:ext cx="370522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7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6596-0FE6-4517-A11A-7C240FDAD604}"/>
              </a:ext>
            </a:extLst>
          </p:cNvPr>
          <p:cNvSpPr>
            <a:spLocks noGrp="1"/>
          </p:cNvSpPr>
          <p:nvPr>
            <p:ph type="title"/>
          </p:nvPr>
        </p:nvSpPr>
        <p:spPr/>
        <p:txBody>
          <a:bodyPr/>
          <a:lstStyle/>
          <a:p>
            <a:r>
              <a:rPr lang="en-US" dirty="0"/>
              <a:t>Exploratory Data Analysis Highlights</a:t>
            </a:r>
          </a:p>
        </p:txBody>
      </p:sp>
      <p:sp>
        <p:nvSpPr>
          <p:cNvPr id="7" name="Content Placeholder 2">
            <a:extLst>
              <a:ext uri="{FF2B5EF4-FFF2-40B4-BE49-F238E27FC236}">
                <a16:creationId xmlns:a16="http://schemas.microsoft.com/office/drawing/2014/main" id="{609A3879-EBEB-4C30-B158-26989A5F8FCA}"/>
              </a:ext>
            </a:extLst>
          </p:cNvPr>
          <p:cNvSpPr txBox="1">
            <a:spLocks/>
          </p:cNvSpPr>
          <p:nvPr/>
        </p:nvSpPr>
        <p:spPr>
          <a:xfrm>
            <a:off x="737992" y="4901354"/>
            <a:ext cx="10515600" cy="1851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three specs that highly correlated to price :</a:t>
            </a:r>
          </a:p>
          <a:p>
            <a:pPr lvl="1"/>
            <a:r>
              <a:rPr lang="en-US" dirty="0"/>
              <a:t>Engine</a:t>
            </a:r>
          </a:p>
          <a:p>
            <a:pPr lvl="1"/>
            <a:r>
              <a:rPr lang="en-US" dirty="0"/>
              <a:t>Power</a:t>
            </a:r>
          </a:p>
          <a:p>
            <a:pPr lvl="1"/>
            <a:r>
              <a:rPr lang="en-US" dirty="0" err="1"/>
              <a:t>New_Price</a:t>
            </a:r>
            <a:endParaRPr lang="en-US" dirty="0"/>
          </a:p>
        </p:txBody>
      </p:sp>
      <p:pic>
        <p:nvPicPr>
          <p:cNvPr id="7176" name="Picture 8">
            <a:extLst>
              <a:ext uri="{FF2B5EF4-FFF2-40B4-BE49-F238E27FC236}">
                <a16:creationId xmlns:a16="http://schemas.microsoft.com/office/drawing/2014/main" id="{788964AB-91FD-4BCC-AF2F-FD7660CD7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30" y="2031108"/>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DDB5D0CB-871E-4A7D-8D86-8E01E97E3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709" y="2074909"/>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7C81408B-2E72-49F3-B2EC-9ACE80561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4830" y="2074909"/>
            <a:ext cx="370522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1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0DC26-CC6E-442C-8620-00236E78A83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Exploratory Data Analysis Heatmap</a:t>
            </a:r>
          </a:p>
        </p:txBody>
      </p:sp>
      <p:pic>
        <p:nvPicPr>
          <p:cNvPr id="5122" name="Picture 2">
            <a:extLst>
              <a:ext uri="{FF2B5EF4-FFF2-40B4-BE49-F238E27FC236}">
                <a16:creationId xmlns:a16="http://schemas.microsoft.com/office/drawing/2014/main" id="{4ED5AECE-BCF2-4DDD-ABA5-2387766487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848389"/>
            <a:ext cx="6780700" cy="515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94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A7DF-1B9B-4C4E-BC1E-BDB391FB42A3}"/>
              </a:ext>
            </a:extLst>
          </p:cNvPr>
          <p:cNvSpPr>
            <a:spLocks noGrp="1"/>
          </p:cNvSpPr>
          <p:nvPr>
            <p:ph type="title"/>
          </p:nvPr>
        </p:nvSpPr>
        <p:spPr/>
        <p:txBody>
          <a:bodyPr/>
          <a:lstStyle/>
          <a:p>
            <a:r>
              <a:rPr lang="en-US" dirty="0"/>
              <a:t>Model Performance Summary</a:t>
            </a:r>
          </a:p>
        </p:txBody>
      </p:sp>
      <p:sp>
        <p:nvSpPr>
          <p:cNvPr id="3" name="Content Placeholder 2">
            <a:extLst>
              <a:ext uri="{FF2B5EF4-FFF2-40B4-BE49-F238E27FC236}">
                <a16:creationId xmlns:a16="http://schemas.microsoft.com/office/drawing/2014/main" id="{AC804F35-3D26-41A8-95C2-B99F03449EC2}"/>
              </a:ext>
            </a:extLst>
          </p:cNvPr>
          <p:cNvSpPr>
            <a:spLocks noGrp="1"/>
          </p:cNvSpPr>
          <p:nvPr>
            <p:ph idx="1"/>
          </p:nvPr>
        </p:nvSpPr>
        <p:spPr/>
        <p:txBody>
          <a:bodyPr>
            <a:normAutofit/>
          </a:bodyPr>
          <a:lstStyle/>
          <a:p>
            <a:r>
              <a:rPr lang="en-US" dirty="0"/>
              <a:t>Linear regression model is applied to the data, with 70% of data used as training data and 30% of data used as testing data</a:t>
            </a:r>
          </a:p>
          <a:p>
            <a:r>
              <a:rPr lang="en-US" dirty="0"/>
              <a:t>The score of the model for training data is 71.6%</a:t>
            </a:r>
          </a:p>
          <a:p>
            <a:r>
              <a:rPr lang="en-US" dirty="0"/>
              <a:t>The score of the model for testing data is 72.6%</a:t>
            </a:r>
          </a:p>
          <a:p>
            <a:r>
              <a:rPr lang="en-US" dirty="0"/>
              <a:t>The main predictor of the used car price is Year, followed by Power</a:t>
            </a:r>
          </a:p>
        </p:txBody>
      </p:sp>
    </p:spTree>
    <p:extLst>
      <p:ext uri="{BB962C8B-B14F-4D97-AF65-F5344CB8AC3E}">
        <p14:creationId xmlns:p14="http://schemas.microsoft.com/office/powerpoint/2010/main" val="410351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50F7088-0DAB-4CA3-BB9B-534F72B6CE1C}"/>
              </a:ext>
            </a:extLst>
          </p:cNvPr>
          <p:cNvGraphicFramePr>
            <a:graphicFrameLocks noGrp="1"/>
          </p:cNvGraphicFramePr>
          <p:nvPr>
            <p:ph idx="1"/>
            <p:extLst>
              <p:ext uri="{D42A27DB-BD31-4B8C-83A1-F6EECF244321}">
                <p14:modId xmlns:p14="http://schemas.microsoft.com/office/powerpoint/2010/main" val="3999421784"/>
              </p:ext>
            </p:extLst>
          </p:nvPr>
        </p:nvGraphicFramePr>
        <p:xfrm>
          <a:off x="193430" y="91440"/>
          <a:ext cx="11922369" cy="6675120"/>
        </p:xfrm>
        <a:graphic>
          <a:graphicData uri="http://schemas.openxmlformats.org/drawingml/2006/table">
            <a:tbl>
              <a:tblPr firstRow="1" bandRow="1">
                <a:tableStyleId>{5C22544A-7EE6-4342-B048-85BDC9FD1C3A}</a:tableStyleId>
              </a:tblPr>
              <a:tblGrid>
                <a:gridCol w="4002985">
                  <a:extLst>
                    <a:ext uri="{9D8B030D-6E8A-4147-A177-3AD203B41FA5}">
                      <a16:colId xmlns:a16="http://schemas.microsoft.com/office/drawing/2014/main" val="361664404"/>
                    </a:ext>
                  </a:extLst>
                </a:gridCol>
                <a:gridCol w="3243684">
                  <a:extLst>
                    <a:ext uri="{9D8B030D-6E8A-4147-A177-3AD203B41FA5}">
                      <a16:colId xmlns:a16="http://schemas.microsoft.com/office/drawing/2014/main" val="2484755333"/>
                    </a:ext>
                  </a:extLst>
                </a:gridCol>
                <a:gridCol w="4675700">
                  <a:extLst>
                    <a:ext uri="{9D8B030D-6E8A-4147-A177-3AD203B41FA5}">
                      <a16:colId xmlns:a16="http://schemas.microsoft.com/office/drawing/2014/main" val="2391505807"/>
                    </a:ext>
                  </a:extLst>
                </a:gridCol>
              </a:tblGrid>
              <a:tr h="370840">
                <a:tc>
                  <a:txBody>
                    <a:bodyPr/>
                    <a:lstStyle/>
                    <a:p>
                      <a:r>
                        <a:rPr lang="en-US" dirty="0"/>
                        <a:t>Variable</a:t>
                      </a:r>
                    </a:p>
                  </a:txBody>
                  <a:tcPr/>
                </a:tc>
                <a:tc>
                  <a:txBody>
                    <a:bodyPr/>
                    <a:lstStyle/>
                    <a:p>
                      <a:r>
                        <a:rPr lang="en-US" dirty="0"/>
                        <a:t>Intercept Value</a:t>
                      </a:r>
                    </a:p>
                  </a:txBody>
                  <a:tcPr/>
                </a:tc>
                <a:tc>
                  <a:txBody>
                    <a:bodyPr/>
                    <a:lstStyle/>
                    <a:p>
                      <a:r>
                        <a:rPr lang="en-US" dirty="0"/>
                        <a:t>Comments</a:t>
                      </a:r>
                    </a:p>
                  </a:txBody>
                  <a:tcPr/>
                </a:tc>
                <a:extLst>
                  <a:ext uri="{0D108BD9-81ED-4DB2-BD59-A6C34878D82A}">
                    <a16:rowId xmlns:a16="http://schemas.microsoft.com/office/drawing/2014/main" val="2236627318"/>
                  </a:ext>
                </a:extLst>
              </a:tr>
              <a:tr h="370840">
                <a:tc>
                  <a:txBody>
                    <a:bodyPr/>
                    <a:lstStyle/>
                    <a:p>
                      <a:r>
                        <a:rPr lang="en-US" dirty="0"/>
                        <a:t>Year</a:t>
                      </a:r>
                    </a:p>
                  </a:txBody>
                  <a:tcPr/>
                </a:tc>
                <a:tc>
                  <a:txBody>
                    <a:bodyPr/>
                    <a:lstStyle/>
                    <a:p>
                      <a:r>
                        <a:rPr lang="en-US" dirty="0"/>
                        <a:t>0.8334528121289415</a:t>
                      </a:r>
                    </a:p>
                  </a:txBody>
                  <a:tcPr/>
                </a:tc>
                <a:tc>
                  <a:txBody>
                    <a:bodyPr/>
                    <a:lstStyle/>
                    <a:p>
                      <a:r>
                        <a:rPr lang="en-US" b="1" dirty="0"/>
                        <a:t>Main predictor</a:t>
                      </a:r>
                      <a:r>
                        <a:rPr lang="en-US" dirty="0"/>
                        <a:t>, large value in data (in e03)</a:t>
                      </a:r>
                    </a:p>
                  </a:txBody>
                  <a:tcPr/>
                </a:tc>
                <a:extLst>
                  <a:ext uri="{0D108BD9-81ED-4DB2-BD59-A6C34878D82A}">
                    <a16:rowId xmlns:a16="http://schemas.microsoft.com/office/drawing/2014/main" val="961930210"/>
                  </a:ext>
                </a:extLst>
              </a:tr>
              <a:tr h="370840">
                <a:tc>
                  <a:txBody>
                    <a:bodyPr/>
                    <a:lstStyle/>
                    <a:p>
                      <a:r>
                        <a:rPr lang="en-US" dirty="0" err="1"/>
                        <a:t>Kilometers_Driven</a:t>
                      </a:r>
                      <a:endParaRPr lang="en-US" dirty="0"/>
                    </a:p>
                  </a:txBody>
                  <a:tcPr/>
                </a:tc>
                <a:tc>
                  <a:txBody>
                    <a:bodyPr/>
                    <a:lstStyle/>
                    <a:p>
                      <a:r>
                        <a:rPr lang="en-US" dirty="0">
                          <a:solidFill>
                            <a:srgbClr val="FF0000"/>
                          </a:solidFill>
                        </a:rPr>
                        <a:t>-2.783077248099561e-05</a:t>
                      </a:r>
                    </a:p>
                  </a:txBody>
                  <a:tcPr/>
                </a:tc>
                <a:tc>
                  <a:txBody>
                    <a:bodyPr/>
                    <a:lstStyle/>
                    <a:p>
                      <a:r>
                        <a:rPr lang="en-US" dirty="0"/>
                        <a:t>Small intercept value due to large value in data</a:t>
                      </a:r>
                    </a:p>
                  </a:txBody>
                  <a:tcPr/>
                </a:tc>
                <a:extLst>
                  <a:ext uri="{0D108BD9-81ED-4DB2-BD59-A6C34878D82A}">
                    <a16:rowId xmlns:a16="http://schemas.microsoft.com/office/drawing/2014/main" val="1866220798"/>
                  </a:ext>
                </a:extLst>
              </a:tr>
              <a:tr h="370840">
                <a:tc>
                  <a:txBody>
                    <a:bodyPr/>
                    <a:lstStyle/>
                    <a:p>
                      <a:r>
                        <a:rPr lang="en-US" dirty="0"/>
                        <a:t>Mileage</a:t>
                      </a:r>
                    </a:p>
                  </a:txBody>
                  <a:tcPr/>
                </a:tc>
                <a:tc>
                  <a:txBody>
                    <a:bodyPr/>
                    <a:lstStyle/>
                    <a:p>
                      <a:r>
                        <a:rPr lang="en-US" dirty="0">
                          <a:solidFill>
                            <a:srgbClr val="FF0000"/>
                          </a:solidFill>
                        </a:rPr>
                        <a:t>-0.16608964542208232</a:t>
                      </a:r>
                    </a:p>
                  </a:txBody>
                  <a:tcPr/>
                </a:tc>
                <a:tc>
                  <a:txBody>
                    <a:bodyPr/>
                    <a:lstStyle/>
                    <a:p>
                      <a:endParaRPr lang="en-US" dirty="0"/>
                    </a:p>
                  </a:txBody>
                  <a:tcPr/>
                </a:tc>
                <a:extLst>
                  <a:ext uri="{0D108BD9-81ED-4DB2-BD59-A6C34878D82A}">
                    <a16:rowId xmlns:a16="http://schemas.microsoft.com/office/drawing/2014/main" val="3616106357"/>
                  </a:ext>
                </a:extLst>
              </a:tr>
              <a:tr h="370840">
                <a:tc>
                  <a:txBody>
                    <a:bodyPr/>
                    <a:lstStyle/>
                    <a:p>
                      <a:r>
                        <a:rPr lang="en-US" dirty="0"/>
                        <a:t>Engine</a:t>
                      </a:r>
                    </a:p>
                  </a:txBody>
                  <a:tcPr/>
                </a:tc>
                <a:tc>
                  <a:txBody>
                    <a:bodyPr/>
                    <a:lstStyle/>
                    <a:p>
                      <a:r>
                        <a:rPr lang="en-US" dirty="0"/>
                        <a:t>0.0006515124756801809</a:t>
                      </a:r>
                    </a:p>
                  </a:txBody>
                  <a:tcPr/>
                </a:tc>
                <a:tc>
                  <a:txBody>
                    <a:bodyPr/>
                    <a:lstStyle/>
                    <a:p>
                      <a:endParaRPr lang="en-US"/>
                    </a:p>
                  </a:txBody>
                  <a:tcPr/>
                </a:tc>
                <a:extLst>
                  <a:ext uri="{0D108BD9-81ED-4DB2-BD59-A6C34878D82A}">
                    <a16:rowId xmlns:a16="http://schemas.microsoft.com/office/drawing/2014/main" val="2485704576"/>
                  </a:ext>
                </a:extLst>
              </a:tr>
              <a:tr h="370840">
                <a:tc>
                  <a:txBody>
                    <a:bodyPr/>
                    <a:lstStyle/>
                    <a:p>
                      <a:r>
                        <a:rPr lang="en-US" dirty="0"/>
                        <a:t>Power</a:t>
                      </a:r>
                    </a:p>
                  </a:txBody>
                  <a:tcPr/>
                </a:tc>
                <a:tc>
                  <a:txBody>
                    <a:bodyPr/>
                    <a:lstStyle/>
                    <a:p>
                      <a:r>
                        <a:rPr lang="en-US" dirty="0"/>
                        <a:t>0.12622836890494474</a:t>
                      </a:r>
                    </a:p>
                  </a:txBody>
                  <a:tcPr/>
                </a:tc>
                <a:tc>
                  <a:txBody>
                    <a:bodyPr/>
                    <a:lstStyle/>
                    <a:p>
                      <a:r>
                        <a:rPr lang="en-US" b="1" dirty="0"/>
                        <a:t>2</a:t>
                      </a:r>
                      <a:r>
                        <a:rPr lang="en-US" b="1" baseline="30000" dirty="0"/>
                        <a:t>nd</a:t>
                      </a:r>
                      <a:r>
                        <a:rPr lang="en-US" b="1" dirty="0"/>
                        <a:t> main predictor</a:t>
                      </a:r>
                    </a:p>
                  </a:txBody>
                  <a:tcPr/>
                </a:tc>
                <a:extLst>
                  <a:ext uri="{0D108BD9-81ED-4DB2-BD59-A6C34878D82A}">
                    <a16:rowId xmlns:a16="http://schemas.microsoft.com/office/drawing/2014/main" val="4250811202"/>
                  </a:ext>
                </a:extLst>
              </a:tr>
              <a:tr h="370840">
                <a:tc>
                  <a:txBody>
                    <a:bodyPr/>
                    <a:lstStyle/>
                    <a:p>
                      <a:r>
                        <a:rPr lang="en-US" dirty="0"/>
                        <a:t>Seats</a:t>
                      </a:r>
                    </a:p>
                  </a:txBody>
                  <a:tcPr/>
                </a:tc>
                <a:tc>
                  <a:txBody>
                    <a:bodyPr/>
                    <a:lstStyle/>
                    <a:p>
                      <a:r>
                        <a:rPr lang="en-US" dirty="0">
                          <a:solidFill>
                            <a:srgbClr val="FF0000"/>
                          </a:solidFill>
                        </a:rPr>
                        <a:t>-0.7736896238039597</a:t>
                      </a:r>
                    </a:p>
                  </a:txBody>
                  <a:tcPr/>
                </a:tc>
                <a:tc>
                  <a:txBody>
                    <a:bodyPr/>
                    <a:lstStyle/>
                    <a:p>
                      <a:endParaRPr lang="en-US" dirty="0"/>
                    </a:p>
                  </a:txBody>
                  <a:tcPr/>
                </a:tc>
                <a:extLst>
                  <a:ext uri="{0D108BD9-81ED-4DB2-BD59-A6C34878D82A}">
                    <a16:rowId xmlns:a16="http://schemas.microsoft.com/office/drawing/2014/main" val="604990835"/>
                  </a:ext>
                </a:extLst>
              </a:tr>
              <a:tr h="370840">
                <a:tc>
                  <a:txBody>
                    <a:bodyPr/>
                    <a:lstStyle/>
                    <a:p>
                      <a:r>
                        <a:rPr lang="en-US" dirty="0"/>
                        <a:t>North (Location Dummy)</a:t>
                      </a:r>
                    </a:p>
                  </a:txBody>
                  <a:tcPr/>
                </a:tc>
                <a:tc>
                  <a:txBody>
                    <a:bodyPr/>
                    <a:lstStyle/>
                    <a:p>
                      <a:r>
                        <a:rPr lang="en-US" dirty="0"/>
                        <a:t>1.3134837962696697</a:t>
                      </a:r>
                    </a:p>
                  </a:txBody>
                  <a:tcPr/>
                </a:tc>
                <a:tc rowSpan="3">
                  <a:txBody>
                    <a:bodyPr/>
                    <a:lstStyle/>
                    <a:p>
                      <a:r>
                        <a:rPr lang="en-US" dirty="0"/>
                        <a:t>Value of 0 for all location dummy means that the data is for East location</a:t>
                      </a:r>
                    </a:p>
                  </a:txBody>
                  <a:tcPr/>
                </a:tc>
                <a:extLst>
                  <a:ext uri="{0D108BD9-81ED-4DB2-BD59-A6C34878D82A}">
                    <a16:rowId xmlns:a16="http://schemas.microsoft.com/office/drawing/2014/main" val="1241275622"/>
                  </a:ext>
                </a:extLst>
              </a:tr>
              <a:tr h="370840">
                <a:tc>
                  <a:txBody>
                    <a:bodyPr/>
                    <a:lstStyle/>
                    <a:p>
                      <a:r>
                        <a:rPr lang="en-US" dirty="0"/>
                        <a:t>South (Location Dummy)</a:t>
                      </a:r>
                    </a:p>
                  </a:txBody>
                  <a:tcPr/>
                </a:tc>
                <a:tc>
                  <a:txBody>
                    <a:bodyPr/>
                    <a:lstStyle/>
                    <a:p>
                      <a:r>
                        <a:rPr lang="en-US" dirty="0"/>
                        <a:t>2.3306083714443457</a:t>
                      </a:r>
                    </a:p>
                  </a:txBody>
                  <a:tcPr/>
                </a:tc>
                <a:tc vMerge="1">
                  <a:txBody>
                    <a:bodyPr/>
                    <a:lstStyle/>
                    <a:p>
                      <a:endParaRPr lang="en-US" dirty="0"/>
                    </a:p>
                  </a:txBody>
                  <a:tcPr/>
                </a:tc>
                <a:extLst>
                  <a:ext uri="{0D108BD9-81ED-4DB2-BD59-A6C34878D82A}">
                    <a16:rowId xmlns:a16="http://schemas.microsoft.com/office/drawing/2014/main" val="2960482027"/>
                  </a:ext>
                </a:extLst>
              </a:tr>
              <a:tr h="370840">
                <a:tc>
                  <a:txBody>
                    <a:bodyPr/>
                    <a:lstStyle/>
                    <a:p>
                      <a:r>
                        <a:rPr lang="en-US" dirty="0"/>
                        <a:t>West (Location Dummy)</a:t>
                      </a:r>
                    </a:p>
                  </a:txBody>
                  <a:tcPr/>
                </a:tc>
                <a:tc>
                  <a:txBody>
                    <a:bodyPr/>
                    <a:lstStyle/>
                    <a:p>
                      <a:r>
                        <a:rPr lang="en-US" dirty="0"/>
                        <a:t>0.7314467115731618</a:t>
                      </a:r>
                    </a:p>
                  </a:txBody>
                  <a:tcPr/>
                </a:tc>
                <a:tc vMerge="1">
                  <a:txBody>
                    <a:bodyPr/>
                    <a:lstStyle/>
                    <a:p>
                      <a:endParaRPr lang="en-US" dirty="0"/>
                    </a:p>
                  </a:txBody>
                  <a:tcPr/>
                </a:tc>
                <a:extLst>
                  <a:ext uri="{0D108BD9-81ED-4DB2-BD59-A6C34878D82A}">
                    <a16:rowId xmlns:a16="http://schemas.microsoft.com/office/drawing/2014/main" val="1087522475"/>
                  </a:ext>
                </a:extLst>
              </a:tr>
              <a:tr h="370840">
                <a:tc>
                  <a:txBody>
                    <a:bodyPr/>
                    <a:lstStyle/>
                    <a:p>
                      <a:r>
                        <a:rPr lang="en-US" dirty="0"/>
                        <a:t>Diesel (Fuel Type Dummy)</a:t>
                      </a:r>
                    </a:p>
                  </a:txBody>
                  <a:tcPr/>
                </a:tc>
                <a:tc>
                  <a:txBody>
                    <a:bodyPr/>
                    <a:lstStyle/>
                    <a:p>
                      <a:r>
                        <a:rPr lang="en-US" dirty="0">
                          <a:solidFill>
                            <a:srgbClr val="FF0000"/>
                          </a:solidFill>
                        </a:rPr>
                        <a:t>-0.5564107586241958</a:t>
                      </a:r>
                    </a:p>
                  </a:txBody>
                  <a:tcPr/>
                </a:tc>
                <a:tc rowSpan="3">
                  <a:txBody>
                    <a:bodyPr/>
                    <a:lstStyle/>
                    <a:p>
                      <a:r>
                        <a:rPr lang="en-US" dirty="0"/>
                        <a:t>Value of 0 for all fuel type dummy means that the data is for CNG fuel type</a:t>
                      </a:r>
                    </a:p>
                  </a:txBody>
                  <a:tcPr/>
                </a:tc>
                <a:extLst>
                  <a:ext uri="{0D108BD9-81ED-4DB2-BD59-A6C34878D82A}">
                    <a16:rowId xmlns:a16="http://schemas.microsoft.com/office/drawing/2014/main" val="442377941"/>
                  </a:ext>
                </a:extLst>
              </a:tr>
              <a:tr h="370840">
                <a:tc>
                  <a:txBody>
                    <a:bodyPr/>
                    <a:lstStyle/>
                    <a:p>
                      <a:r>
                        <a:rPr lang="en-US" dirty="0"/>
                        <a:t>LPG (Fuel Type Dummy)</a:t>
                      </a:r>
                    </a:p>
                  </a:txBody>
                  <a:tcPr/>
                </a:tc>
                <a:tc>
                  <a:txBody>
                    <a:bodyPr/>
                    <a:lstStyle/>
                    <a:p>
                      <a:r>
                        <a:rPr lang="en-US" dirty="0"/>
                        <a:t>1.3647741576504258</a:t>
                      </a:r>
                    </a:p>
                  </a:txBody>
                  <a:tcPr/>
                </a:tc>
                <a:tc vMerge="1">
                  <a:txBody>
                    <a:bodyPr/>
                    <a:lstStyle/>
                    <a:p>
                      <a:endParaRPr lang="en-US" dirty="0"/>
                    </a:p>
                  </a:txBody>
                  <a:tcPr/>
                </a:tc>
                <a:extLst>
                  <a:ext uri="{0D108BD9-81ED-4DB2-BD59-A6C34878D82A}">
                    <a16:rowId xmlns:a16="http://schemas.microsoft.com/office/drawing/2014/main" val="2637475453"/>
                  </a:ext>
                </a:extLst>
              </a:tr>
              <a:tr h="370840">
                <a:tc>
                  <a:txBody>
                    <a:bodyPr/>
                    <a:lstStyle/>
                    <a:p>
                      <a:r>
                        <a:rPr lang="en-US" dirty="0"/>
                        <a:t>Petrol (Fuel Type Dummy)</a:t>
                      </a:r>
                    </a:p>
                  </a:txBody>
                  <a:tcPr/>
                </a:tc>
                <a:tc>
                  <a:txBody>
                    <a:bodyPr/>
                    <a:lstStyle/>
                    <a:p>
                      <a:r>
                        <a:rPr lang="en-US" dirty="0">
                          <a:solidFill>
                            <a:srgbClr val="FF0000"/>
                          </a:solidFill>
                        </a:rPr>
                        <a:t>-3.482113186060177</a:t>
                      </a:r>
                    </a:p>
                  </a:txBody>
                  <a:tcPr/>
                </a:tc>
                <a:tc vMerge="1">
                  <a:txBody>
                    <a:bodyPr/>
                    <a:lstStyle/>
                    <a:p>
                      <a:endParaRPr lang="en-US" dirty="0"/>
                    </a:p>
                  </a:txBody>
                  <a:tcPr/>
                </a:tc>
                <a:extLst>
                  <a:ext uri="{0D108BD9-81ED-4DB2-BD59-A6C34878D82A}">
                    <a16:rowId xmlns:a16="http://schemas.microsoft.com/office/drawing/2014/main" val="2097714796"/>
                  </a:ext>
                </a:extLst>
              </a:tr>
              <a:tr h="370840">
                <a:tc>
                  <a:txBody>
                    <a:bodyPr/>
                    <a:lstStyle/>
                    <a:p>
                      <a:r>
                        <a:rPr lang="en-US" dirty="0"/>
                        <a:t>Manual (Transmission Dummy)</a:t>
                      </a:r>
                    </a:p>
                  </a:txBody>
                  <a:tcPr/>
                </a:tc>
                <a:tc>
                  <a:txBody>
                    <a:bodyPr/>
                    <a:lstStyle/>
                    <a:p>
                      <a:r>
                        <a:rPr lang="en-US" dirty="0">
                          <a:solidFill>
                            <a:srgbClr val="FF0000"/>
                          </a:solidFill>
                        </a:rPr>
                        <a:t>-2.4132109425668</a:t>
                      </a:r>
                    </a:p>
                  </a:txBody>
                  <a:tcPr/>
                </a:tc>
                <a:tc>
                  <a:txBody>
                    <a:bodyPr/>
                    <a:lstStyle/>
                    <a:p>
                      <a:r>
                        <a:rPr lang="en-US" dirty="0"/>
                        <a:t>1 : Manual, 0 : Automatic</a:t>
                      </a:r>
                    </a:p>
                  </a:txBody>
                  <a:tcPr/>
                </a:tc>
                <a:extLst>
                  <a:ext uri="{0D108BD9-81ED-4DB2-BD59-A6C34878D82A}">
                    <a16:rowId xmlns:a16="http://schemas.microsoft.com/office/drawing/2014/main" val="2891141298"/>
                  </a:ext>
                </a:extLst>
              </a:tr>
              <a:tr h="370840">
                <a:tc>
                  <a:txBody>
                    <a:bodyPr/>
                    <a:lstStyle/>
                    <a:p>
                      <a:r>
                        <a:rPr lang="en-US" dirty="0"/>
                        <a:t>Fourth and Above (Owner Dummy)</a:t>
                      </a:r>
                    </a:p>
                  </a:txBody>
                  <a:tcPr/>
                </a:tc>
                <a:tc>
                  <a:txBody>
                    <a:bodyPr/>
                    <a:lstStyle/>
                    <a:p>
                      <a:r>
                        <a:rPr lang="en-US" dirty="0"/>
                        <a:t>4.56925611149674</a:t>
                      </a:r>
                    </a:p>
                  </a:txBody>
                  <a:tcPr/>
                </a:tc>
                <a:tc rowSpan="3">
                  <a:txBody>
                    <a:bodyPr/>
                    <a:lstStyle/>
                    <a:p>
                      <a:r>
                        <a:rPr lang="en-US" dirty="0"/>
                        <a:t>Value of 0 for all owner dummy means that the data is for first owner only</a:t>
                      </a:r>
                    </a:p>
                  </a:txBody>
                  <a:tcPr/>
                </a:tc>
                <a:extLst>
                  <a:ext uri="{0D108BD9-81ED-4DB2-BD59-A6C34878D82A}">
                    <a16:rowId xmlns:a16="http://schemas.microsoft.com/office/drawing/2014/main" val="217044916"/>
                  </a:ext>
                </a:extLst>
              </a:tr>
              <a:tr h="370840">
                <a:tc>
                  <a:txBody>
                    <a:bodyPr/>
                    <a:lstStyle/>
                    <a:p>
                      <a:r>
                        <a:rPr lang="en-US" dirty="0"/>
                        <a:t>Second (Owner Dummy)</a:t>
                      </a:r>
                    </a:p>
                  </a:txBody>
                  <a:tcPr/>
                </a:tc>
                <a:tc>
                  <a:txBody>
                    <a:bodyPr/>
                    <a:lstStyle/>
                    <a:p>
                      <a:r>
                        <a:rPr lang="en-US" dirty="0">
                          <a:solidFill>
                            <a:srgbClr val="FF0000"/>
                          </a:solidFill>
                        </a:rPr>
                        <a:t>-0.26005359373181275</a:t>
                      </a:r>
                    </a:p>
                  </a:txBody>
                  <a:tcPr/>
                </a:tc>
                <a:tc vMerge="1">
                  <a:txBody>
                    <a:bodyPr/>
                    <a:lstStyle/>
                    <a:p>
                      <a:endParaRPr lang="en-US" dirty="0"/>
                    </a:p>
                  </a:txBody>
                  <a:tcPr/>
                </a:tc>
                <a:extLst>
                  <a:ext uri="{0D108BD9-81ED-4DB2-BD59-A6C34878D82A}">
                    <a16:rowId xmlns:a16="http://schemas.microsoft.com/office/drawing/2014/main" val="2271041134"/>
                  </a:ext>
                </a:extLst>
              </a:tr>
              <a:tr h="370840">
                <a:tc>
                  <a:txBody>
                    <a:bodyPr/>
                    <a:lstStyle/>
                    <a:p>
                      <a:r>
                        <a:rPr lang="en-US" dirty="0"/>
                        <a:t>Third (Owner Dummy)</a:t>
                      </a:r>
                    </a:p>
                  </a:txBody>
                  <a:tcPr/>
                </a:tc>
                <a:tc>
                  <a:txBody>
                    <a:bodyPr/>
                    <a:lstStyle/>
                    <a:p>
                      <a:r>
                        <a:rPr lang="en-US" dirty="0"/>
                        <a:t>0.20112985212766243</a:t>
                      </a:r>
                    </a:p>
                  </a:txBody>
                  <a:tcPr/>
                </a:tc>
                <a:tc vMerge="1">
                  <a:txBody>
                    <a:bodyPr/>
                    <a:lstStyle/>
                    <a:p>
                      <a:endParaRPr lang="en-US" dirty="0"/>
                    </a:p>
                  </a:txBody>
                  <a:tcPr/>
                </a:tc>
                <a:extLst>
                  <a:ext uri="{0D108BD9-81ED-4DB2-BD59-A6C34878D82A}">
                    <a16:rowId xmlns:a16="http://schemas.microsoft.com/office/drawing/2014/main" val="2963120631"/>
                  </a:ext>
                </a:extLst>
              </a:tr>
              <a:tr h="370840">
                <a:tc>
                  <a:txBody>
                    <a:bodyPr/>
                    <a:lstStyle/>
                    <a:p>
                      <a:r>
                        <a:rPr lang="en-US" dirty="0"/>
                        <a:t>Model Intercept</a:t>
                      </a:r>
                    </a:p>
                  </a:txBody>
                  <a:tcPr/>
                </a:tc>
                <a:tc>
                  <a:txBody>
                    <a:bodyPr/>
                    <a:lstStyle/>
                    <a:p>
                      <a:r>
                        <a:rPr lang="en-US" dirty="0">
                          <a:solidFill>
                            <a:srgbClr val="FF0000"/>
                          </a:solidFill>
                        </a:rPr>
                        <a:t>-1673.1186747550555</a:t>
                      </a:r>
                    </a:p>
                  </a:txBody>
                  <a:tcPr/>
                </a:tc>
                <a:tc>
                  <a:txBody>
                    <a:bodyPr/>
                    <a:lstStyle/>
                    <a:p>
                      <a:endParaRPr lang="en-US" dirty="0"/>
                    </a:p>
                  </a:txBody>
                  <a:tcPr/>
                </a:tc>
                <a:extLst>
                  <a:ext uri="{0D108BD9-81ED-4DB2-BD59-A6C34878D82A}">
                    <a16:rowId xmlns:a16="http://schemas.microsoft.com/office/drawing/2014/main" val="976384887"/>
                  </a:ext>
                </a:extLst>
              </a:tr>
            </a:tbl>
          </a:graphicData>
        </a:graphic>
      </p:graphicFrame>
    </p:spTree>
    <p:extLst>
      <p:ext uri="{BB962C8B-B14F-4D97-AF65-F5344CB8AC3E}">
        <p14:creationId xmlns:p14="http://schemas.microsoft.com/office/powerpoint/2010/main" val="270867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6DE9-D84C-4E0C-A7EA-99D3165491A8}"/>
              </a:ext>
            </a:extLst>
          </p:cNvPr>
          <p:cNvSpPr>
            <a:spLocks noGrp="1"/>
          </p:cNvSpPr>
          <p:nvPr>
            <p:ph type="title"/>
          </p:nvPr>
        </p:nvSpPr>
        <p:spPr/>
        <p:txBody>
          <a:bodyPr/>
          <a:lstStyle/>
          <a:p>
            <a:r>
              <a:rPr lang="en-US" dirty="0"/>
              <a:t>Recommendations to Business</a:t>
            </a:r>
          </a:p>
        </p:txBody>
      </p:sp>
      <p:sp>
        <p:nvSpPr>
          <p:cNvPr id="3" name="Content Placeholder 2">
            <a:extLst>
              <a:ext uri="{FF2B5EF4-FFF2-40B4-BE49-F238E27FC236}">
                <a16:creationId xmlns:a16="http://schemas.microsoft.com/office/drawing/2014/main" id="{B898E8D1-3840-4CBC-88A6-68D9B53A215C}"/>
              </a:ext>
            </a:extLst>
          </p:cNvPr>
          <p:cNvSpPr>
            <a:spLocks noGrp="1"/>
          </p:cNvSpPr>
          <p:nvPr>
            <p:ph idx="1"/>
          </p:nvPr>
        </p:nvSpPr>
        <p:spPr/>
        <p:txBody>
          <a:bodyPr>
            <a:normAutofit fontScale="92500" lnSpcReduction="10000"/>
          </a:bodyPr>
          <a:lstStyle/>
          <a:p>
            <a:pPr algn="just"/>
            <a:r>
              <a:rPr lang="en-US" dirty="0"/>
              <a:t>Creation of used car shops in South India area, as there are more customers selling cars on that area</a:t>
            </a:r>
          </a:p>
          <a:p>
            <a:pPr algn="just"/>
            <a:r>
              <a:rPr lang="en-US" dirty="0"/>
              <a:t>Focus marketing on/sell cars that are aged around 2015 as the price of cars will drop significantly after a year</a:t>
            </a:r>
          </a:p>
          <a:p>
            <a:pPr algn="just"/>
            <a:r>
              <a:rPr lang="en-US" dirty="0"/>
              <a:t>To maximize profit, it will be great to have more stocks on used cars that have automatic transmission, high power and engine displacement, and few mileage as well as few kilometers driven. This can be derived from the linear regression model applied earlier.</a:t>
            </a:r>
          </a:p>
          <a:p>
            <a:pPr algn="just"/>
            <a:r>
              <a:rPr lang="en-US" dirty="0"/>
              <a:t>Most customers have cars with manual transmission, 5 seats, fuel type of diesel/petrol, and lower power and engine displacement, hence it will be great to prepare inventory stock for these type of cars.</a:t>
            </a:r>
          </a:p>
        </p:txBody>
      </p:sp>
    </p:spTree>
    <p:extLst>
      <p:ext uri="{BB962C8B-B14F-4D97-AF65-F5344CB8AC3E}">
        <p14:creationId xmlns:p14="http://schemas.microsoft.com/office/powerpoint/2010/main" val="96887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68DD-D5D2-4207-8122-AFA9AB71B9AD}"/>
              </a:ext>
            </a:extLst>
          </p:cNvPr>
          <p:cNvSpPr>
            <a:spLocks noGrp="1"/>
          </p:cNvSpPr>
          <p:nvPr>
            <p:ph type="title"/>
          </p:nvPr>
        </p:nvSpPr>
        <p:spPr/>
        <p:txBody>
          <a:bodyPr/>
          <a:lstStyle/>
          <a:p>
            <a:r>
              <a:rPr lang="en-US" dirty="0"/>
              <a:t>Background &amp; Problem Statement</a:t>
            </a:r>
          </a:p>
        </p:txBody>
      </p:sp>
      <p:sp>
        <p:nvSpPr>
          <p:cNvPr id="3" name="Text Placeholder 2">
            <a:extLst>
              <a:ext uri="{FF2B5EF4-FFF2-40B4-BE49-F238E27FC236}">
                <a16:creationId xmlns:a16="http://schemas.microsoft.com/office/drawing/2014/main" id="{D8F0CA8E-93CD-4B7D-A2E6-B0E1F3BCB0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3897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AB79-0DD3-4F16-9A28-09802C5B24EF}"/>
              </a:ext>
            </a:extLst>
          </p:cNvPr>
          <p:cNvSpPr>
            <a:spLocks noGrp="1"/>
          </p:cNvSpPr>
          <p:nvPr>
            <p:ph type="title"/>
          </p:nvPr>
        </p:nvSpPr>
        <p:spPr/>
        <p:txBody>
          <a:bodyPr/>
          <a:lstStyle/>
          <a:p>
            <a:r>
              <a:rPr lang="en-US" dirty="0"/>
              <a:t>Model Improvement</a:t>
            </a:r>
          </a:p>
        </p:txBody>
      </p:sp>
      <p:sp>
        <p:nvSpPr>
          <p:cNvPr id="3" name="Content Placeholder 2">
            <a:extLst>
              <a:ext uri="{FF2B5EF4-FFF2-40B4-BE49-F238E27FC236}">
                <a16:creationId xmlns:a16="http://schemas.microsoft.com/office/drawing/2014/main" id="{FAD8AFCF-9282-4204-8D04-1C1BA2414694}"/>
              </a:ext>
            </a:extLst>
          </p:cNvPr>
          <p:cNvSpPr>
            <a:spLocks noGrp="1"/>
          </p:cNvSpPr>
          <p:nvPr>
            <p:ph idx="1"/>
          </p:nvPr>
        </p:nvSpPr>
        <p:spPr/>
        <p:txBody>
          <a:bodyPr/>
          <a:lstStyle/>
          <a:p>
            <a:r>
              <a:rPr lang="en-US" dirty="0"/>
              <a:t>Usage of polynomial features to the regression model</a:t>
            </a:r>
          </a:p>
          <a:p>
            <a:r>
              <a:rPr lang="en-US" dirty="0"/>
              <a:t>Model can be applied to data with missing values on price, so that we can make predictions on price value</a:t>
            </a:r>
          </a:p>
          <a:p>
            <a:endParaRPr lang="en-US" dirty="0"/>
          </a:p>
        </p:txBody>
      </p:sp>
    </p:spTree>
    <p:extLst>
      <p:ext uri="{BB962C8B-B14F-4D97-AF65-F5344CB8AC3E}">
        <p14:creationId xmlns:p14="http://schemas.microsoft.com/office/powerpoint/2010/main" val="60077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2A1E-8D25-4194-97BB-6D1CFB03F73C}"/>
              </a:ext>
            </a:extLst>
          </p:cNvPr>
          <p:cNvSpPr>
            <a:spLocks noGrp="1"/>
          </p:cNvSpPr>
          <p:nvPr>
            <p:ph type="title"/>
          </p:nvPr>
        </p:nvSpPr>
        <p:spPr/>
        <p:txBody>
          <a:bodyPr/>
          <a:lstStyle/>
          <a:p>
            <a:r>
              <a:rPr lang="en-US" dirty="0"/>
              <a:t>There is a rising trend of demand for used cars in the Indian Market.</a:t>
            </a:r>
          </a:p>
        </p:txBody>
      </p:sp>
      <p:sp>
        <p:nvSpPr>
          <p:cNvPr id="3" name="Text Placeholder 2">
            <a:extLst>
              <a:ext uri="{FF2B5EF4-FFF2-40B4-BE49-F238E27FC236}">
                <a16:creationId xmlns:a16="http://schemas.microsoft.com/office/drawing/2014/main" id="{A276886D-86EF-40BF-AD38-224BB483AE5D}"/>
              </a:ext>
            </a:extLst>
          </p:cNvPr>
          <p:cNvSpPr>
            <a:spLocks noGrp="1"/>
          </p:cNvSpPr>
          <p:nvPr>
            <p:ph type="body" idx="1"/>
          </p:nvPr>
        </p:nvSpPr>
        <p:spPr/>
        <p:txBody>
          <a:bodyPr/>
          <a:lstStyle/>
          <a:p>
            <a:r>
              <a:rPr lang="en-US" dirty="0"/>
              <a:t>In 2018-19, while new car sales were recorded at 3.6 million units, around 4 million second-hand cars were bought and sold.</a:t>
            </a:r>
          </a:p>
        </p:txBody>
      </p:sp>
    </p:spTree>
    <p:extLst>
      <p:ext uri="{BB962C8B-B14F-4D97-AF65-F5344CB8AC3E}">
        <p14:creationId xmlns:p14="http://schemas.microsoft.com/office/powerpoint/2010/main" val="172604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D536-5B37-4B44-AAC9-01C42E275832}"/>
              </a:ext>
            </a:extLst>
          </p:cNvPr>
          <p:cNvSpPr>
            <a:spLocks noGrp="1"/>
          </p:cNvSpPr>
          <p:nvPr>
            <p:ph type="title"/>
          </p:nvPr>
        </p:nvSpPr>
        <p:spPr/>
        <p:txBody>
          <a:bodyPr/>
          <a:lstStyle/>
          <a:p>
            <a:r>
              <a:rPr lang="en-US" dirty="0"/>
              <a:t>We require a pricing model that can predict the price of used cars.</a:t>
            </a:r>
          </a:p>
        </p:txBody>
      </p:sp>
      <p:sp>
        <p:nvSpPr>
          <p:cNvPr id="5" name="Text Placeholder 4">
            <a:extLst>
              <a:ext uri="{FF2B5EF4-FFF2-40B4-BE49-F238E27FC236}">
                <a16:creationId xmlns:a16="http://schemas.microsoft.com/office/drawing/2014/main" id="{F0CD9E3E-C9B6-440F-9FC4-2E03D17DDA11}"/>
              </a:ext>
            </a:extLst>
          </p:cNvPr>
          <p:cNvSpPr>
            <a:spLocks noGrp="1"/>
          </p:cNvSpPr>
          <p:nvPr>
            <p:ph type="body" idx="1"/>
          </p:nvPr>
        </p:nvSpPr>
        <p:spPr/>
        <p:txBody>
          <a:bodyPr/>
          <a:lstStyle/>
          <a:p>
            <a:r>
              <a:rPr lang="en-US" dirty="0"/>
              <a:t>Hence, machine learning will be used for prediction.</a:t>
            </a:r>
          </a:p>
        </p:txBody>
      </p:sp>
    </p:spTree>
    <p:extLst>
      <p:ext uri="{BB962C8B-B14F-4D97-AF65-F5344CB8AC3E}">
        <p14:creationId xmlns:p14="http://schemas.microsoft.com/office/powerpoint/2010/main" val="38888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DA88-1A55-45AB-8885-73F0467F4440}"/>
              </a:ext>
            </a:extLst>
          </p:cNvPr>
          <p:cNvSpPr>
            <a:spLocks noGrp="1"/>
          </p:cNvSpPr>
          <p:nvPr>
            <p:ph type="title"/>
          </p:nvPr>
        </p:nvSpPr>
        <p:spPr/>
        <p:txBody>
          <a:bodyPr/>
          <a:lstStyle/>
          <a:p>
            <a:r>
              <a:rPr lang="en-US" dirty="0"/>
              <a:t>An accurate model prediction can help in devising profitable strategies.</a:t>
            </a:r>
          </a:p>
        </p:txBody>
      </p:sp>
      <p:sp>
        <p:nvSpPr>
          <p:cNvPr id="3" name="Text Placeholder 2">
            <a:extLst>
              <a:ext uri="{FF2B5EF4-FFF2-40B4-BE49-F238E27FC236}">
                <a16:creationId xmlns:a16="http://schemas.microsoft.com/office/drawing/2014/main" id="{D94E23CA-9D85-46B1-AB76-C2266AAE242C}"/>
              </a:ext>
            </a:extLst>
          </p:cNvPr>
          <p:cNvSpPr>
            <a:spLocks noGrp="1"/>
          </p:cNvSpPr>
          <p:nvPr>
            <p:ph type="body" idx="1"/>
          </p:nvPr>
        </p:nvSpPr>
        <p:spPr/>
        <p:txBody>
          <a:bodyPr/>
          <a:lstStyle/>
          <a:p>
            <a:r>
              <a:rPr lang="en-US" dirty="0"/>
              <a:t>For example, if the business knows the market price, it will never sell anything below it.</a:t>
            </a:r>
          </a:p>
        </p:txBody>
      </p:sp>
    </p:spTree>
    <p:extLst>
      <p:ext uri="{BB962C8B-B14F-4D97-AF65-F5344CB8AC3E}">
        <p14:creationId xmlns:p14="http://schemas.microsoft.com/office/powerpoint/2010/main" val="353754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8D84-D728-4DAB-B3E9-E3ABA4AACC6D}"/>
              </a:ext>
            </a:extLst>
          </p:cNvPr>
          <p:cNvSpPr>
            <a:spLocks noGrp="1"/>
          </p:cNvSpPr>
          <p:nvPr>
            <p:ph type="title"/>
          </p:nvPr>
        </p:nvSpPr>
        <p:spPr/>
        <p:txBody>
          <a:bodyPr/>
          <a:lstStyle/>
          <a:p>
            <a:r>
              <a:rPr lang="en-US" dirty="0"/>
              <a:t>In this case, linear regression model can be used to predict price of used cars.</a:t>
            </a:r>
          </a:p>
        </p:txBody>
      </p:sp>
      <p:sp>
        <p:nvSpPr>
          <p:cNvPr id="3" name="Text Placeholder 2">
            <a:extLst>
              <a:ext uri="{FF2B5EF4-FFF2-40B4-BE49-F238E27FC236}">
                <a16:creationId xmlns:a16="http://schemas.microsoft.com/office/drawing/2014/main" id="{314973EF-6D86-48BE-B3D8-249AEA695F79}"/>
              </a:ext>
            </a:extLst>
          </p:cNvPr>
          <p:cNvSpPr>
            <a:spLocks noGrp="1"/>
          </p:cNvSpPr>
          <p:nvPr>
            <p:ph type="body" idx="1"/>
          </p:nvPr>
        </p:nvSpPr>
        <p:spPr/>
        <p:txBody>
          <a:bodyPr/>
          <a:lstStyle/>
          <a:p>
            <a:r>
              <a:rPr lang="en-US" dirty="0"/>
              <a:t>As it fulfills the assumptions of zero mean of residual, homoscedasticity, and normality of residuals.</a:t>
            </a:r>
          </a:p>
        </p:txBody>
      </p:sp>
    </p:spTree>
    <p:extLst>
      <p:ext uri="{BB962C8B-B14F-4D97-AF65-F5344CB8AC3E}">
        <p14:creationId xmlns:p14="http://schemas.microsoft.com/office/powerpoint/2010/main" val="295804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74F9-C373-4162-A789-8E08A62F784B}"/>
              </a:ext>
            </a:extLst>
          </p:cNvPr>
          <p:cNvSpPr>
            <a:spLocks noGrp="1"/>
          </p:cNvSpPr>
          <p:nvPr>
            <p:ph type="title"/>
          </p:nvPr>
        </p:nvSpPr>
        <p:spPr/>
        <p:txBody>
          <a:bodyPr/>
          <a:lstStyle/>
          <a:p>
            <a:r>
              <a:rPr lang="en-US" dirty="0"/>
              <a:t>Data Dictionary</a:t>
            </a:r>
          </a:p>
        </p:txBody>
      </p:sp>
      <p:sp>
        <p:nvSpPr>
          <p:cNvPr id="3" name="Text Placeholder 2">
            <a:extLst>
              <a:ext uri="{FF2B5EF4-FFF2-40B4-BE49-F238E27FC236}">
                <a16:creationId xmlns:a16="http://schemas.microsoft.com/office/drawing/2014/main" id="{816AE951-7274-48ED-84D6-874BCA6B56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047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0F77179-1915-46FD-852B-8806D5E2EBC9}"/>
              </a:ext>
            </a:extLst>
          </p:cNvPr>
          <p:cNvGraphicFramePr>
            <a:graphicFrameLocks noGrp="1"/>
          </p:cNvGraphicFramePr>
          <p:nvPr>
            <p:ph idx="1"/>
            <p:extLst>
              <p:ext uri="{D42A27DB-BD31-4B8C-83A1-F6EECF244321}">
                <p14:modId xmlns:p14="http://schemas.microsoft.com/office/powerpoint/2010/main" val="3717647023"/>
              </p:ext>
            </p:extLst>
          </p:nvPr>
        </p:nvGraphicFramePr>
        <p:xfrm>
          <a:off x="797169" y="606425"/>
          <a:ext cx="10515600" cy="5562600"/>
        </p:xfrm>
        <a:graphic>
          <a:graphicData uri="http://schemas.openxmlformats.org/drawingml/2006/table">
            <a:tbl>
              <a:tblPr firstRow="1" bandRow="1">
                <a:tableStyleId>{5C22544A-7EE6-4342-B048-85BDC9FD1C3A}</a:tableStyleId>
              </a:tblPr>
              <a:tblGrid>
                <a:gridCol w="2872154">
                  <a:extLst>
                    <a:ext uri="{9D8B030D-6E8A-4147-A177-3AD203B41FA5}">
                      <a16:colId xmlns:a16="http://schemas.microsoft.com/office/drawing/2014/main" val="3327306427"/>
                    </a:ext>
                  </a:extLst>
                </a:gridCol>
                <a:gridCol w="7643446">
                  <a:extLst>
                    <a:ext uri="{9D8B030D-6E8A-4147-A177-3AD203B41FA5}">
                      <a16:colId xmlns:a16="http://schemas.microsoft.com/office/drawing/2014/main" val="1676973313"/>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1328998368"/>
                  </a:ext>
                </a:extLst>
              </a:tr>
              <a:tr h="370840">
                <a:tc>
                  <a:txBody>
                    <a:bodyPr/>
                    <a:lstStyle/>
                    <a:p>
                      <a:r>
                        <a:rPr lang="en-US" dirty="0" err="1"/>
                        <a:t>S.No</a:t>
                      </a:r>
                      <a:r>
                        <a:rPr lang="en-US" dirty="0"/>
                        <a:t>.</a:t>
                      </a:r>
                    </a:p>
                  </a:txBody>
                  <a:tcPr/>
                </a:tc>
                <a:tc>
                  <a:txBody>
                    <a:bodyPr/>
                    <a:lstStyle/>
                    <a:p>
                      <a:r>
                        <a:rPr lang="en-US" dirty="0"/>
                        <a:t>Serial Number</a:t>
                      </a:r>
                    </a:p>
                  </a:txBody>
                  <a:tcPr/>
                </a:tc>
                <a:extLst>
                  <a:ext uri="{0D108BD9-81ED-4DB2-BD59-A6C34878D82A}">
                    <a16:rowId xmlns:a16="http://schemas.microsoft.com/office/drawing/2014/main" val="3578911023"/>
                  </a:ext>
                </a:extLst>
              </a:tr>
              <a:tr h="370840">
                <a:tc>
                  <a:txBody>
                    <a:bodyPr/>
                    <a:lstStyle/>
                    <a:p>
                      <a:r>
                        <a:rPr lang="en-US" dirty="0"/>
                        <a:t>Name</a:t>
                      </a:r>
                    </a:p>
                  </a:txBody>
                  <a:tcPr/>
                </a:tc>
                <a:tc>
                  <a:txBody>
                    <a:bodyPr/>
                    <a:lstStyle/>
                    <a:p>
                      <a:r>
                        <a:rPr lang="en-US" dirty="0"/>
                        <a:t>Name of the car which includes brand name and model name</a:t>
                      </a:r>
                    </a:p>
                  </a:txBody>
                  <a:tcPr/>
                </a:tc>
                <a:extLst>
                  <a:ext uri="{0D108BD9-81ED-4DB2-BD59-A6C34878D82A}">
                    <a16:rowId xmlns:a16="http://schemas.microsoft.com/office/drawing/2014/main" val="3119733732"/>
                  </a:ext>
                </a:extLst>
              </a:tr>
              <a:tr h="370840">
                <a:tc>
                  <a:txBody>
                    <a:bodyPr/>
                    <a:lstStyle/>
                    <a:p>
                      <a:r>
                        <a:rPr lang="en-US" dirty="0"/>
                        <a:t>Location</a:t>
                      </a:r>
                    </a:p>
                  </a:txBody>
                  <a:tcPr/>
                </a:tc>
                <a:tc>
                  <a:txBody>
                    <a:bodyPr/>
                    <a:lstStyle/>
                    <a:p>
                      <a:r>
                        <a:rPr lang="en-US" dirty="0"/>
                        <a:t>Location in which car is being sold/available for purchase</a:t>
                      </a:r>
                    </a:p>
                  </a:txBody>
                  <a:tcPr/>
                </a:tc>
                <a:extLst>
                  <a:ext uri="{0D108BD9-81ED-4DB2-BD59-A6C34878D82A}">
                    <a16:rowId xmlns:a16="http://schemas.microsoft.com/office/drawing/2014/main" val="4197115292"/>
                  </a:ext>
                </a:extLst>
              </a:tr>
              <a:tr h="370840">
                <a:tc>
                  <a:txBody>
                    <a:bodyPr/>
                    <a:lstStyle/>
                    <a:p>
                      <a:r>
                        <a:rPr lang="en-US" dirty="0"/>
                        <a:t>Year</a:t>
                      </a:r>
                    </a:p>
                  </a:txBody>
                  <a:tcPr/>
                </a:tc>
                <a:tc>
                  <a:txBody>
                    <a:bodyPr/>
                    <a:lstStyle/>
                    <a:p>
                      <a:r>
                        <a:rPr lang="en-US" dirty="0"/>
                        <a:t>Manufacturing year of car</a:t>
                      </a:r>
                    </a:p>
                  </a:txBody>
                  <a:tcPr/>
                </a:tc>
                <a:extLst>
                  <a:ext uri="{0D108BD9-81ED-4DB2-BD59-A6C34878D82A}">
                    <a16:rowId xmlns:a16="http://schemas.microsoft.com/office/drawing/2014/main" val="448584266"/>
                  </a:ext>
                </a:extLst>
              </a:tr>
              <a:tr h="370840">
                <a:tc>
                  <a:txBody>
                    <a:bodyPr/>
                    <a:lstStyle/>
                    <a:p>
                      <a:r>
                        <a:rPr lang="en-US" dirty="0" err="1"/>
                        <a:t>Kilometers_driven</a:t>
                      </a:r>
                      <a:endParaRPr lang="en-US" dirty="0"/>
                    </a:p>
                  </a:txBody>
                  <a:tcPr/>
                </a:tc>
                <a:tc>
                  <a:txBody>
                    <a:bodyPr/>
                    <a:lstStyle/>
                    <a:p>
                      <a:r>
                        <a:rPr lang="en-US" dirty="0"/>
                        <a:t>Total kilometers driven in the car by previous owner(s) </a:t>
                      </a:r>
                    </a:p>
                  </a:txBody>
                  <a:tcPr/>
                </a:tc>
                <a:extLst>
                  <a:ext uri="{0D108BD9-81ED-4DB2-BD59-A6C34878D82A}">
                    <a16:rowId xmlns:a16="http://schemas.microsoft.com/office/drawing/2014/main" val="613380653"/>
                  </a:ext>
                </a:extLst>
              </a:tr>
              <a:tr h="370840">
                <a:tc>
                  <a:txBody>
                    <a:bodyPr/>
                    <a:lstStyle/>
                    <a:p>
                      <a:r>
                        <a:rPr lang="en-US" dirty="0" err="1"/>
                        <a:t>Fuel_Type</a:t>
                      </a:r>
                      <a:endParaRPr lang="en-US" dirty="0"/>
                    </a:p>
                  </a:txBody>
                  <a:tcPr/>
                </a:tc>
                <a:tc>
                  <a:txBody>
                    <a:bodyPr/>
                    <a:lstStyle/>
                    <a:p>
                      <a:r>
                        <a:rPr lang="en-US" dirty="0"/>
                        <a:t>Type of fuel used by car (Petro, Diesel, Electric, CNG, LPG)</a:t>
                      </a:r>
                    </a:p>
                  </a:txBody>
                  <a:tcPr/>
                </a:tc>
                <a:extLst>
                  <a:ext uri="{0D108BD9-81ED-4DB2-BD59-A6C34878D82A}">
                    <a16:rowId xmlns:a16="http://schemas.microsoft.com/office/drawing/2014/main" val="2619580813"/>
                  </a:ext>
                </a:extLst>
              </a:tr>
              <a:tr h="370840">
                <a:tc>
                  <a:txBody>
                    <a:bodyPr/>
                    <a:lstStyle/>
                    <a:p>
                      <a:r>
                        <a:rPr lang="en-US" dirty="0"/>
                        <a:t>Transmission</a:t>
                      </a:r>
                    </a:p>
                  </a:txBody>
                  <a:tcPr/>
                </a:tc>
                <a:tc>
                  <a:txBody>
                    <a:bodyPr/>
                    <a:lstStyle/>
                    <a:p>
                      <a:r>
                        <a:rPr lang="en-US" dirty="0"/>
                        <a:t>Type of transmission used by car (Automatic, Manual)</a:t>
                      </a:r>
                    </a:p>
                  </a:txBody>
                  <a:tcPr/>
                </a:tc>
                <a:extLst>
                  <a:ext uri="{0D108BD9-81ED-4DB2-BD59-A6C34878D82A}">
                    <a16:rowId xmlns:a16="http://schemas.microsoft.com/office/drawing/2014/main" val="2262567834"/>
                  </a:ext>
                </a:extLst>
              </a:tr>
              <a:tr h="370840">
                <a:tc>
                  <a:txBody>
                    <a:bodyPr/>
                    <a:lstStyle/>
                    <a:p>
                      <a:r>
                        <a:rPr lang="en-US" dirty="0"/>
                        <a:t>Owner</a:t>
                      </a:r>
                    </a:p>
                  </a:txBody>
                  <a:tcPr/>
                </a:tc>
                <a:tc>
                  <a:txBody>
                    <a:bodyPr/>
                    <a:lstStyle/>
                    <a:p>
                      <a:r>
                        <a:rPr lang="en-US" dirty="0"/>
                        <a:t>Type of ownership</a:t>
                      </a:r>
                    </a:p>
                  </a:txBody>
                  <a:tcPr/>
                </a:tc>
                <a:extLst>
                  <a:ext uri="{0D108BD9-81ED-4DB2-BD59-A6C34878D82A}">
                    <a16:rowId xmlns:a16="http://schemas.microsoft.com/office/drawing/2014/main" val="3909780563"/>
                  </a:ext>
                </a:extLst>
              </a:tr>
              <a:tr h="370840">
                <a:tc>
                  <a:txBody>
                    <a:bodyPr/>
                    <a:lstStyle/>
                    <a:p>
                      <a:r>
                        <a:rPr lang="en-US" dirty="0"/>
                        <a:t>Mileage</a:t>
                      </a:r>
                    </a:p>
                  </a:txBody>
                  <a:tcPr/>
                </a:tc>
                <a:tc>
                  <a:txBody>
                    <a:bodyPr/>
                    <a:lstStyle/>
                    <a:p>
                      <a:r>
                        <a:rPr lang="en-US" dirty="0"/>
                        <a:t>Standard mileage offered by the car company in kmpl or km/kg</a:t>
                      </a:r>
                    </a:p>
                  </a:txBody>
                  <a:tcPr/>
                </a:tc>
                <a:extLst>
                  <a:ext uri="{0D108BD9-81ED-4DB2-BD59-A6C34878D82A}">
                    <a16:rowId xmlns:a16="http://schemas.microsoft.com/office/drawing/2014/main" val="2887826634"/>
                  </a:ext>
                </a:extLst>
              </a:tr>
              <a:tr h="370840">
                <a:tc>
                  <a:txBody>
                    <a:bodyPr/>
                    <a:lstStyle/>
                    <a:p>
                      <a:r>
                        <a:rPr lang="en-US" dirty="0"/>
                        <a:t>Engine</a:t>
                      </a:r>
                    </a:p>
                  </a:txBody>
                  <a:tcPr/>
                </a:tc>
                <a:tc>
                  <a:txBody>
                    <a:bodyPr/>
                    <a:lstStyle/>
                    <a:p>
                      <a:r>
                        <a:rPr lang="en-US" dirty="0"/>
                        <a:t>Displacement volume of the engine in cc</a:t>
                      </a:r>
                    </a:p>
                  </a:txBody>
                  <a:tcPr/>
                </a:tc>
                <a:extLst>
                  <a:ext uri="{0D108BD9-81ED-4DB2-BD59-A6C34878D82A}">
                    <a16:rowId xmlns:a16="http://schemas.microsoft.com/office/drawing/2014/main" val="1403501221"/>
                  </a:ext>
                </a:extLst>
              </a:tr>
              <a:tr h="370840">
                <a:tc>
                  <a:txBody>
                    <a:bodyPr/>
                    <a:lstStyle/>
                    <a:p>
                      <a:r>
                        <a:rPr lang="en-US" dirty="0"/>
                        <a:t>Power</a:t>
                      </a:r>
                    </a:p>
                  </a:txBody>
                  <a:tcPr/>
                </a:tc>
                <a:tc>
                  <a:txBody>
                    <a:bodyPr/>
                    <a:lstStyle/>
                    <a:p>
                      <a:r>
                        <a:rPr lang="en-US" dirty="0"/>
                        <a:t>Maximum power of engine in bhp</a:t>
                      </a:r>
                    </a:p>
                  </a:txBody>
                  <a:tcPr/>
                </a:tc>
                <a:extLst>
                  <a:ext uri="{0D108BD9-81ED-4DB2-BD59-A6C34878D82A}">
                    <a16:rowId xmlns:a16="http://schemas.microsoft.com/office/drawing/2014/main" val="3352187367"/>
                  </a:ext>
                </a:extLst>
              </a:tr>
              <a:tr h="370840">
                <a:tc>
                  <a:txBody>
                    <a:bodyPr/>
                    <a:lstStyle/>
                    <a:p>
                      <a:r>
                        <a:rPr lang="en-US" dirty="0"/>
                        <a:t>Seats</a:t>
                      </a:r>
                    </a:p>
                  </a:txBody>
                  <a:tcPr/>
                </a:tc>
                <a:tc>
                  <a:txBody>
                    <a:bodyPr/>
                    <a:lstStyle/>
                    <a:p>
                      <a:r>
                        <a:rPr lang="en-US" dirty="0"/>
                        <a:t>Number of seats in the car</a:t>
                      </a:r>
                    </a:p>
                  </a:txBody>
                  <a:tcPr/>
                </a:tc>
                <a:extLst>
                  <a:ext uri="{0D108BD9-81ED-4DB2-BD59-A6C34878D82A}">
                    <a16:rowId xmlns:a16="http://schemas.microsoft.com/office/drawing/2014/main" val="2328693675"/>
                  </a:ext>
                </a:extLst>
              </a:tr>
              <a:tr h="370840">
                <a:tc>
                  <a:txBody>
                    <a:bodyPr/>
                    <a:lstStyle/>
                    <a:p>
                      <a:r>
                        <a:rPr lang="en-US" dirty="0" err="1"/>
                        <a:t>New_Price</a:t>
                      </a:r>
                      <a:endParaRPr lang="en-US" dirty="0"/>
                    </a:p>
                  </a:txBody>
                  <a:tcPr/>
                </a:tc>
                <a:tc>
                  <a:txBody>
                    <a:bodyPr/>
                    <a:lstStyle/>
                    <a:p>
                      <a:r>
                        <a:rPr lang="en-US" dirty="0"/>
                        <a:t>The price of a new car of the same model</a:t>
                      </a:r>
                    </a:p>
                  </a:txBody>
                  <a:tcPr/>
                </a:tc>
                <a:extLst>
                  <a:ext uri="{0D108BD9-81ED-4DB2-BD59-A6C34878D82A}">
                    <a16:rowId xmlns:a16="http://schemas.microsoft.com/office/drawing/2014/main" val="1982725463"/>
                  </a:ext>
                </a:extLst>
              </a:tr>
              <a:tr h="370840">
                <a:tc>
                  <a:txBody>
                    <a:bodyPr/>
                    <a:lstStyle/>
                    <a:p>
                      <a:r>
                        <a:rPr lang="en-US" dirty="0"/>
                        <a:t>Price</a:t>
                      </a:r>
                    </a:p>
                  </a:txBody>
                  <a:tcPr/>
                </a:tc>
                <a:tc>
                  <a:txBody>
                    <a:bodyPr/>
                    <a:lstStyle/>
                    <a:p>
                      <a:r>
                        <a:rPr lang="en-US" dirty="0"/>
                        <a:t>The price of the used car in Lakhs</a:t>
                      </a:r>
                    </a:p>
                  </a:txBody>
                  <a:tcPr/>
                </a:tc>
                <a:extLst>
                  <a:ext uri="{0D108BD9-81ED-4DB2-BD59-A6C34878D82A}">
                    <a16:rowId xmlns:a16="http://schemas.microsoft.com/office/drawing/2014/main" val="1334944515"/>
                  </a:ext>
                </a:extLst>
              </a:tr>
            </a:tbl>
          </a:graphicData>
        </a:graphic>
      </p:graphicFrame>
    </p:spTree>
    <p:extLst>
      <p:ext uri="{BB962C8B-B14F-4D97-AF65-F5344CB8AC3E}">
        <p14:creationId xmlns:p14="http://schemas.microsoft.com/office/powerpoint/2010/main" val="140184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9" name="Group 10">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2" name="Rectangle 11">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0" name="Rectangle 12">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B9AC57C-FCDD-48A1-B76A-54E19D963FDC}"/>
              </a:ext>
            </a:extLst>
          </p:cNvPr>
          <p:cNvSpPr>
            <a:spLocks noGrp="1"/>
          </p:cNvSpPr>
          <p:nvPr>
            <p:ph type="title"/>
          </p:nvPr>
        </p:nvSpPr>
        <p:spPr>
          <a:xfrm>
            <a:off x="1251677" y="619125"/>
            <a:ext cx="2652413" cy="5619749"/>
          </a:xfrm>
        </p:spPr>
        <p:txBody>
          <a:bodyPr anchor="ctr">
            <a:normAutofit/>
          </a:bodyPr>
          <a:lstStyle/>
          <a:p>
            <a:r>
              <a:rPr lang="en-US" sz="3100">
                <a:solidFill>
                  <a:srgbClr val="000000"/>
                </a:solidFill>
              </a:rPr>
              <a:t>Manipulations to Data</a:t>
            </a:r>
          </a:p>
        </p:txBody>
      </p:sp>
      <p:grpSp>
        <p:nvGrpSpPr>
          <p:cNvPr id="15" name="Group 14">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6"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17"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4" name="Content Placeholder 3">
            <a:extLst>
              <a:ext uri="{FF2B5EF4-FFF2-40B4-BE49-F238E27FC236}">
                <a16:creationId xmlns:a16="http://schemas.microsoft.com/office/drawing/2014/main" id="{BAAE7D55-8708-458E-A5E3-C26F7AB95814}"/>
              </a:ext>
            </a:extLst>
          </p:cNvPr>
          <p:cNvSpPr>
            <a:spLocks noGrp="1"/>
          </p:cNvSpPr>
          <p:nvPr>
            <p:ph idx="1"/>
          </p:nvPr>
        </p:nvSpPr>
        <p:spPr>
          <a:xfrm>
            <a:off x="4916250" y="619125"/>
            <a:ext cx="6508987" cy="5619750"/>
          </a:xfrm>
        </p:spPr>
        <p:txBody>
          <a:bodyPr anchor="ctr">
            <a:normAutofit/>
          </a:bodyPr>
          <a:lstStyle/>
          <a:p>
            <a:r>
              <a:rPr lang="en-US" sz="2000" dirty="0">
                <a:solidFill>
                  <a:schemeClr val="tx1">
                    <a:alpha val="60000"/>
                  </a:schemeClr>
                </a:solidFill>
              </a:rPr>
              <a:t>Removal of </a:t>
            </a:r>
            <a:r>
              <a:rPr lang="en-US" sz="2000" dirty="0" err="1">
                <a:solidFill>
                  <a:schemeClr val="tx1">
                    <a:alpha val="60000"/>
                  </a:schemeClr>
                </a:solidFill>
              </a:rPr>
              <a:t>New_Price</a:t>
            </a:r>
            <a:r>
              <a:rPr lang="en-US" sz="2000" dirty="0">
                <a:solidFill>
                  <a:schemeClr val="tx1">
                    <a:alpha val="60000"/>
                  </a:schemeClr>
                </a:solidFill>
              </a:rPr>
              <a:t> column due to massive amounts of missing data</a:t>
            </a:r>
          </a:p>
          <a:p>
            <a:r>
              <a:rPr lang="en-US" sz="2000" dirty="0">
                <a:solidFill>
                  <a:schemeClr val="tx1">
                    <a:alpha val="60000"/>
                  </a:schemeClr>
                </a:solidFill>
              </a:rPr>
              <a:t>Removal of missing data, as they are of a small amount</a:t>
            </a:r>
          </a:p>
          <a:p>
            <a:r>
              <a:rPr lang="en-US" sz="2000" dirty="0">
                <a:solidFill>
                  <a:schemeClr val="tx1">
                    <a:alpha val="60000"/>
                  </a:schemeClr>
                </a:solidFill>
              </a:rPr>
              <a:t>Removal of serial number and car name data as they are irrelevant to linear regression modelling</a:t>
            </a:r>
          </a:p>
          <a:p>
            <a:r>
              <a:rPr lang="en-US" sz="2000" dirty="0">
                <a:solidFill>
                  <a:schemeClr val="tx1">
                    <a:alpha val="60000"/>
                  </a:schemeClr>
                </a:solidFill>
              </a:rPr>
              <a:t>Outlier removal for </a:t>
            </a:r>
            <a:r>
              <a:rPr lang="en-US" sz="2000" dirty="0" err="1">
                <a:solidFill>
                  <a:schemeClr val="tx1">
                    <a:alpha val="60000"/>
                  </a:schemeClr>
                </a:solidFill>
              </a:rPr>
              <a:t>Kilometers_Driven</a:t>
            </a:r>
            <a:r>
              <a:rPr lang="en-US" sz="2000" dirty="0">
                <a:solidFill>
                  <a:schemeClr val="tx1">
                    <a:alpha val="60000"/>
                  </a:schemeClr>
                </a:solidFill>
              </a:rPr>
              <a:t>, Mileage, Seats, Price as there are data points that are very extreme or that does not make sense (e.g. Seats = 0)</a:t>
            </a:r>
          </a:p>
          <a:p>
            <a:r>
              <a:rPr lang="en-US" sz="2000" dirty="0">
                <a:solidFill>
                  <a:schemeClr val="tx1">
                    <a:alpha val="60000"/>
                  </a:schemeClr>
                </a:solidFill>
              </a:rPr>
              <a:t>Reclassification of location into West, South, North and East</a:t>
            </a:r>
          </a:p>
          <a:p>
            <a:r>
              <a:rPr lang="en-US" sz="2000" dirty="0">
                <a:solidFill>
                  <a:schemeClr val="tx1">
                    <a:alpha val="60000"/>
                  </a:schemeClr>
                </a:solidFill>
              </a:rPr>
              <a:t>Creation of dummy variables to string/categorical variables</a:t>
            </a:r>
          </a:p>
          <a:p>
            <a:r>
              <a:rPr lang="en-US" sz="2000" dirty="0">
                <a:solidFill>
                  <a:schemeClr val="tx1">
                    <a:alpha val="60000"/>
                  </a:schemeClr>
                </a:solidFill>
              </a:rPr>
              <a:t>Removal of data with fuel type = Electric as there is only 2 data point and they have missing mileage data</a:t>
            </a:r>
          </a:p>
        </p:txBody>
      </p:sp>
    </p:spTree>
    <p:extLst>
      <p:ext uri="{BB962C8B-B14F-4D97-AF65-F5344CB8AC3E}">
        <p14:creationId xmlns:p14="http://schemas.microsoft.com/office/powerpoint/2010/main" val="158591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960</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Cars4U Project</vt:lpstr>
      <vt:lpstr>Background &amp; Problem Statement</vt:lpstr>
      <vt:lpstr>There is a rising trend of demand for used cars in the Indian Market.</vt:lpstr>
      <vt:lpstr>We require a pricing model that can predict the price of used cars.</vt:lpstr>
      <vt:lpstr>An accurate model prediction can help in devising profitable strategies.</vt:lpstr>
      <vt:lpstr>In this case, linear regression model can be used to predict price of used cars.</vt:lpstr>
      <vt:lpstr>Data Dictionary</vt:lpstr>
      <vt:lpstr>PowerPoint Presentation</vt:lpstr>
      <vt:lpstr>Manipulations to Data</vt:lpstr>
      <vt:lpstr>Exploratory Data Analysis Highlights</vt:lpstr>
      <vt:lpstr>Exploratory Data Analysis Highlights</vt:lpstr>
      <vt:lpstr>Exploratory Data Analysis Highlights</vt:lpstr>
      <vt:lpstr>Exploratory Data Analysis Highlights</vt:lpstr>
      <vt:lpstr>Exploratory Data Analysis Highlights</vt:lpstr>
      <vt:lpstr>Exploratory Data Analysis Highlights</vt:lpstr>
      <vt:lpstr>Exploratory Data Analysis Heatmap</vt:lpstr>
      <vt:lpstr>Model Performance Summary</vt:lpstr>
      <vt:lpstr>PowerPoint Presentation</vt:lpstr>
      <vt:lpstr>Recommendations to Business</vt:lpstr>
      <vt:lpstr>Model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Cars4U Project</dc:title>
  <dc:creator>Andrew Susanto</dc:creator>
  <cp:lastModifiedBy>Andrew Susanto</cp:lastModifiedBy>
  <cp:revision>15</cp:revision>
  <dcterms:created xsi:type="dcterms:W3CDTF">2021-05-14T05:44:34Z</dcterms:created>
  <dcterms:modified xsi:type="dcterms:W3CDTF">2021-05-14T13:58:11Z</dcterms:modified>
</cp:coreProperties>
</file>