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7" r:id="rId4"/>
    <p:sldId id="265" r:id="rId5"/>
    <p:sldId id="271" r:id="rId6"/>
    <p:sldId id="264" r:id="rId7"/>
    <p:sldId id="268" r:id="rId8"/>
    <p:sldId id="259" r:id="rId9"/>
    <p:sldId id="272" r:id="rId10"/>
    <p:sldId id="273" r:id="rId11"/>
    <p:sldId id="274" r:id="rId12"/>
    <p:sldId id="275" r:id="rId13"/>
    <p:sldId id="281" r:id="rId14"/>
    <p:sldId id="256" r:id="rId15"/>
    <p:sldId id="277" r:id="rId16"/>
    <p:sldId id="276" r:id="rId17"/>
    <p:sldId id="278" r:id="rId18"/>
    <p:sldId id="279" r:id="rId19"/>
    <p:sldId id="283" r:id="rId20"/>
    <p:sldId id="280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2" d="100"/>
          <a:sy n="62" d="100"/>
        </p:scale>
        <p:origin x="778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C7AA59-EF49-4460-86B6-957A72E46DA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4D58DAC-09D1-48BD-8A80-D0D67CE684DD}">
      <dgm:prSet/>
      <dgm:spPr/>
      <dgm:t>
        <a:bodyPr/>
        <a:lstStyle/>
        <a:p>
          <a:r>
            <a:rPr lang="en-US" dirty="0"/>
            <a:t>1</a:t>
          </a:r>
          <a:r>
            <a:rPr lang="en-US" baseline="30000" dirty="0"/>
            <a:t>st</a:t>
          </a:r>
          <a:r>
            <a:rPr lang="en-US" dirty="0"/>
            <a:t> : Income</a:t>
          </a:r>
        </a:p>
      </dgm:t>
    </dgm:pt>
    <dgm:pt modelId="{D23166C2-2DF3-4F35-89D5-6FC7BE262510}" type="parTrans" cxnId="{AC866346-6705-4136-9640-1272F1D14C42}">
      <dgm:prSet/>
      <dgm:spPr/>
      <dgm:t>
        <a:bodyPr/>
        <a:lstStyle/>
        <a:p>
          <a:endParaRPr lang="en-US"/>
        </a:p>
      </dgm:t>
    </dgm:pt>
    <dgm:pt modelId="{C65E38FF-5D36-47BE-BC3C-DCBCB985F14D}" type="sibTrans" cxnId="{AC866346-6705-4136-9640-1272F1D14C42}">
      <dgm:prSet/>
      <dgm:spPr/>
      <dgm:t>
        <a:bodyPr/>
        <a:lstStyle/>
        <a:p>
          <a:endParaRPr lang="en-US"/>
        </a:p>
      </dgm:t>
    </dgm:pt>
    <dgm:pt modelId="{EDEE304C-BD39-49AF-B5A9-351F7D0317B1}">
      <dgm:prSet/>
      <dgm:spPr/>
      <dgm:t>
        <a:bodyPr/>
        <a:lstStyle/>
        <a:p>
          <a:r>
            <a:rPr lang="en-US"/>
            <a:t>2</a:t>
          </a:r>
          <a:r>
            <a:rPr lang="en-US" baseline="30000"/>
            <a:t>nd</a:t>
          </a:r>
          <a:r>
            <a:rPr lang="en-US"/>
            <a:t> : Family</a:t>
          </a:r>
        </a:p>
      </dgm:t>
    </dgm:pt>
    <dgm:pt modelId="{F3C2ED46-774C-40A5-95B3-1354709751D7}" type="parTrans" cxnId="{070AF101-356F-4D33-8057-6269D2C5F87A}">
      <dgm:prSet/>
      <dgm:spPr/>
      <dgm:t>
        <a:bodyPr/>
        <a:lstStyle/>
        <a:p>
          <a:endParaRPr lang="en-US"/>
        </a:p>
      </dgm:t>
    </dgm:pt>
    <dgm:pt modelId="{127552AC-2475-48DA-BACF-3E323EE437E9}" type="sibTrans" cxnId="{070AF101-356F-4D33-8057-6269D2C5F87A}">
      <dgm:prSet/>
      <dgm:spPr/>
      <dgm:t>
        <a:bodyPr/>
        <a:lstStyle/>
        <a:p>
          <a:endParaRPr lang="en-US"/>
        </a:p>
      </dgm:t>
    </dgm:pt>
    <dgm:pt modelId="{C171ECE7-CAD4-48E5-A4AF-68F53847ABCC}">
      <dgm:prSet/>
      <dgm:spPr/>
      <dgm:t>
        <a:bodyPr/>
        <a:lstStyle/>
        <a:p>
          <a:r>
            <a:rPr lang="en-US"/>
            <a:t>3</a:t>
          </a:r>
          <a:r>
            <a:rPr lang="en-US" baseline="30000"/>
            <a:t>rd</a:t>
          </a:r>
          <a:r>
            <a:rPr lang="en-US"/>
            <a:t> : Education</a:t>
          </a:r>
        </a:p>
      </dgm:t>
    </dgm:pt>
    <dgm:pt modelId="{D39EA1CF-A69E-4587-910E-E956425C2C42}" type="parTrans" cxnId="{50EDE9EC-97F9-4FC9-A1A3-D2DFD470D316}">
      <dgm:prSet/>
      <dgm:spPr/>
      <dgm:t>
        <a:bodyPr/>
        <a:lstStyle/>
        <a:p>
          <a:endParaRPr lang="en-US"/>
        </a:p>
      </dgm:t>
    </dgm:pt>
    <dgm:pt modelId="{0D48F4E8-5B2D-4604-843D-DD115D96F5F4}" type="sibTrans" cxnId="{50EDE9EC-97F9-4FC9-A1A3-D2DFD470D316}">
      <dgm:prSet/>
      <dgm:spPr/>
      <dgm:t>
        <a:bodyPr/>
        <a:lstStyle/>
        <a:p>
          <a:endParaRPr lang="en-US"/>
        </a:p>
      </dgm:t>
    </dgm:pt>
    <dgm:pt modelId="{185BE811-B0AB-47A8-BB31-09BCB113046C}">
      <dgm:prSet/>
      <dgm:spPr/>
      <dgm:t>
        <a:bodyPr/>
        <a:lstStyle/>
        <a:p>
          <a:r>
            <a:rPr lang="en-US"/>
            <a:t>4</a:t>
          </a:r>
          <a:r>
            <a:rPr lang="en-US" baseline="30000"/>
            <a:t>th</a:t>
          </a:r>
          <a:r>
            <a:rPr lang="en-US"/>
            <a:t> : CCAvg</a:t>
          </a:r>
        </a:p>
      </dgm:t>
    </dgm:pt>
    <dgm:pt modelId="{316C5471-1267-4BFB-A426-0CFA293661F2}" type="parTrans" cxnId="{7E8FAC36-C0E4-4530-9D6F-6B5CF744255D}">
      <dgm:prSet/>
      <dgm:spPr/>
      <dgm:t>
        <a:bodyPr/>
        <a:lstStyle/>
        <a:p>
          <a:endParaRPr lang="en-US"/>
        </a:p>
      </dgm:t>
    </dgm:pt>
    <dgm:pt modelId="{976666E9-5ADA-48BB-A706-3FDAE4F4F013}" type="sibTrans" cxnId="{7E8FAC36-C0E4-4530-9D6F-6B5CF744255D}">
      <dgm:prSet/>
      <dgm:spPr/>
      <dgm:t>
        <a:bodyPr/>
        <a:lstStyle/>
        <a:p>
          <a:endParaRPr lang="en-US"/>
        </a:p>
      </dgm:t>
    </dgm:pt>
    <dgm:pt modelId="{DA5DBD99-F610-4D06-B9FC-3202DC2779B3}" type="pres">
      <dgm:prSet presAssocID="{B5C7AA59-EF49-4460-86B6-957A72E46DAE}" presName="linear" presStyleCnt="0">
        <dgm:presLayoutVars>
          <dgm:animLvl val="lvl"/>
          <dgm:resizeHandles val="exact"/>
        </dgm:presLayoutVars>
      </dgm:prSet>
      <dgm:spPr/>
    </dgm:pt>
    <dgm:pt modelId="{45E60253-DF52-4990-9888-8E548B900A92}" type="pres">
      <dgm:prSet presAssocID="{C4D58DAC-09D1-48BD-8A80-D0D67CE684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94A4264-7A04-4631-88FD-ECAE8AF7CC7F}" type="pres">
      <dgm:prSet presAssocID="{C65E38FF-5D36-47BE-BC3C-DCBCB985F14D}" presName="spacer" presStyleCnt="0"/>
      <dgm:spPr/>
    </dgm:pt>
    <dgm:pt modelId="{C63CDCDE-9ACE-4852-B879-F7A76913B0F5}" type="pres">
      <dgm:prSet presAssocID="{EDEE304C-BD39-49AF-B5A9-351F7D0317B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C82F84-D4A1-493E-9859-4CD69BBD5E97}" type="pres">
      <dgm:prSet presAssocID="{127552AC-2475-48DA-BACF-3E323EE437E9}" presName="spacer" presStyleCnt="0"/>
      <dgm:spPr/>
    </dgm:pt>
    <dgm:pt modelId="{71C9F059-8819-4C4F-852D-1B9E2133B571}" type="pres">
      <dgm:prSet presAssocID="{C171ECE7-CAD4-48E5-A4AF-68F53847AB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75DA846-45F5-4EDE-B637-0D1517D14A6C}" type="pres">
      <dgm:prSet presAssocID="{0D48F4E8-5B2D-4604-843D-DD115D96F5F4}" presName="spacer" presStyleCnt="0"/>
      <dgm:spPr/>
    </dgm:pt>
    <dgm:pt modelId="{1C598FD5-A4D0-4C7F-BAF1-A66998EFB7C9}" type="pres">
      <dgm:prSet presAssocID="{185BE811-B0AB-47A8-BB31-09BCB113046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70AF101-356F-4D33-8057-6269D2C5F87A}" srcId="{B5C7AA59-EF49-4460-86B6-957A72E46DAE}" destId="{EDEE304C-BD39-49AF-B5A9-351F7D0317B1}" srcOrd="1" destOrd="0" parTransId="{F3C2ED46-774C-40A5-95B3-1354709751D7}" sibTransId="{127552AC-2475-48DA-BACF-3E323EE437E9}"/>
    <dgm:cxn modelId="{DFDA4F07-10F4-4FCE-A7BB-F4A3DCCCF590}" type="presOf" srcId="{C171ECE7-CAD4-48E5-A4AF-68F53847ABCC}" destId="{71C9F059-8819-4C4F-852D-1B9E2133B571}" srcOrd="0" destOrd="0" presId="urn:microsoft.com/office/officeart/2005/8/layout/vList2"/>
    <dgm:cxn modelId="{7E8FAC36-C0E4-4530-9D6F-6B5CF744255D}" srcId="{B5C7AA59-EF49-4460-86B6-957A72E46DAE}" destId="{185BE811-B0AB-47A8-BB31-09BCB113046C}" srcOrd="3" destOrd="0" parTransId="{316C5471-1267-4BFB-A426-0CFA293661F2}" sibTransId="{976666E9-5ADA-48BB-A706-3FDAE4F4F013}"/>
    <dgm:cxn modelId="{AC866346-6705-4136-9640-1272F1D14C42}" srcId="{B5C7AA59-EF49-4460-86B6-957A72E46DAE}" destId="{C4D58DAC-09D1-48BD-8A80-D0D67CE684DD}" srcOrd="0" destOrd="0" parTransId="{D23166C2-2DF3-4F35-89D5-6FC7BE262510}" sibTransId="{C65E38FF-5D36-47BE-BC3C-DCBCB985F14D}"/>
    <dgm:cxn modelId="{5EA1D35A-F17D-4678-A0ED-F3F55DF04DF1}" type="presOf" srcId="{185BE811-B0AB-47A8-BB31-09BCB113046C}" destId="{1C598FD5-A4D0-4C7F-BAF1-A66998EFB7C9}" srcOrd="0" destOrd="0" presId="urn:microsoft.com/office/officeart/2005/8/layout/vList2"/>
    <dgm:cxn modelId="{7A062EA7-6FBA-4B77-9B57-B45F75D9EC9B}" type="presOf" srcId="{C4D58DAC-09D1-48BD-8A80-D0D67CE684DD}" destId="{45E60253-DF52-4990-9888-8E548B900A92}" srcOrd="0" destOrd="0" presId="urn:microsoft.com/office/officeart/2005/8/layout/vList2"/>
    <dgm:cxn modelId="{50EDE9EC-97F9-4FC9-A1A3-D2DFD470D316}" srcId="{B5C7AA59-EF49-4460-86B6-957A72E46DAE}" destId="{C171ECE7-CAD4-48E5-A4AF-68F53847ABCC}" srcOrd="2" destOrd="0" parTransId="{D39EA1CF-A69E-4587-910E-E956425C2C42}" sibTransId="{0D48F4E8-5B2D-4604-843D-DD115D96F5F4}"/>
    <dgm:cxn modelId="{D263FCFA-1215-4B3D-A552-C7607228C533}" type="presOf" srcId="{EDEE304C-BD39-49AF-B5A9-351F7D0317B1}" destId="{C63CDCDE-9ACE-4852-B879-F7A76913B0F5}" srcOrd="0" destOrd="0" presId="urn:microsoft.com/office/officeart/2005/8/layout/vList2"/>
    <dgm:cxn modelId="{FFE946FD-ABA7-4B27-A9DD-449BC1B4755A}" type="presOf" srcId="{B5C7AA59-EF49-4460-86B6-957A72E46DAE}" destId="{DA5DBD99-F610-4D06-B9FC-3202DC2779B3}" srcOrd="0" destOrd="0" presId="urn:microsoft.com/office/officeart/2005/8/layout/vList2"/>
    <dgm:cxn modelId="{8F9D663E-8F93-4889-8AA6-C7E02013135D}" type="presParOf" srcId="{DA5DBD99-F610-4D06-B9FC-3202DC2779B3}" destId="{45E60253-DF52-4990-9888-8E548B900A92}" srcOrd="0" destOrd="0" presId="urn:microsoft.com/office/officeart/2005/8/layout/vList2"/>
    <dgm:cxn modelId="{2291BA78-B956-4DF4-8A0E-C9512F971EC8}" type="presParOf" srcId="{DA5DBD99-F610-4D06-B9FC-3202DC2779B3}" destId="{F94A4264-7A04-4631-88FD-ECAE8AF7CC7F}" srcOrd="1" destOrd="0" presId="urn:microsoft.com/office/officeart/2005/8/layout/vList2"/>
    <dgm:cxn modelId="{8E5C0DEB-C70F-44CF-9391-0D5E0ACB06B9}" type="presParOf" srcId="{DA5DBD99-F610-4D06-B9FC-3202DC2779B3}" destId="{C63CDCDE-9ACE-4852-B879-F7A76913B0F5}" srcOrd="2" destOrd="0" presId="urn:microsoft.com/office/officeart/2005/8/layout/vList2"/>
    <dgm:cxn modelId="{850FB3EB-CB49-4F9E-AB05-DC5315508C9D}" type="presParOf" srcId="{DA5DBD99-F610-4D06-B9FC-3202DC2779B3}" destId="{80C82F84-D4A1-493E-9859-4CD69BBD5E97}" srcOrd="3" destOrd="0" presId="urn:microsoft.com/office/officeart/2005/8/layout/vList2"/>
    <dgm:cxn modelId="{8EB72960-F392-4ADE-A8FE-D5AEFFED6100}" type="presParOf" srcId="{DA5DBD99-F610-4D06-B9FC-3202DC2779B3}" destId="{71C9F059-8819-4C4F-852D-1B9E2133B571}" srcOrd="4" destOrd="0" presId="urn:microsoft.com/office/officeart/2005/8/layout/vList2"/>
    <dgm:cxn modelId="{CD0165D4-8FEF-411E-B6CE-D4D700B8D0F7}" type="presParOf" srcId="{DA5DBD99-F610-4D06-B9FC-3202DC2779B3}" destId="{A75DA846-45F5-4EDE-B637-0D1517D14A6C}" srcOrd="5" destOrd="0" presId="urn:microsoft.com/office/officeart/2005/8/layout/vList2"/>
    <dgm:cxn modelId="{5E1CEDBB-4BF6-4DAC-B299-6AEF103968BE}" type="presParOf" srcId="{DA5DBD99-F610-4D06-B9FC-3202DC2779B3}" destId="{1C598FD5-A4D0-4C7F-BAF1-A66998EFB7C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B9F82A-5E08-4756-A6F9-347B2576966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3FF95E-DB53-4083-B0FD-6BF6E191B94B}">
      <dgm:prSet/>
      <dgm:spPr/>
      <dgm:t>
        <a:bodyPr/>
        <a:lstStyle/>
        <a:p>
          <a:r>
            <a:rPr lang="en-US" dirty="0"/>
            <a:t>To target people with higher income, with at least around 130</a:t>
          </a:r>
        </a:p>
      </dgm:t>
    </dgm:pt>
    <dgm:pt modelId="{09CDACE1-84B4-434D-A031-C339714A750A}" type="parTrans" cxnId="{250FD15E-AF99-42A5-88B3-EA67C69186FA}">
      <dgm:prSet/>
      <dgm:spPr/>
      <dgm:t>
        <a:bodyPr/>
        <a:lstStyle/>
        <a:p>
          <a:endParaRPr lang="en-US"/>
        </a:p>
      </dgm:t>
    </dgm:pt>
    <dgm:pt modelId="{3B08EA39-C53B-4B11-B537-4DE477AD8ED4}" type="sibTrans" cxnId="{250FD15E-AF99-42A5-88B3-EA67C69186FA}">
      <dgm:prSet/>
      <dgm:spPr/>
      <dgm:t>
        <a:bodyPr/>
        <a:lstStyle/>
        <a:p>
          <a:endParaRPr lang="en-US"/>
        </a:p>
      </dgm:t>
    </dgm:pt>
    <dgm:pt modelId="{E0236095-C340-44C6-9488-E6F3E68E81AE}">
      <dgm:prSet/>
      <dgm:spPr/>
      <dgm:t>
        <a:bodyPr/>
        <a:lstStyle/>
        <a:p>
          <a:r>
            <a:rPr lang="en-US"/>
            <a:t>To target people with another family member (married couples, with or without children)</a:t>
          </a:r>
        </a:p>
      </dgm:t>
    </dgm:pt>
    <dgm:pt modelId="{C7341E12-4F32-4DC7-9983-F5BE6CA6EC59}" type="parTrans" cxnId="{CDDEBA83-5F8D-48C2-A5B3-967526F09DA5}">
      <dgm:prSet/>
      <dgm:spPr/>
      <dgm:t>
        <a:bodyPr/>
        <a:lstStyle/>
        <a:p>
          <a:endParaRPr lang="en-US"/>
        </a:p>
      </dgm:t>
    </dgm:pt>
    <dgm:pt modelId="{710DE76C-7B36-4A98-A736-631C73D03574}" type="sibTrans" cxnId="{CDDEBA83-5F8D-48C2-A5B3-967526F09DA5}">
      <dgm:prSet/>
      <dgm:spPr/>
      <dgm:t>
        <a:bodyPr/>
        <a:lstStyle/>
        <a:p>
          <a:endParaRPr lang="en-US"/>
        </a:p>
      </dgm:t>
    </dgm:pt>
    <dgm:pt modelId="{E0D30FA5-F329-47C8-AEEF-B9BD4FEC57F0}">
      <dgm:prSet/>
      <dgm:spPr/>
      <dgm:t>
        <a:bodyPr/>
        <a:lstStyle/>
        <a:p>
          <a:r>
            <a:rPr lang="en-US"/>
            <a:t>To target people with the education level as a graduate or advanced/professional</a:t>
          </a:r>
        </a:p>
      </dgm:t>
    </dgm:pt>
    <dgm:pt modelId="{DE96AFF1-FF1F-4F06-9121-86971A36E4DE}" type="parTrans" cxnId="{F7D838E0-B8A5-44AC-A620-DC70D96971CB}">
      <dgm:prSet/>
      <dgm:spPr/>
      <dgm:t>
        <a:bodyPr/>
        <a:lstStyle/>
        <a:p>
          <a:endParaRPr lang="en-US"/>
        </a:p>
      </dgm:t>
    </dgm:pt>
    <dgm:pt modelId="{FEFF2757-435A-4520-949F-0B1B73FE6442}" type="sibTrans" cxnId="{F7D838E0-B8A5-44AC-A620-DC70D96971CB}">
      <dgm:prSet/>
      <dgm:spPr/>
      <dgm:t>
        <a:bodyPr/>
        <a:lstStyle/>
        <a:p>
          <a:endParaRPr lang="en-US"/>
        </a:p>
      </dgm:t>
    </dgm:pt>
    <dgm:pt modelId="{8A0C286E-EF4E-4BBE-A007-7CB54CEA369D}">
      <dgm:prSet/>
      <dgm:spPr/>
      <dgm:t>
        <a:bodyPr/>
        <a:lstStyle/>
        <a:p>
          <a:r>
            <a:rPr lang="en-US" dirty="0"/>
            <a:t>To target people with higher level of average credit card spending/month, at least 2.5 or above</a:t>
          </a:r>
        </a:p>
      </dgm:t>
    </dgm:pt>
    <dgm:pt modelId="{D9580375-5ED7-42B8-8F50-D4A3B93668A6}" type="parTrans" cxnId="{53BFC3B3-E8B5-4795-82BC-ECD5034E5633}">
      <dgm:prSet/>
      <dgm:spPr/>
      <dgm:t>
        <a:bodyPr/>
        <a:lstStyle/>
        <a:p>
          <a:endParaRPr lang="en-US"/>
        </a:p>
      </dgm:t>
    </dgm:pt>
    <dgm:pt modelId="{F78047B1-179D-4C22-9C73-F4BA8DCC228D}" type="sibTrans" cxnId="{53BFC3B3-E8B5-4795-82BC-ECD5034E5633}">
      <dgm:prSet/>
      <dgm:spPr/>
      <dgm:t>
        <a:bodyPr/>
        <a:lstStyle/>
        <a:p>
          <a:endParaRPr lang="en-US"/>
        </a:p>
      </dgm:t>
    </dgm:pt>
    <dgm:pt modelId="{4CAF5AD5-E350-48F2-A29B-7ECA906E5E5B}">
      <dgm:prSet/>
      <dgm:spPr/>
      <dgm:t>
        <a:bodyPr/>
        <a:lstStyle/>
        <a:p>
          <a:r>
            <a:rPr lang="en-US" dirty="0"/>
            <a:t>To target people with no mortgage value</a:t>
          </a:r>
        </a:p>
      </dgm:t>
    </dgm:pt>
    <dgm:pt modelId="{004D0C4D-752A-4EDE-A1BD-E320209D3567}" type="parTrans" cxnId="{74818619-0FCD-4875-9B0B-5AD676DAD0E5}">
      <dgm:prSet/>
      <dgm:spPr/>
      <dgm:t>
        <a:bodyPr/>
        <a:lstStyle/>
        <a:p>
          <a:endParaRPr lang="en-US"/>
        </a:p>
      </dgm:t>
    </dgm:pt>
    <dgm:pt modelId="{B6EBAE1D-8A87-46C8-BE21-DB56E6B3971D}" type="sibTrans" cxnId="{74818619-0FCD-4875-9B0B-5AD676DAD0E5}">
      <dgm:prSet/>
      <dgm:spPr/>
      <dgm:t>
        <a:bodyPr/>
        <a:lstStyle/>
        <a:p>
          <a:endParaRPr lang="en-US"/>
        </a:p>
      </dgm:t>
    </dgm:pt>
    <dgm:pt modelId="{9667D78B-5549-4F86-98BC-3AA6EB964BD8}" type="pres">
      <dgm:prSet presAssocID="{ACB9F82A-5E08-4756-A6F9-347B25769663}" presName="vert0" presStyleCnt="0">
        <dgm:presLayoutVars>
          <dgm:dir/>
          <dgm:animOne val="branch"/>
          <dgm:animLvl val="lvl"/>
        </dgm:presLayoutVars>
      </dgm:prSet>
      <dgm:spPr/>
    </dgm:pt>
    <dgm:pt modelId="{AEC1B0A2-51F6-46B2-BFBF-BA6C1CE96D5A}" type="pres">
      <dgm:prSet presAssocID="{2D3FF95E-DB53-4083-B0FD-6BF6E191B94B}" presName="thickLine" presStyleLbl="alignNode1" presStyleIdx="0" presStyleCnt="5"/>
      <dgm:spPr/>
    </dgm:pt>
    <dgm:pt modelId="{4A1FAAB4-8D8A-4535-9099-5A99787B635B}" type="pres">
      <dgm:prSet presAssocID="{2D3FF95E-DB53-4083-B0FD-6BF6E191B94B}" presName="horz1" presStyleCnt="0"/>
      <dgm:spPr/>
    </dgm:pt>
    <dgm:pt modelId="{25EB2838-C793-4D21-A5AC-33BA288FD68C}" type="pres">
      <dgm:prSet presAssocID="{2D3FF95E-DB53-4083-B0FD-6BF6E191B94B}" presName="tx1" presStyleLbl="revTx" presStyleIdx="0" presStyleCnt="5"/>
      <dgm:spPr/>
    </dgm:pt>
    <dgm:pt modelId="{EEDDFB08-1921-417F-9C88-8ACE9AD52263}" type="pres">
      <dgm:prSet presAssocID="{2D3FF95E-DB53-4083-B0FD-6BF6E191B94B}" presName="vert1" presStyleCnt="0"/>
      <dgm:spPr/>
    </dgm:pt>
    <dgm:pt modelId="{415409D8-0B6C-443E-993C-7B555A5105C0}" type="pres">
      <dgm:prSet presAssocID="{E0236095-C340-44C6-9488-E6F3E68E81AE}" presName="thickLine" presStyleLbl="alignNode1" presStyleIdx="1" presStyleCnt="5"/>
      <dgm:spPr/>
    </dgm:pt>
    <dgm:pt modelId="{28D6FCA6-0327-4602-993D-18F09BF63477}" type="pres">
      <dgm:prSet presAssocID="{E0236095-C340-44C6-9488-E6F3E68E81AE}" presName="horz1" presStyleCnt="0"/>
      <dgm:spPr/>
    </dgm:pt>
    <dgm:pt modelId="{567826F9-ED44-47E3-AFFB-044B0669C030}" type="pres">
      <dgm:prSet presAssocID="{E0236095-C340-44C6-9488-E6F3E68E81AE}" presName="tx1" presStyleLbl="revTx" presStyleIdx="1" presStyleCnt="5"/>
      <dgm:spPr/>
    </dgm:pt>
    <dgm:pt modelId="{9B20397F-A530-4063-808D-51B6C90341FF}" type="pres">
      <dgm:prSet presAssocID="{E0236095-C340-44C6-9488-E6F3E68E81AE}" presName="vert1" presStyleCnt="0"/>
      <dgm:spPr/>
    </dgm:pt>
    <dgm:pt modelId="{FBACC0A9-2107-468E-A42C-4582E3AE10AA}" type="pres">
      <dgm:prSet presAssocID="{E0D30FA5-F329-47C8-AEEF-B9BD4FEC57F0}" presName="thickLine" presStyleLbl="alignNode1" presStyleIdx="2" presStyleCnt="5"/>
      <dgm:spPr/>
    </dgm:pt>
    <dgm:pt modelId="{9B8C328A-9BBE-4D90-8C44-D7DB54F3251D}" type="pres">
      <dgm:prSet presAssocID="{E0D30FA5-F329-47C8-AEEF-B9BD4FEC57F0}" presName="horz1" presStyleCnt="0"/>
      <dgm:spPr/>
    </dgm:pt>
    <dgm:pt modelId="{139E467F-F31B-44B4-82E3-6B4B59F05484}" type="pres">
      <dgm:prSet presAssocID="{E0D30FA5-F329-47C8-AEEF-B9BD4FEC57F0}" presName="tx1" presStyleLbl="revTx" presStyleIdx="2" presStyleCnt="5"/>
      <dgm:spPr/>
    </dgm:pt>
    <dgm:pt modelId="{4B169FFD-C884-4953-B694-D3364A8E33F5}" type="pres">
      <dgm:prSet presAssocID="{E0D30FA5-F329-47C8-AEEF-B9BD4FEC57F0}" presName="vert1" presStyleCnt="0"/>
      <dgm:spPr/>
    </dgm:pt>
    <dgm:pt modelId="{8C539098-166F-463D-8DBD-187BDF74AF9E}" type="pres">
      <dgm:prSet presAssocID="{8A0C286E-EF4E-4BBE-A007-7CB54CEA369D}" presName="thickLine" presStyleLbl="alignNode1" presStyleIdx="3" presStyleCnt="5"/>
      <dgm:spPr/>
    </dgm:pt>
    <dgm:pt modelId="{5B3A5645-1425-41D8-A6E1-FB78F02A8D88}" type="pres">
      <dgm:prSet presAssocID="{8A0C286E-EF4E-4BBE-A007-7CB54CEA369D}" presName="horz1" presStyleCnt="0"/>
      <dgm:spPr/>
    </dgm:pt>
    <dgm:pt modelId="{A510E6A1-86BD-4721-AB8C-BADCC1047696}" type="pres">
      <dgm:prSet presAssocID="{8A0C286E-EF4E-4BBE-A007-7CB54CEA369D}" presName="tx1" presStyleLbl="revTx" presStyleIdx="3" presStyleCnt="5"/>
      <dgm:spPr/>
    </dgm:pt>
    <dgm:pt modelId="{C3A2FD5F-3EF4-4183-A2E1-3DEC06E1D4D3}" type="pres">
      <dgm:prSet presAssocID="{8A0C286E-EF4E-4BBE-A007-7CB54CEA369D}" presName="vert1" presStyleCnt="0"/>
      <dgm:spPr/>
    </dgm:pt>
    <dgm:pt modelId="{ACBED677-C6D8-4D30-82E2-C1EAC0FAB345}" type="pres">
      <dgm:prSet presAssocID="{4CAF5AD5-E350-48F2-A29B-7ECA906E5E5B}" presName="thickLine" presStyleLbl="alignNode1" presStyleIdx="4" presStyleCnt="5"/>
      <dgm:spPr/>
    </dgm:pt>
    <dgm:pt modelId="{175A0506-FAA2-4720-A67F-0A62DC610769}" type="pres">
      <dgm:prSet presAssocID="{4CAF5AD5-E350-48F2-A29B-7ECA906E5E5B}" presName="horz1" presStyleCnt="0"/>
      <dgm:spPr/>
    </dgm:pt>
    <dgm:pt modelId="{8C823702-8703-49CC-9303-73CAAEF32547}" type="pres">
      <dgm:prSet presAssocID="{4CAF5AD5-E350-48F2-A29B-7ECA906E5E5B}" presName="tx1" presStyleLbl="revTx" presStyleIdx="4" presStyleCnt="5"/>
      <dgm:spPr/>
    </dgm:pt>
    <dgm:pt modelId="{B566066F-D1A6-43F3-BF3C-E24AFB8FE122}" type="pres">
      <dgm:prSet presAssocID="{4CAF5AD5-E350-48F2-A29B-7ECA906E5E5B}" presName="vert1" presStyleCnt="0"/>
      <dgm:spPr/>
    </dgm:pt>
  </dgm:ptLst>
  <dgm:cxnLst>
    <dgm:cxn modelId="{C981AA00-81DB-4717-AA18-93B0C5722A1A}" type="presOf" srcId="{ACB9F82A-5E08-4756-A6F9-347B25769663}" destId="{9667D78B-5549-4F86-98BC-3AA6EB964BD8}" srcOrd="0" destOrd="0" presId="urn:microsoft.com/office/officeart/2008/layout/LinedList"/>
    <dgm:cxn modelId="{74818619-0FCD-4875-9B0B-5AD676DAD0E5}" srcId="{ACB9F82A-5E08-4756-A6F9-347B25769663}" destId="{4CAF5AD5-E350-48F2-A29B-7ECA906E5E5B}" srcOrd="4" destOrd="0" parTransId="{004D0C4D-752A-4EDE-A1BD-E320209D3567}" sibTransId="{B6EBAE1D-8A87-46C8-BE21-DB56E6B3971D}"/>
    <dgm:cxn modelId="{091AB41D-9F05-43DE-8C0C-1AAD52A07F7D}" type="presOf" srcId="{E0236095-C340-44C6-9488-E6F3E68E81AE}" destId="{567826F9-ED44-47E3-AFFB-044B0669C030}" srcOrd="0" destOrd="0" presId="urn:microsoft.com/office/officeart/2008/layout/LinedList"/>
    <dgm:cxn modelId="{03956B1E-C197-4C6D-BB2E-78563DB45884}" type="presOf" srcId="{8A0C286E-EF4E-4BBE-A007-7CB54CEA369D}" destId="{A510E6A1-86BD-4721-AB8C-BADCC1047696}" srcOrd="0" destOrd="0" presId="urn:microsoft.com/office/officeart/2008/layout/LinedList"/>
    <dgm:cxn modelId="{74FD2E5D-F2A6-4745-8DED-6C133BCB9391}" type="presOf" srcId="{4CAF5AD5-E350-48F2-A29B-7ECA906E5E5B}" destId="{8C823702-8703-49CC-9303-73CAAEF32547}" srcOrd="0" destOrd="0" presId="urn:microsoft.com/office/officeart/2008/layout/LinedList"/>
    <dgm:cxn modelId="{250FD15E-AF99-42A5-88B3-EA67C69186FA}" srcId="{ACB9F82A-5E08-4756-A6F9-347B25769663}" destId="{2D3FF95E-DB53-4083-B0FD-6BF6E191B94B}" srcOrd="0" destOrd="0" parTransId="{09CDACE1-84B4-434D-A031-C339714A750A}" sibTransId="{3B08EA39-C53B-4B11-B537-4DE477AD8ED4}"/>
    <dgm:cxn modelId="{8F88994D-B551-4906-8577-F4C1DD47ED5D}" type="presOf" srcId="{E0D30FA5-F329-47C8-AEEF-B9BD4FEC57F0}" destId="{139E467F-F31B-44B4-82E3-6B4B59F05484}" srcOrd="0" destOrd="0" presId="urn:microsoft.com/office/officeart/2008/layout/LinedList"/>
    <dgm:cxn modelId="{CDDEBA83-5F8D-48C2-A5B3-967526F09DA5}" srcId="{ACB9F82A-5E08-4756-A6F9-347B25769663}" destId="{E0236095-C340-44C6-9488-E6F3E68E81AE}" srcOrd="1" destOrd="0" parTransId="{C7341E12-4F32-4DC7-9983-F5BE6CA6EC59}" sibTransId="{710DE76C-7B36-4A98-A736-631C73D03574}"/>
    <dgm:cxn modelId="{53BFC3B3-E8B5-4795-82BC-ECD5034E5633}" srcId="{ACB9F82A-5E08-4756-A6F9-347B25769663}" destId="{8A0C286E-EF4E-4BBE-A007-7CB54CEA369D}" srcOrd="3" destOrd="0" parTransId="{D9580375-5ED7-42B8-8F50-D4A3B93668A6}" sibTransId="{F78047B1-179D-4C22-9C73-F4BA8DCC228D}"/>
    <dgm:cxn modelId="{6B81E6BE-5B9C-4A69-98EF-162F37C9CE1B}" type="presOf" srcId="{2D3FF95E-DB53-4083-B0FD-6BF6E191B94B}" destId="{25EB2838-C793-4D21-A5AC-33BA288FD68C}" srcOrd="0" destOrd="0" presId="urn:microsoft.com/office/officeart/2008/layout/LinedList"/>
    <dgm:cxn modelId="{F7D838E0-B8A5-44AC-A620-DC70D96971CB}" srcId="{ACB9F82A-5E08-4756-A6F9-347B25769663}" destId="{E0D30FA5-F329-47C8-AEEF-B9BD4FEC57F0}" srcOrd="2" destOrd="0" parTransId="{DE96AFF1-FF1F-4F06-9121-86971A36E4DE}" sibTransId="{FEFF2757-435A-4520-949F-0B1B73FE6442}"/>
    <dgm:cxn modelId="{CAB77AA9-A273-4A44-A657-14045583F17D}" type="presParOf" srcId="{9667D78B-5549-4F86-98BC-3AA6EB964BD8}" destId="{AEC1B0A2-51F6-46B2-BFBF-BA6C1CE96D5A}" srcOrd="0" destOrd="0" presId="urn:microsoft.com/office/officeart/2008/layout/LinedList"/>
    <dgm:cxn modelId="{6657675B-99A4-45E3-B6F4-F45CA0B3F06B}" type="presParOf" srcId="{9667D78B-5549-4F86-98BC-3AA6EB964BD8}" destId="{4A1FAAB4-8D8A-4535-9099-5A99787B635B}" srcOrd="1" destOrd="0" presId="urn:microsoft.com/office/officeart/2008/layout/LinedList"/>
    <dgm:cxn modelId="{A452E33E-D661-4230-A8FB-B9F0CE96425E}" type="presParOf" srcId="{4A1FAAB4-8D8A-4535-9099-5A99787B635B}" destId="{25EB2838-C793-4D21-A5AC-33BA288FD68C}" srcOrd="0" destOrd="0" presId="urn:microsoft.com/office/officeart/2008/layout/LinedList"/>
    <dgm:cxn modelId="{97680ECD-C300-456E-8F82-69DFCFED226B}" type="presParOf" srcId="{4A1FAAB4-8D8A-4535-9099-5A99787B635B}" destId="{EEDDFB08-1921-417F-9C88-8ACE9AD52263}" srcOrd="1" destOrd="0" presId="urn:microsoft.com/office/officeart/2008/layout/LinedList"/>
    <dgm:cxn modelId="{4390E195-5F13-4069-A406-987423C24DAB}" type="presParOf" srcId="{9667D78B-5549-4F86-98BC-3AA6EB964BD8}" destId="{415409D8-0B6C-443E-993C-7B555A5105C0}" srcOrd="2" destOrd="0" presId="urn:microsoft.com/office/officeart/2008/layout/LinedList"/>
    <dgm:cxn modelId="{9F1DC00D-25A2-4AF0-A7CB-5F39BDE89BBC}" type="presParOf" srcId="{9667D78B-5549-4F86-98BC-3AA6EB964BD8}" destId="{28D6FCA6-0327-4602-993D-18F09BF63477}" srcOrd="3" destOrd="0" presId="urn:microsoft.com/office/officeart/2008/layout/LinedList"/>
    <dgm:cxn modelId="{9FF0C5B1-D092-4002-B2E0-9B247AFC52B6}" type="presParOf" srcId="{28D6FCA6-0327-4602-993D-18F09BF63477}" destId="{567826F9-ED44-47E3-AFFB-044B0669C030}" srcOrd="0" destOrd="0" presId="urn:microsoft.com/office/officeart/2008/layout/LinedList"/>
    <dgm:cxn modelId="{DE788C48-81A5-4D43-A2C7-489717214865}" type="presParOf" srcId="{28D6FCA6-0327-4602-993D-18F09BF63477}" destId="{9B20397F-A530-4063-808D-51B6C90341FF}" srcOrd="1" destOrd="0" presId="urn:microsoft.com/office/officeart/2008/layout/LinedList"/>
    <dgm:cxn modelId="{859FF84A-74F7-4F99-976A-AD0059308CFA}" type="presParOf" srcId="{9667D78B-5549-4F86-98BC-3AA6EB964BD8}" destId="{FBACC0A9-2107-468E-A42C-4582E3AE10AA}" srcOrd="4" destOrd="0" presId="urn:microsoft.com/office/officeart/2008/layout/LinedList"/>
    <dgm:cxn modelId="{3739C056-6901-4A72-BC37-BC55FAA91C98}" type="presParOf" srcId="{9667D78B-5549-4F86-98BC-3AA6EB964BD8}" destId="{9B8C328A-9BBE-4D90-8C44-D7DB54F3251D}" srcOrd="5" destOrd="0" presId="urn:microsoft.com/office/officeart/2008/layout/LinedList"/>
    <dgm:cxn modelId="{756C20B7-DCBF-40F1-B747-D9AA5DA6D47E}" type="presParOf" srcId="{9B8C328A-9BBE-4D90-8C44-D7DB54F3251D}" destId="{139E467F-F31B-44B4-82E3-6B4B59F05484}" srcOrd="0" destOrd="0" presId="urn:microsoft.com/office/officeart/2008/layout/LinedList"/>
    <dgm:cxn modelId="{2E448769-F3C9-4B61-AA6E-35A7F319FFB5}" type="presParOf" srcId="{9B8C328A-9BBE-4D90-8C44-D7DB54F3251D}" destId="{4B169FFD-C884-4953-B694-D3364A8E33F5}" srcOrd="1" destOrd="0" presId="urn:microsoft.com/office/officeart/2008/layout/LinedList"/>
    <dgm:cxn modelId="{0B62A23F-1618-4511-B8D7-9166EF8808F4}" type="presParOf" srcId="{9667D78B-5549-4F86-98BC-3AA6EB964BD8}" destId="{8C539098-166F-463D-8DBD-187BDF74AF9E}" srcOrd="6" destOrd="0" presId="urn:microsoft.com/office/officeart/2008/layout/LinedList"/>
    <dgm:cxn modelId="{41FF4EB9-931D-437F-8686-D2CC67F7DE40}" type="presParOf" srcId="{9667D78B-5549-4F86-98BC-3AA6EB964BD8}" destId="{5B3A5645-1425-41D8-A6E1-FB78F02A8D88}" srcOrd="7" destOrd="0" presId="urn:microsoft.com/office/officeart/2008/layout/LinedList"/>
    <dgm:cxn modelId="{DC27CB05-8EC9-4076-8860-1884082CBA7D}" type="presParOf" srcId="{5B3A5645-1425-41D8-A6E1-FB78F02A8D88}" destId="{A510E6A1-86BD-4721-AB8C-BADCC1047696}" srcOrd="0" destOrd="0" presId="urn:microsoft.com/office/officeart/2008/layout/LinedList"/>
    <dgm:cxn modelId="{C5048302-4139-4260-BF41-E8143787F95D}" type="presParOf" srcId="{5B3A5645-1425-41D8-A6E1-FB78F02A8D88}" destId="{C3A2FD5F-3EF4-4183-A2E1-3DEC06E1D4D3}" srcOrd="1" destOrd="0" presId="urn:microsoft.com/office/officeart/2008/layout/LinedList"/>
    <dgm:cxn modelId="{E61128DC-8BD5-41CC-8E6F-3A48143F3AE5}" type="presParOf" srcId="{9667D78B-5549-4F86-98BC-3AA6EB964BD8}" destId="{ACBED677-C6D8-4D30-82E2-C1EAC0FAB345}" srcOrd="8" destOrd="0" presId="urn:microsoft.com/office/officeart/2008/layout/LinedList"/>
    <dgm:cxn modelId="{92D977D0-DDCA-4455-957E-98994DAF08EF}" type="presParOf" srcId="{9667D78B-5549-4F86-98BC-3AA6EB964BD8}" destId="{175A0506-FAA2-4720-A67F-0A62DC610769}" srcOrd="9" destOrd="0" presId="urn:microsoft.com/office/officeart/2008/layout/LinedList"/>
    <dgm:cxn modelId="{B63DBBE5-D4AB-449F-9E5B-AFF3021BDBAD}" type="presParOf" srcId="{175A0506-FAA2-4720-A67F-0A62DC610769}" destId="{8C823702-8703-49CC-9303-73CAAEF32547}" srcOrd="0" destOrd="0" presId="urn:microsoft.com/office/officeart/2008/layout/LinedList"/>
    <dgm:cxn modelId="{583848E5-05F9-4DD6-A657-A4D2C9010641}" type="presParOf" srcId="{175A0506-FAA2-4720-A67F-0A62DC610769}" destId="{B566066F-D1A6-43F3-BF3C-E24AFB8FE12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60253-DF52-4990-9888-8E548B900A92}">
      <dsp:nvSpPr>
        <dsp:cNvPr id="0" name=""/>
        <dsp:cNvSpPr/>
      </dsp:nvSpPr>
      <dsp:spPr>
        <a:xfrm>
          <a:off x="0" y="33263"/>
          <a:ext cx="6263640" cy="12472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1</a:t>
          </a:r>
          <a:r>
            <a:rPr lang="en-US" sz="5200" kern="1200" baseline="30000" dirty="0"/>
            <a:t>st</a:t>
          </a:r>
          <a:r>
            <a:rPr lang="en-US" sz="5200" kern="1200" dirty="0"/>
            <a:t> : Income</a:t>
          </a:r>
        </a:p>
      </dsp:txBody>
      <dsp:txXfrm>
        <a:off x="60884" y="94147"/>
        <a:ext cx="6141872" cy="1125452"/>
      </dsp:txXfrm>
    </dsp:sp>
    <dsp:sp modelId="{C63CDCDE-9ACE-4852-B879-F7A76913B0F5}">
      <dsp:nvSpPr>
        <dsp:cNvPr id="0" name=""/>
        <dsp:cNvSpPr/>
      </dsp:nvSpPr>
      <dsp:spPr>
        <a:xfrm>
          <a:off x="0" y="1430243"/>
          <a:ext cx="6263640" cy="12472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2</a:t>
          </a:r>
          <a:r>
            <a:rPr lang="en-US" sz="5200" kern="1200" baseline="30000"/>
            <a:t>nd</a:t>
          </a:r>
          <a:r>
            <a:rPr lang="en-US" sz="5200" kern="1200"/>
            <a:t> : Family</a:t>
          </a:r>
        </a:p>
      </dsp:txBody>
      <dsp:txXfrm>
        <a:off x="60884" y="1491127"/>
        <a:ext cx="6141872" cy="1125452"/>
      </dsp:txXfrm>
    </dsp:sp>
    <dsp:sp modelId="{71C9F059-8819-4C4F-852D-1B9E2133B571}">
      <dsp:nvSpPr>
        <dsp:cNvPr id="0" name=""/>
        <dsp:cNvSpPr/>
      </dsp:nvSpPr>
      <dsp:spPr>
        <a:xfrm>
          <a:off x="0" y="2827223"/>
          <a:ext cx="6263640" cy="12472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3</a:t>
          </a:r>
          <a:r>
            <a:rPr lang="en-US" sz="5200" kern="1200" baseline="30000"/>
            <a:t>rd</a:t>
          </a:r>
          <a:r>
            <a:rPr lang="en-US" sz="5200" kern="1200"/>
            <a:t> : Education</a:t>
          </a:r>
        </a:p>
      </dsp:txBody>
      <dsp:txXfrm>
        <a:off x="60884" y="2888107"/>
        <a:ext cx="6141872" cy="1125452"/>
      </dsp:txXfrm>
    </dsp:sp>
    <dsp:sp modelId="{1C598FD5-A4D0-4C7F-BAF1-A66998EFB7C9}">
      <dsp:nvSpPr>
        <dsp:cNvPr id="0" name=""/>
        <dsp:cNvSpPr/>
      </dsp:nvSpPr>
      <dsp:spPr>
        <a:xfrm>
          <a:off x="0" y="4224204"/>
          <a:ext cx="6263640" cy="12472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4</a:t>
          </a:r>
          <a:r>
            <a:rPr lang="en-US" sz="5200" kern="1200" baseline="30000"/>
            <a:t>th</a:t>
          </a:r>
          <a:r>
            <a:rPr lang="en-US" sz="5200" kern="1200"/>
            <a:t> : CCAvg</a:t>
          </a:r>
        </a:p>
      </dsp:txBody>
      <dsp:txXfrm>
        <a:off x="60884" y="4285088"/>
        <a:ext cx="6141872" cy="1125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1B0A2-51F6-46B2-BFBF-BA6C1CE96D5A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B2838-C793-4D21-A5AC-33BA288FD68C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 target people with higher income, with at least around 130</a:t>
          </a:r>
        </a:p>
      </dsp:txBody>
      <dsp:txXfrm>
        <a:off x="0" y="675"/>
        <a:ext cx="6900512" cy="1106957"/>
      </dsp:txXfrm>
    </dsp:sp>
    <dsp:sp modelId="{415409D8-0B6C-443E-993C-7B555A5105C0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826F9-ED44-47E3-AFFB-044B0669C030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To target people with another family member (married couples, with or without children)</a:t>
          </a:r>
        </a:p>
      </dsp:txBody>
      <dsp:txXfrm>
        <a:off x="0" y="1107633"/>
        <a:ext cx="6900512" cy="1106957"/>
      </dsp:txXfrm>
    </dsp:sp>
    <dsp:sp modelId="{FBACC0A9-2107-468E-A42C-4582E3AE10AA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E467F-F31B-44B4-82E3-6B4B59F05484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To target people with the education level as a graduate or advanced/professional</a:t>
          </a:r>
        </a:p>
      </dsp:txBody>
      <dsp:txXfrm>
        <a:off x="0" y="2214591"/>
        <a:ext cx="6900512" cy="1106957"/>
      </dsp:txXfrm>
    </dsp:sp>
    <dsp:sp modelId="{8C539098-166F-463D-8DBD-187BDF74AF9E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0E6A1-86BD-4721-AB8C-BADCC1047696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 target people with higher level of average credit card spending/month, at least 2.5 or above</a:t>
          </a:r>
        </a:p>
      </dsp:txBody>
      <dsp:txXfrm>
        <a:off x="0" y="3321549"/>
        <a:ext cx="6900512" cy="1106957"/>
      </dsp:txXfrm>
    </dsp:sp>
    <dsp:sp modelId="{ACBED677-C6D8-4D30-82E2-C1EAC0FAB345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23702-8703-49CC-9303-73CAAEF32547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 target people with no mortgage value</a:t>
          </a:r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7F6A-F160-4987-8B8D-5CF6DA21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17130-E7E9-40CB-82D4-63F0244A8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03F34-C8CC-4653-A78D-73022B8B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570-D353-4206-B49C-F9F4FE51E40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0218-71EA-41BA-8913-3BE7B790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5806A-9ABA-4AAD-B9C7-2DBFFC57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00C-45DC-45AC-9764-16A7C4EC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4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5D42-C4CA-4522-A04B-9C792EE2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33784-C72B-41DD-A30A-23F299B05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4AC74-0BC2-414B-B3D5-F1307E62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570-D353-4206-B49C-F9F4FE51E40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C38F6-5DA6-4660-B22B-3F14D05B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434F5-DE55-4B31-B679-DEE4B618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00C-45DC-45AC-9764-16A7C4EC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5BCE0-4EE5-420D-A942-0E7FE8F27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8D8FB-F253-4345-9270-B22C68D16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9FDA-2980-458A-9682-96E1C4AE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570-D353-4206-B49C-F9F4FE51E40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EF73-7A76-445C-A029-83070692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3D2B5-4903-478C-A22E-83BA7C54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00C-45DC-45AC-9764-16A7C4EC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1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8A84-433F-49FA-8DD3-256C23BA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85B93-3588-4210-A917-AB03D7A6E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A72E-1694-4116-ACC4-CE6B49E3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570-D353-4206-B49C-F9F4FE51E40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3A2D3-7ABD-428A-82A3-DA4FF72F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5157C-1498-498E-A811-92E0B23A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00C-45DC-45AC-9764-16A7C4EC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4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D7C9-3F83-49FD-9274-AC72709D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9355D-FB07-4897-964F-E9712798D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797C1-9833-4CE1-996E-56BAC440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570-D353-4206-B49C-F9F4FE51E40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D48B7-FAA9-4305-A196-D2EBAB54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AD2B-03AA-4662-9B34-D560783A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00C-45DC-45AC-9764-16A7C4EC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5808-703D-4AA7-A087-B78745B8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B5DB5-FB71-48A4-9ABA-188330465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837ED-85B6-46A3-82DC-4C5006803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BD979-8EF9-4DA4-BA65-EB3275C4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570-D353-4206-B49C-F9F4FE51E40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0076B-B4D7-4AC4-A4DD-3D4F950B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84228-C206-4410-9A8D-6D10DA61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00C-45DC-45AC-9764-16A7C4EC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1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EEB9-141F-40A2-8890-4DEA22CB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EA6A8-391A-4EFC-98AA-8A97D9B4A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A6893-A999-4A38-8619-A9A3A7887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740BA-B789-46DB-BE66-01C5EA609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A869A-0677-4D18-914B-D6A6C9062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A6320-9508-466D-B762-6C911EFC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570-D353-4206-B49C-F9F4FE51E40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BF1CA-E9A4-4728-B08C-018C5963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A78B6-0550-4BA4-AD72-4E434078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00C-45DC-45AC-9764-16A7C4EC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0DCC-6C89-494E-9EBB-34FBAA78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71D74-47CD-4B41-B335-1972D2B5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570-D353-4206-B49C-F9F4FE51E40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D038E-AF8C-4FF3-9B15-DA09F42B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11AAB-2BB3-4768-9879-CE1D766D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00C-45DC-45AC-9764-16A7C4EC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8B6BC-332F-4C9D-8EF7-3D15F114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570-D353-4206-B49C-F9F4FE51E40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40A09-B4C4-4A9B-9D36-4184974F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D30BB-818A-4447-B5FA-D8D5EB2A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00C-45DC-45AC-9764-16A7C4EC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9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2643-EA04-47F5-BFB2-CD5CB1A7D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E8C4-F3B7-46B3-BC9B-60798186D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EDF4C-C62C-48A5-857D-578D88DAA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23A93-92FA-4F52-8EA5-422010BA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570-D353-4206-B49C-F9F4FE51E40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E3773-A31E-433C-8C94-AA7D4DE4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E8F62-6EF3-43DF-A630-849B5CFE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00C-45DC-45AC-9764-16A7C4EC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6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D8A4-E8D6-4027-9CD0-B10542DD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83207-67AB-4A9D-89CD-3DC19A18D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FFADB-D923-4748-A916-A7F2B472C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58F62-0F15-4BDC-B3ED-F8B92D89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570-D353-4206-B49C-F9F4FE51E40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69501-4155-472B-A9E1-F86BBFF0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B820C-2213-4E63-8556-76F2E6D8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00C-45DC-45AC-9764-16A7C4EC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5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4673C-18B4-460F-BA93-3810C861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5321-B8CD-463E-88CF-C53FCAD6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364B2-694C-4A13-B740-2C2FBA46C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F570-D353-4206-B49C-F9F4FE51E40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130CC-7F14-46F6-A02C-07A190CD8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BA3F-7416-4BDB-9983-67571C287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200C-45DC-45AC-9764-16A7C4EC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9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F4C22-A2C4-4622-A44B-848F63B29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Loan Campaign Modelling Project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99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6596-0FE6-4517-A11A-7C240FDA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Highlights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9A3879-EBEB-4C30-B158-26989A5F8FCA}"/>
              </a:ext>
            </a:extLst>
          </p:cNvPr>
          <p:cNvSpPr txBox="1">
            <a:spLocks/>
          </p:cNvSpPr>
          <p:nvPr/>
        </p:nvSpPr>
        <p:spPr>
          <a:xfrm>
            <a:off x="737992" y="4901354"/>
            <a:ext cx="10515600" cy="18519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CCAvg</a:t>
            </a:r>
            <a:r>
              <a:rPr lang="en-US" dirty="0"/>
              <a:t> is right skewed</a:t>
            </a:r>
          </a:p>
          <a:p>
            <a:r>
              <a:rPr lang="en-US" dirty="0"/>
              <a:t>Most people have 0 in mortgage amount</a:t>
            </a:r>
          </a:p>
          <a:p>
            <a:r>
              <a:rPr lang="en-US" dirty="0"/>
              <a:t>Most of the customers don't have a certificate of deposit (CD) account with the bank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85246B-EE36-439B-9C14-60D87754F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94" y="2043483"/>
            <a:ext cx="35718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C779569-0F1D-4ECE-8DD7-6C096FD1A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534" y="2053009"/>
            <a:ext cx="36290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09094C2-3836-47A1-9612-B2EB24FA3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559" y="2100263"/>
            <a:ext cx="37052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134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6596-0FE6-4517-A11A-7C240FDA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Highlights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9A3879-EBEB-4C30-B158-26989A5F8FCA}"/>
              </a:ext>
            </a:extLst>
          </p:cNvPr>
          <p:cNvSpPr txBox="1">
            <a:spLocks/>
          </p:cNvSpPr>
          <p:nvPr/>
        </p:nvSpPr>
        <p:spPr>
          <a:xfrm>
            <a:off x="737992" y="4901354"/>
            <a:ext cx="10515600" cy="18519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of the customers do not use a credit card issued by any other Bank (excluding All life Bank)</a:t>
            </a:r>
          </a:p>
          <a:p>
            <a:r>
              <a:rPr lang="en-US" dirty="0"/>
              <a:t>Most of the customers' last education are as undergraduates</a:t>
            </a:r>
          </a:p>
          <a:p>
            <a:r>
              <a:rPr lang="en-US" dirty="0"/>
              <a:t>Most of the customers have only 1 other family member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040EAD-5462-4CF3-B384-1AD25F786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80" y="2043484"/>
            <a:ext cx="37052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9D93A4A-C4B2-4B26-97B9-E79FC0696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105" y="2062534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4FE19D8-3F12-431D-96FA-2FF4F6486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2062534"/>
            <a:ext cx="37052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96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6596-0FE6-4517-A11A-7C240FDA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Highlights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9A3879-EBEB-4C30-B158-26989A5F8FCA}"/>
              </a:ext>
            </a:extLst>
          </p:cNvPr>
          <p:cNvSpPr txBox="1">
            <a:spLocks/>
          </p:cNvSpPr>
          <p:nvPr/>
        </p:nvSpPr>
        <p:spPr>
          <a:xfrm>
            <a:off x="737992" y="4901354"/>
            <a:ext cx="10515600" cy="185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more customers using internet banking facilities</a:t>
            </a:r>
          </a:p>
          <a:p>
            <a:r>
              <a:rPr lang="en-US" dirty="0"/>
              <a:t>Most of the customers don't have security account with the bank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D544FDF-C799-44C8-A276-8F1ED3F3C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34" y="2062534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7B436BA-24F2-4313-B008-AAACD581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7" y="2062534"/>
            <a:ext cx="37052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81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CE5E3-008A-4539-93F9-E4AA8897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Exploratory Data Analysis </a:t>
            </a:r>
            <a:r>
              <a:rPr lang="en-US" sz="3600" dirty="0" err="1">
                <a:solidFill>
                  <a:srgbClr val="FFFFFF"/>
                </a:solidFill>
              </a:rPr>
              <a:t>Pairplot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28B5C8B-54E9-463C-AA28-A49FE5CB2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920" y="0"/>
            <a:ext cx="7531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97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CE5E3-008A-4539-93F9-E4AA8897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Exploratory Data Analysis Heatmap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3EBACF-ABBB-4DD9-9A5F-041624CAB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1237" y="124008"/>
            <a:ext cx="6394621" cy="662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11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EC33AB-D55E-42D1-B19D-675AB44B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Highlights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0498E-3630-4F24-98CD-537CE28D9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CCAvg</a:t>
            </a:r>
            <a:r>
              <a:rPr lang="en-US" dirty="0"/>
              <a:t> somewhat correlates with Income.</a:t>
            </a:r>
          </a:p>
          <a:p>
            <a:r>
              <a:rPr lang="en-US" dirty="0"/>
              <a:t>The target variable </a:t>
            </a:r>
            <a:r>
              <a:rPr lang="en-US" dirty="0" err="1"/>
              <a:t>Personal_Loan</a:t>
            </a:r>
            <a:r>
              <a:rPr lang="en-US" dirty="0"/>
              <a:t> is mostly correlated to Income, followed by </a:t>
            </a:r>
            <a:r>
              <a:rPr lang="en-US" dirty="0" err="1"/>
              <a:t>CCAvg</a:t>
            </a:r>
            <a:r>
              <a:rPr lang="en-US" dirty="0"/>
              <a:t> and then </a:t>
            </a:r>
            <a:r>
              <a:rPr lang="en-US" dirty="0" err="1"/>
              <a:t>CD_Account</a:t>
            </a:r>
            <a:r>
              <a:rPr lang="en-US" dirty="0"/>
              <a:t>.</a:t>
            </a:r>
          </a:p>
          <a:p>
            <a:r>
              <a:rPr lang="en-US" dirty="0"/>
              <a:t>Age and experience correlate strongly</a:t>
            </a:r>
          </a:p>
          <a:p>
            <a:r>
              <a:rPr lang="en-US" dirty="0"/>
              <a:t>From bivariate analysis,</a:t>
            </a:r>
          </a:p>
          <a:p>
            <a:pPr lvl="1"/>
            <a:r>
              <a:rPr lang="en-US" dirty="0"/>
              <a:t>Those who accepted the loan are people who have higher income levels</a:t>
            </a:r>
          </a:p>
          <a:p>
            <a:pPr lvl="1"/>
            <a:r>
              <a:rPr lang="en-US" dirty="0"/>
              <a:t>Those who accepted the loan has somewhat higher </a:t>
            </a:r>
            <a:r>
              <a:rPr lang="en-US" dirty="0" err="1"/>
              <a:t>CCAvg</a:t>
            </a:r>
            <a:r>
              <a:rPr lang="en-US" dirty="0"/>
              <a:t>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7E2805-7090-44BA-B444-ED2705B9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D4C7E-13CA-47F1-A964-31D58FE29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logistic regression and decision tree models are applied, with 70% of data used as training data and 30% of data used as testing data</a:t>
            </a:r>
          </a:p>
          <a:p>
            <a:r>
              <a:rPr lang="en-US" dirty="0"/>
              <a:t>Recall is used as the main indicator of the models, as we want to avoid having false negatives, which severely impact the company</a:t>
            </a:r>
          </a:p>
          <a:p>
            <a:r>
              <a:rPr lang="en-US" dirty="0"/>
              <a:t>The experience column is removed due to its very high correlation to the age column, leading to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138235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E2805-7090-44BA-B444-ED2705B9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Logistic Regression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D4C7E-13CA-47F1-A964-31D58FE29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Among various logistic regression models applied, logistic regression model with threshold value adjustment is the most ideal model that can be used due to a high value in recall.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8FA2D7B-FE70-453E-94B6-4E5B9F4C4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217" y="2729397"/>
            <a:ext cx="4702641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48D7F85-0ED7-4DB3-A779-51F95B06CB2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617400"/>
              </p:ext>
            </p:extLst>
          </p:nvPr>
        </p:nvGraphicFramePr>
        <p:xfrm>
          <a:off x="6397119" y="2729397"/>
          <a:ext cx="5126407" cy="3483865"/>
        </p:xfrm>
        <a:graphic>
          <a:graphicData uri="http://schemas.openxmlformats.org/drawingml/2006/table">
            <a:tbl>
              <a:tblPr firstRow="1" bandRow="1"/>
              <a:tblGrid>
                <a:gridCol w="3854613">
                  <a:extLst>
                    <a:ext uri="{9D8B030D-6E8A-4147-A177-3AD203B41FA5}">
                      <a16:colId xmlns:a16="http://schemas.microsoft.com/office/drawing/2014/main" val="4243320196"/>
                    </a:ext>
                  </a:extLst>
                </a:gridCol>
                <a:gridCol w="1271794">
                  <a:extLst>
                    <a:ext uri="{9D8B030D-6E8A-4147-A177-3AD203B41FA5}">
                      <a16:colId xmlns:a16="http://schemas.microsoft.com/office/drawing/2014/main" val="1633089087"/>
                    </a:ext>
                  </a:extLst>
                </a:gridCol>
              </a:tblGrid>
              <a:tr h="517872">
                <a:tc>
                  <a:txBody>
                    <a:bodyPr/>
                    <a:lstStyle/>
                    <a:p>
                      <a:pPr algn="r" fontAlgn="ctr"/>
                      <a:r>
                        <a:rPr lang="en-US" sz="2300" b="1">
                          <a:effectLst/>
                        </a:rPr>
                        <a:t>Model</a:t>
                      </a:r>
                    </a:p>
                  </a:txBody>
                  <a:tcPr marL="117698" marR="117698" marT="58849" marB="588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300" b="1">
                          <a:effectLst/>
                        </a:rPr>
                        <a:t>Recall</a:t>
                      </a:r>
                    </a:p>
                  </a:txBody>
                  <a:tcPr marL="117698" marR="117698" marT="58849" marB="588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28999"/>
                  </a:ext>
                </a:extLst>
              </a:tr>
              <a:tr h="8709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2300">
                          <a:effectLst/>
                        </a:rPr>
                        <a:t>Basic Logistic Regression Model</a:t>
                      </a:r>
                    </a:p>
                  </a:txBody>
                  <a:tcPr marL="117698" marR="117698" marT="58849" marB="588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300">
                          <a:effectLst/>
                        </a:rPr>
                        <a:t>0.58</a:t>
                      </a:r>
                    </a:p>
                  </a:txBody>
                  <a:tcPr marL="117698" marR="117698" marT="58849" marB="588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656601"/>
                  </a:ext>
                </a:extLst>
              </a:tr>
              <a:tr h="12240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2300" dirty="0">
                          <a:effectLst/>
                        </a:rPr>
                        <a:t>Logistic Regression Model with Threshold Value Adjustment</a:t>
                      </a:r>
                    </a:p>
                  </a:txBody>
                  <a:tcPr marL="117698" marR="117698" marT="58849" marB="588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300">
                          <a:effectLst/>
                        </a:rPr>
                        <a:t>0.95</a:t>
                      </a:r>
                    </a:p>
                  </a:txBody>
                  <a:tcPr marL="117698" marR="117698" marT="58849" marB="588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77484"/>
                  </a:ext>
                </a:extLst>
              </a:tr>
              <a:tr h="8709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2300">
                          <a:effectLst/>
                        </a:rPr>
                        <a:t>Logistic Regression with </a:t>
                      </a:r>
                      <a:r>
                        <a:rPr lang="en-US" sz="2300" err="1">
                          <a:effectLst/>
                        </a:rPr>
                        <a:t>Statsmodel</a:t>
                      </a:r>
                      <a:endParaRPr lang="en-US" sz="2300">
                        <a:effectLst/>
                      </a:endParaRPr>
                    </a:p>
                  </a:txBody>
                  <a:tcPr marL="117698" marR="117698" marT="58849" marB="588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300" dirty="0">
                          <a:effectLst/>
                        </a:rPr>
                        <a:t>0.68</a:t>
                      </a:r>
                    </a:p>
                  </a:txBody>
                  <a:tcPr marL="117698" marR="117698" marT="58849" marB="588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383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203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E2805-7090-44BA-B444-ED2705B9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Decision Tree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D4C7E-13CA-47F1-A964-31D58FE29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Among various decision tree models applied, decision tree with post-pruning has the highest recall and hence is the most ideal model that can be used for prediction.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EA14BE4-71B9-4F27-BEE9-5467EB188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373" y="2729397"/>
            <a:ext cx="4676328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7A128D2-FCD2-47DF-8D07-8297B4CC54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0862933"/>
              </p:ext>
            </p:extLst>
          </p:nvPr>
        </p:nvGraphicFramePr>
        <p:xfrm>
          <a:off x="6198781" y="2760569"/>
          <a:ext cx="5523084" cy="342152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40168">
                  <a:extLst>
                    <a:ext uri="{9D8B030D-6E8A-4147-A177-3AD203B41FA5}">
                      <a16:colId xmlns:a16="http://schemas.microsoft.com/office/drawing/2014/main" val="763670284"/>
                    </a:ext>
                  </a:extLst>
                </a:gridCol>
                <a:gridCol w="1573486">
                  <a:extLst>
                    <a:ext uri="{9D8B030D-6E8A-4147-A177-3AD203B41FA5}">
                      <a16:colId xmlns:a16="http://schemas.microsoft.com/office/drawing/2014/main" val="3282662945"/>
                    </a:ext>
                  </a:extLst>
                </a:gridCol>
                <a:gridCol w="1309430">
                  <a:extLst>
                    <a:ext uri="{9D8B030D-6E8A-4147-A177-3AD203B41FA5}">
                      <a16:colId xmlns:a16="http://schemas.microsoft.com/office/drawing/2014/main" val="1320733150"/>
                    </a:ext>
                  </a:extLst>
                </a:gridCol>
              </a:tblGrid>
              <a:tr h="6843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</a:t>
                      </a:r>
                    </a:p>
                  </a:txBody>
                  <a:tcPr marL="183536" marR="81069" marT="91767" marB="917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Train_Recall</a:t>
                      </a:r>
                    </a:p>
                  </a:txBody>
                  <a:tcPr marL="183536" marR="81069" marT="91767" marB="917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Test_Recall</a:t>
                      </a:r>
                    </a:p>
                  </a:txBody>
                  <a:tcPr marL="183536" marR="81069" marT="91767" marB="917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621678"/>
                  </a:ext>
                </a:extLst>
              </a:tr>
              <a:tr h="4513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Basic Decision Tree Model</a:t>
                      </a:r>
                    </a:p>
                  </a:txBody>
                  <a:tcPr marL="183536" marR="81069" marT="91767" marB="91767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</a:t>
                      </a:r>
                    </a:p>
                  </a:txBody>
                  <a:tcPr marL="183536" marR="81069" marT="91767" marB="91767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0.87</a:t>
                      </a:r>
                    </a:p>
                  </a:txBody>
                  <a:tcPr marL="183536" marR="81069" marT="91767" marB="91767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13112"/>
                  </a:ext>
                </a:extLst>
              </a:tr>
              <a:tr h="6843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Pre-pruned Decision Tree with max depth of 3</a:t>
                      </a:r>
                    </a:p>
                  </a:txBody>
                  <a:tcPr marL="183536" marR="81069" marT="91767" marB="9176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0.84</a:t>
                      </a:r>
                    </a:p>
                  </a:txBody>
                  <a:tcPr marL="183536" marR="81069" marT="91767" marB="9176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0.83</a:t>
                      </a:r>
                    </a:p>
                  </a:txBody>
                  <a:tcPr marL="183536" marR="81069" marT="91767" marB="9176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548038"/>
                  </a:ext>
                </a:extLst>
              </a:tr>
              <a:tr h="91722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Pre-pruned Decision Tree with Hyperparameter Tuning</a:t>
                      </a:r>
                    </a:p>
                  </a:txBody>
                  <a:tcPr marL="183536" marR="81069" marT="91767" marB="91767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0.98</a:t>
                      </a:r>
                    </a:p>
                  </a:txBody>
                  <a:tcPr marL="183536" marR="81069" marT="91767" marB="91767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0.96</a:t>
                      </a:r>
                    </a:p>
                  </a:txBody>
                  <a:tcPr marL="183536" marR="81069" marT="91767" marB="91767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79439"/>
                  </a:ext>
                </a:extLst>
              </a:tr>
              <a:tr h="6843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Decision Tree with Post-pruning</a:t>
                      </a:r>
                    </a:p>
                  </a:txBody>
                  <a:tcPr marL="183536" marR="81069" marT="91767" marB="9176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</a:t>
                      </a:r>
                    </a:p>
                  </a:txBody>
                  <a:tcPr marL="183536" marR="81069" marT="91767" marB="9176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</a:t>
                      </a:r>
                    </a:p>
                  </a:txBody>
                  <a:tcPr marL="183536" marR="81069" marT="91767" marB="9176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071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368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CE5E3-008A-4539-93F9-E4AA8897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Best Decision Tree Model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0669B42-4DAB-4AB4-BC69-7C996468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309" y="288620"/>
            <a:ext cx="6438341" cy="628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80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3011-D0C4-4420-AAB3-50F4254F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A6A1B-96E5-44A8-AF67-C41D72F3A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&amp; Problem Statement</a:t>
            </a:r>
          </a:p>
          <a:p>
            <a:r>
              <a:rPr lang="en-US" dirty="0"/>
              <a:t>Data Dictionary</a:t>
            </a:r>
          </a:p>
          <a:p>
            <a:r>
              <a:rPr lang="en-US" dirty="0"/>
              <a:t>Exploratory Data Analysis Highlights</a:t>
            </a:r>
          </a:p>
          <a:p>
            <a:r>
              <a:rPr lang="en-US" dirty="0"/>
              <a:t>Model Performance Summary</a:t>
            </a:r>
          </a:p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675316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4E996-A79C-491E-99B4-48048CC2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Most Important Predictors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6D9F4A76-0D67-464F-88BD-A0E275B2A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78205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7956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A74F9-C373-4162-A789-8E08A62F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400" dirty="0"/>
              <a:t>Recommendations to Marketing Team (ordered by priority)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524DC84-9F10-4C4F-8690-BDBBF4437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05115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444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68DD-D5D2-4207-8122-AFA9AB71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0CA8E-93CD-4B7D-A2E6-B0E1F3BCB0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7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2A1E-8D25-4194-97BB-6D1CFB03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growing customer base for </a:t>
            </a:r>
            <a:r>
              <a:rPr lang="en-US" dirty="0" err="1"/>
              <a:t>AllLife</a:t>
            </a:r>
            <a:r>
              <a:rPr lang="en-US" dirty="0"/>
              <a:t> Bank, especially in liability customers.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6886D-86EF-40BF-AD38-224BB483A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4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2A1E-8D25-4194-97BB-6D1CFB03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management wants to explore ways of converting its liability customers to personal loan customers.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6886D-86EF-40BF-AD38-224BB483A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at the same time, retaining them as depositors</a:t>
            </a:r>
          </a:p>
        </p:txBody>
      </p:sp>
    </p:spTree>
    <p:extLst>
      <p:ext uri="{BB962C8B-B14F-4D97-AF65-F5344CB8AC3E}">
        <p14:creationId xmlns:p14="http://schemas.microsoft.com/office/powerpoint/2010/main" val="364156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D536-5B37-4B44-AAC9-01C42E27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require a model that can predict potential customers who have a higher probability of purchasing the loan.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D9E3E-C9B6-440F-9FC4-2E03D17DD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logistic regressions and decision trees will be used.</a:t>
            </a:r>
          </a:p>
        </p:txBody>
      </p:sp>
    </p:spTree>
    <p:extLst>
      <p:ext uri="{BB962C8B-B14F-4D97-AF65-F5344CB8AC3E}">
        <p14:creationId xmlns:p14="http://schemas.microsoft.com/office/powerpoint/2010/main" val="38888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74F9-C373-4162-A789-8E08A62F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AE951-7274-48ED-84D6-874BCA6B5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contains information about 5000 customers and their characteristics. No further pre-processing is needed to the data, other than erroneous negative values in work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7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F77179-1915-46FD-852B-8806D5E2E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186216"/>
              </p:ext>
            </p:extLst>
          </p:nvPr>
        </p:nvGraphicFramePr>
        <p:xfrm>
          <a:off x="797169" y="606425"/>
          <a:ext cx="10515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939">
                  <a:extLst>
                    <a:ext uri="{9D8B030D-6E8A-4147-A177-3AD203B41FA5}">
                      <a16:colId xmlns:a16="http://schemas.microsoft.com/office/drawing/2014/main" val="3327306427"/>
                    </a:ext>
                  </a:extLst>
                </a:gridCol>
                <a:gridCol w="8311661">
                  <a:extLst>
                    <a:ext uri="{9D8B030D-6E8A-4147-A177-3AD203B41FA5}">
                      <a16:colId xmlns:a16="http://schemas.microsoft.com/office/drawing/2014/main" val="1676973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99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Customer’s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1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Customer’s age in completed years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3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in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years of professional experience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1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Annual income of the customer (in thousand dollars)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8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 Address ZIP 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8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 size of the customer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8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CCAvg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spending on credit cards per month (in thousand dollars)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56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 Level (1: Undergrad; 2: Graduate; 3: Advanced/Professional)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8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Mortgage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house mortgage if any (in thousand dollars)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82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Personal_Loan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 this customer accept the personal loan offered in the last campaign?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50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Securities_Account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the customer have securities account with the bank?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87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CD_Account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the customer have a certificate of deposit (CD) account with the bank?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9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customers use internet banking facilities?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2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CreditCard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the customer use a credit card issued by any other Bank (excluding All life Bank)?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44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84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6596-0FE6-4517-A11A-7C240FDA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Highlights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9A3879-EBEB-4C30-B158-26989A5F8FCA}"/>
              </a:ext>
            </a:extLst>
          </p:cNvPr>
          <p:cNvSpPr txBox="1">
            <a:spLocks/>
          </p:cNvSpPr>
          <p:nvPr/>
        </p:nvSpPr>
        <p:spPr>
          <a:xfrm>
            <a:off x="737992" y="4901354"/>
            <a:ext cx="10515600" cy="185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Age and Experience have a similar distribution</a:t>
            </a:r>
          </a:p>
          <a:p>
            <a:r>
              <a:rPr lang="en-US" dirty="0"/>
              <a:t>Income is right skewed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41A0C-DD51-4D70-B9C1-7F27EACD2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7" y="2048246"/>
            <a:ext cx="35718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17DE5A4-DC9A-4074-BBA6-83A20C107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854" y="2043483"/>
            <a:ext cx="35718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824C11E-0205-40E7-A947-83D8C2789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324" y="2048245"/>
            <a:ext cx="35718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73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761</Words>
  <Application>Microsoft Office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Loan Campaign Modelling Project</vt:lpstr>
      <vt:lpstr>Contents</vt:lpstr>
      <vt:lpstr>Background &amp; Problem Statement</vt:lpstr>
      <vt:lpstr>There is a growing customer base for AllLife Bank, especially in liability customers.</vt:lpstr>
      <vt:lpstr>The management wants to explore ways of converting its liability customers to personal loan customers.</vt:lpstr>
      <vt:lpstr>We require a model that can predict potential customers who have a higher probability of purchasing the loan.</vt:lpstr>
      <vt:lpstr>Data Dictionary</vt:lpstr>
      <vt:lpstr>PowerPoint Presentation</vt:lpstr>
      <vt:lpstr>Exploratory Data Analysis Highlights</vt:lpstr>
      <vt:lpstr>Exploratory Data Analysis Highlights</vt:lpstr>
      <vt:lpstr>Exploratory Data Analysis Highlights</vt:lpstr>
      <vt:lpstr>Exploratory Data Analysis Highlights</vt:lpstr>
      <vt:lpstr>Exploratory Data Analysis Pairplot</vt:lpstr>
      <vt:lpstr>Exploratory Data Analysis Heatmap</vt:lpstr>
      <vt:lpstr>Exploratory Data Analysis Highlights</vt:lpstr>
      <vt:lpstr>Model Performance Summary</vt:lpstr>
      <vt:lpstr>Logistic Regression</vt:lpstr>
      <vt:lpstr>Decision Tree</vt:lpstr>
      <vt:lpstr>Best Decision Tree Model</vt:lpstr>
      <vt:lpstr>Most Important Predictors</vt:lpstr>
      <vt:lpstr>Recommendations to Marketing Team (ordered by priority)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Susanto</dc:creator>
  <cp:lastModifiedBy>Andrew Susanto</cp:lastModifiedBy>
  <cp:revision>19</cp:revision>
  <dcterms:created xsi:type="dcterms:W3CDTF">2021-06-10T10:35:16Z</dcterms:created>
  <dcterms:modified xsi:type="dcterms:W3CDTF">2021-06-11T08:54:58Z</dcterms:modified>
</cp:coreProperties>
</file>