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9" r:id="rId8"/>
    <p:sldId id="264" r:id="rId9"/>
    <p:sldId id="270" r:id="rId10"/>
    <p:sldId id="266" r:id="rId11"/>
    <p:sldId id="261" r:id="rId12"/>
    <p:sldId id="268" r:id="rId13"/>
    <p:sldId id="267" r:id="rId14"/>
    <p:sldId id="262"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0" d="100"/>
          <a:sy n="110" d="100"/>
        </p:scale>
        <p:origin x="5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F02713-1964-4D6C-88FA-38E5A723B18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5DA0AF5-0DEA-444C-BACF-3F9C56A58074}">
      <dgm:prSet/>
      <dgm:spPr/>
      <dgm:t>
        <a:bodyPr/>
        <a:lstStyle/>
        <a:p>
          <a:r>
            <a:rPr lang="en-US"/>
            <a:t>Business Problem Overview</a:t>
          </a:r>
        </a:p>
      </dgm:t>
    </dgm:pt>
    <dgm:pt modelId="{B8CD9C93-9A2C-4B1E-9377-B009E2745032}" type="parTrans" cxnId="{35845BF0-D153-4381-AC39-69924B5FE901}">
      <dgm:prSet/>
      <dgm:spPr/>
      <dgm:t>
        <a:bodyPr/>
        <a:lstStyle/>
        <a:p>
          <a:endParaRPr lang="en-US"/>
        </a:p>
      </dgm:t>
    </dgm:pt>
    <dgm:pt modelId="{6C900D39-83B0-45C1-8BAB-71B3F3A0FCE3}" type="sibTrans" cxnId="{35845BF0-D153-4381-AC39-69924B5FE901}">
      <dgm:prSet/>
      <dgm:spPr/>
      <dgm:t>
        <a:bodyPr/>
        <a:lstStyle/>
        <a:p>
          <a:endParaRPr lang="en-US"/>
        </a:p>
      </dgm:t>
    </dgm:pt>
    <dgm:pt modelId="{6B86EEBD-6772-4FC8-AED9-B5F947E6B517}">
      <dgm:prSet/>
      <dgm:spPr/>
      <dgm:t>
        <a:bodyPr/>
        <a:lstStyle/>
        <a:p>
          <a:r>
            <a:rPr lang="en-US"/>
            <a:t>Data Overview</a:t>
          </a:r>
        </a:p>
      </dgm:t>
    </dgm:pt>
    <dgm:pt modelId="{3E7CECF4-4F5A-42D7-B793-F23401D08B5D}" type="parTrans" cxnId="{B5ECCD3F-3E4C-4202-B8C7-C0C236FCD717}">
      <dgm:prSet/>
      <dgm:spPr/>
      <dgm:t>
        <a:bodyPr/>
        <a:lstStyle/>
        <a:p>
          <a:endParaRPr lang="en-US"/>
        </a:p>
      </dgm:t>
    </dgm:pt>
    <dgm:pt modelId="{83C1AAA6-1597-43EA-AC88-86B12EBAB2C0}" type="sibTrans" cxnId="{B5ECCD3F-3E4C-4202-B8C7-C0C236FCD717}">
      <dgm:prSet/>
      <dgm:spPr/>
      <dgm:t>
        <a:bodyPr/>
        <a:lstStyle/>
        <a:p>
          <a:endParaRPr lang="en-US"/>
        </a:p>
      </dgm:t>
    </dgm:pt>
    <dgm:pt modelId="{FFFF1983-04EC-4A81-A37F-8E3195636D33}">
      <dgm:prSet/>
      <dgm:spPr/>
      <dgm:t>
        <a:bodyPr/>
        <a:lstStyle/>
        <a:p>
          <a:r>
            <a:rPr lang="en-US"/>
            <a:t>Exploratory Data Analysis (EDA)</a:t>
          </a:r>
        </a:p>
      </dgm:t>
    </dgm:pt>
    <dgm:pt modelId="{4BE3C1AB-8779-43B3-9BC4-1B2403624860}" type="parTrans" cxnId="{E9B6F625-2BEC-48D4-A55F-8357C0E83EC9}">
      <dgm:prSet/>
      <dgm:spPr/>
      <dgm:t>
        <a:bodyPr/>
        <a:lstStyle/>
        <a:p>
          <a:endParaRPr lang="en-US"/>
        </a:p>
      </dgm:t>
    </dgm:pt>
    <dgm:pt modelId="{6A125013-4000-42A2-B6B6-1ACEF80402CF}" type="sibTrans" cxnId="{E9B6F625-2BEC-48D4-A55F-8357C0E83EC9}">
      <dgm:prSet/>
      <dgm:spPr/>
      <dgm:t>
        <a:bodyPr/>
        <a:lstStyle/>
        <a:p>
          <a:endParaRPr lang="en-US"/>
        </a:p>
      </dgm:t>
    </dgm:pt>
    <dgm:pt modelId="{21454164-244A-45C1-950B-299911F52780}">
      <dgm:prSet/>
      <dgm:spPr/>
      <dgm:t>
        <a:bodyPr/>
        <a:lstStyle/>
        <a:p>
          <a:r>
            <a:rPr lang="en-US"/>
            <a:t>Model Performance Summary</a:t>
          </a:r>
        </a:p>
      </dgm:t>
    </dgm:pt>
    <dgm:pt modelId="{C55BF12B-B3D2-4312-BE9C-E7C552535F6C}" type="parTrans" cxnId="{D85D11A5-865D-4FAC-955D-FC26F03C92D6}">
      <dgm:prSet/>
      <dgm:spPr/>
      <dgm:t>
        <a:bodyPr/>
        <a:lstStyle/>
        <a:p>
          <a:endParaRPr lang="en-US"/>
        </a:p>
      </dgm:t>
    </dgm:pt>
    <dgm:pt modelId="{0206CD1D-C492-4441-97CC-B076EB911604}" type="sibTrans" cxnId="{D85D11A5-865D-4FAC-955D-FC26F03C92D6}">
      <dgm:prSet/>
      <dgm:spPr/>
      <dgm:t>
        <a:bodyPr/>
        <a:lstStyle/>
        <a:p>
          <a:endParaRPr lang="en-US"/>
        </a:p>
      </dgm:t>
    </dgm:pt>
    <dgm:pt modelId="{871B82C3-2C6A-4322-94AE-CEC19E6750EF}">
      <dgm:prSet/>
      <dgm:spPr/>
      <dgm:t>
        <a:bodyPr/>
        <a:lstStyle/>
        <a:p>
          <a:r>
            <a:rPr lang="en-US"/>
            <a:t>Business Insights and Recommendations</a:t>
          </a:r>
        </a:p>
      </dgm:t>
    </dgm:pt>
    <dgm:pt modelId="{050EDC0E-D29A-4410-8352-418C5654116F}" type="parTrans" cxnId="{50161B06-F236-4C9B-9FE3-D432DBF28695}">
      <dgm:prSet/>
      <dgm:spPr/>
      <dgm:t>
        <a:bodyPr/>
        <a:lstStyle/>
        <a:p>
          <a:endParaRPr lang="en-US"/>
        </a:p>
      </dgm:t>
    </dgm:pt>
    <dgm:pt modelId="{1C4A8A6A-1592-4E0B-A038-4C64D112A687}" type="sibTrans" cxnId="{50161B06-F236-4C9B-9FE3-D432DBF28695}">
      <dgm:prSet/>
      <dgm:spPr/>
      <dgm:t>
        <a:bodyPr/>
        <a:lstStyle/>
        <a:p>
          <a:endParaRPr lang="en-US"/>
        </a:p>
      </dgm:t>
    </dgm:pt>
    <dgm:pt modelId="{CAB1C1F7-D120-481F-98CD-3ED9D21175FF}" type="pres">
      <dgm:prSet presAssocID="{F8F02713-1964-4D6C-88FA-38E5A723B18B}" presName="linear" presStyleCnt="0">
        <dgm:presLayoutVars>
          <dgm:animLvl val="lvl"/>
          <dgm:resizeHandles val="exact"/>
        </dgm:presLayoutVars>
      </dgm:prSet>
      <dgm:spPr/>
    </dgm:pt>
    <dgm:pt modelId="{01F91CD8-52FE-487E-97C1-541E671F757D}" type="pres">
      <dgm:prSet presAssocID="{75DA0AF5-0DEA-444C-BACF-3F9C56A58074}" presName="parentText" presStyleLbl="node1" presStyleIdx="0" presStyleCnt="5">
        <dgm:presLayoutVars>
          <dgm:chMax val="0"/>
          <dgm:bulletEnabled val="1"/>
        </dgm:presLayoutVars>
      </dgm:prSet>
      <dgm:spPr/>
    </dgm:pt>
    <dgm:pt modelId="{535776F5-9431-4071-B4C2-E74DF376E29D}" type="pres">
      <dgm:prSet presAssocID="{6C900D39-83B0-45C1-8BAB-71B3F3A0FCE3}" presName="spacer" presStyleCnt="0"/>
      <dgm:spPr/>
    </dgm:pt>
    <dgm:pt modelId="{6EE4B8B5-FDDC-47C6-A70A-3D436D560E17}" type="pres">
      <dgm:prSet presAssocID="{6B86EEBD-6772-4FC8-AED9-B5F947E6B517}" presName="parentText" presStyleLbl="node1" presStyleIdx="1" presStyleCnt="5">
        <dgm:presLayoutVars>
          <dgm:chMax val="0"/>
          <dgm:bulletEnabled val="1"/>
        </dgm:presLayoutVars>
      </dgm:prSet>
      <dgm:spPr/>
    </dgm:pt>
    <dgm:pt modelId="{826F7C26-7EA2-4FF2-A1DF-270682EFD432}" type="pres">
      <dgm:prSet presAssocID="{83C1AAA6-1597-43EA-AC88-86B12EBAB2C0}" presName="spacer" presStyleCnt="0"/>
      <dgm:spPr/>
    </dgm:pt>
    <dgm:pt modelId="{83C307B7-9BCA-4AA8-9BF6-4203AECDBE36}" type="pres">
      <dgm:prSet presAssocID="{FFFF1983-04EC-4A81-A37F-8E3195636D33}" presName="parentText" presStyleLbl="node1" presStyleIdx="2" presStyleCnt="5">
        <dgm:presLayoutVars>
          <dgm:chMax val="0"/>
          <dgm:bulletEnabled val="1"/>
        </dgm:presLayoutVars>
      </dgm:prSet>
      <dgm:spPr/>
    </dgm:pt>
    <dgm:pt modelId="{B52A82F2-2393-4A89-A057-DAFB29FE5B6A}" type="pres">
      <dgm:prSet presAssocID="{6A125013-4000-42A2-B6B6-1ACEF80402CF}" presName="spacer" presStyleCnt="0"/>
      <dgm:spPr/>
    </dgm:pt>
    <dgm:pt modelId="{8B2BAB1F-0A03-4394-AA8B-ABC19AEB9D9E}" type="pres">
      <dgm:prSet presAssocID="{21454164-244A-45C1-950B-299911F52780}" presName="parentText" presStyleLbl="node1" presStyleIdx="3" presStyleCnt="5">
        <dgm:presLayoutVars>
          <dgm:chMax val="0"/>
          <dgm:bulletEnabled val="1"/>
        </dgm:presLayoutVars>
      </dgm:prSet>
      <dgm:spPr/>
    </dgm:pt>
    <dgm:pt modelId="{DCDD9D5F-145A-4D21-B4F1-9D665CA28E3F}" type="pres">
      <dgm:prSet presAssocID="{0206CD1D-C492-4441-97CC-B076EB911604}" presName="spacer" presStyleCnt="0"/>
      <dgm:spPr/>
    </dgm:pt>
    <dgm:pt modelId="{A1200DE9-318F-48DD-B433-A913761CD393}" type="pres">
      <dgm:prSet presAssocID="{871B82C3-2C6A-4322-94AE-CEC19E6750EF}" presName="parentText" presStyleLbl="node1" presStyleIdx="4" presStyleCnt="5">
        <dgm:presLayoutVars>
          <dgm:chMax val="0"/>
          <dgm:bulletEnabled val="1"/>
        </dgm:presLayoutVars>
      </dgm:prSet>
      <dgm:spPr/>
    </dgm:pt>
  </dgm:ptLst>
  <dgm:cxnLst>
    <dgm:cxn modelId="{50161B06-F236-4C9B-9FE3-D432DBF28695}" srcId="{F8F02713-1964-4D6C-88FA-38E5A723B18B}" destId="{871B82C3-2C6A-4322-94AE-CEC19E6750EF}" srcOrd="4" destOrd="0" parTransId="{050EDC0E-D29A-4410-8352-418C5654116F}" sibTransId="{1C4A8A6A-1592-4E0B-A038-4C64D112A687}"/>
    <dgm:cxn modelId="{B47C3C1A-3040-4938-B336-9BDA841FA206}" type="presOf" srcId="{21454164-244A-45C1-950B-299911F52780}" destId="{8B2BAB1F-0A03-4394-AA8B-ABC19AEB9D9E}" srcOrd="0" destOrd="0" presId="urn:microsoft.com/office/officeart/2005/8/layout/vList2"/>
    <dgm:cxn modelId="{0AD2EC24-E63C-487F-8926-BE073A91E847}" type="presOf" srcId="{871B82C3-2C6A-4322-94AE-CEC19E6750EF}" destId="{A1200DE9-318F-48DD-B433-A913761CD393}" srcOrd="0" destOrd="0" presId="urn:microsoft.com/office/officeart/2005/8/layout/vList2"/>
    <dgm:cxn modelId="{E9B6F625-2BEC-48D4-A55F-8357C0E83EC9}" srcId="{F8F02713-1964-4D6C-88FA-38E5A723B18B}" destId="{FFFF1983-04EC-4A81-A37F-8E3195636D33}" srcOrd="2" destOrd="0" parTransId="{4BE3C1AB-8779-43B3-9BC4-1B2403624860}" sibTransId="{6A125013-4000-42A2-B6B6-1ACEF80402CF}"/>
    <dgm:cxn modelId="{B5ECCD3F-3E4C-4202-B8C7-C0C236FCD717}" srcId="{F8F02713-1964-4D6C-88FA-38E5A723B18B}" destId="{6B86EEBD-6772-4FC8-AED9-B5F947E6B517}" srcOrd="1" destOrd="0" parTransId="{3E7CECF4-4F5A-42D7-B793-F23401D08B5D}" sibTransId="{83C1AAA6-1597-43EA-AC88-86B12EBAB2C0}"/>
    <dgm:cxn modelId="{6DAE7664-0116-4DC4-B532-115502941C5E}" type="presOf" srcId="{F8F02713-1964-4D6C-88FA-38E5A723B18B}" destId="{CAB1C1F7-D120-481F-98CD-3ED9D21175FF}" srcOrd="0" destOrd="0" presId="urn:microsoft.com/office/officeart/2005/8/layout/vList2"/>
    <dgm:cxn modelId="{75A5367B-95F2-4D26-87BD-1F1A8747C264}" type="presOf" srcId="{75DA0AF5-0DEA-444C-BACF-3F9C56A58074}" destId="{01F91CD8-52FE-487E-97C1-541E671F757D}" srcOrd="0" destOrd="0" presId="urn:microsoft.com/office/officeart/2005/8/layout/vList2"/>
    <dgm:cxn modelId="{AB4F6E9F-9922-4C82-A874-124AA4C8E33A}" type="presOf" srcId="{FFFF1983-04EC-4A81-A37F-8E3195636D33}" destId="{83C307B7-9BCA-4AA8-9BF6-4203AECDBE36}" srcOrd="0" destOrd="0" presId="urn:microsoft.com/office/officeart/2005/8/layout/vList2"/>
    <dgm:cxn modelId="{D85D11A5-865D-4FAC-955D-FC26F03C92D6}" srcId="{F8F02713-1964-4D6C-88FA-38E5A723B18B}" destId="{21454164-244A-45C1-950B-299911F52780}" srcOrd="3" destOrd="0" parTransId="{C55BF12B-B3D2-4312-BE9C-E7C552535F6C}" sibTransId="{0206CD1D-C492-4441-97CC-B076EB911604}"/>
    <dgm:cxn modelId="{FFDED8EA-1656-4681-8F4D-2FB721207C7D}" type="presOf" srcId="{6B86EEBD-6772-4FC8-AED9-B5F947E6B517}" destId="{6EE4B8B5-FDDC-47C6-A70A-3D436D560E17}" srcOrd="0" destOrd="0" presId="urn:microsoft.com/office/officeart/2005/8/layout/vList2"/>
    <dgm:cxn modelId="{35845BF0-D153-4381-AC39-69924B5FE901}" srcId="{F8F02713-1964-4D6C-88FA-38E5A723B18B}" destId="{75DA0AF5-0DEA-444C-BACF-3F9C56A58074}" srcOrd="0" destOrd="0" parTransId="{B8CD9C93-9A2C-4B1E-9377-B009E2745032}" sibTransId="{6C900D39-83B0-45C1-8BAB-71B3F3A0FCE3}"/>
    <dgm:cxn modelId="{D0CEE33E-1229-4A5B-8929-E1460646C111}" type="presParOf" srcId="{CAB1C1F7-D120-481F-98CD-3ED9D21175FF}" destId="{01F91CD8-52FE-487E-97C1-541E671F757D}" srcOrd="0" destOrd="0" presId="urn:microsoft.com/office/officeart/2005/8/layout/vList2"/>
    <dgm:cxn modelId="{16821430-CFC1-419E-86F8-8D08BD0B759D}" type="presParOf" srcId="{CAB1C1F7-D120-481F-98CD-3ED9D21175FF}" destId="{535776F5-9431-4071-B4C2-E74DF376E29D}" srcOrd="1" destOrd="0" presId="urn:microsoft.com/office/officeart/2005/8/layout/vList2"/>
    <dgm:cxn modelId="{11A50387-E753-476E-B2AE-1440105D591D}" type="presParOf" srcId="{CAB1C1F7-D120-481F-98CD-3ED9D21175FF}" destId="{6EE4B8B5-FDDC-47C6-A70A-3D436D560E17}" srcOrd="2" destOrd="0" presId="urn:microsoft.com/office/officeart/2005/8/layout/vList2"/>
    <dgm:cxn modelId="{371A0277-32D2-4249-84F1-A02229A5876A}" type="presParOf" srcId="{CAB1C1F7-D120-481F-98CD-3ED9D21175FF}" destId="{826F7C26-7EA2-4FF2-A1DF-270682EFD432}" srcOrd="3" destOrd="0" presId="urn:microsoft.com/office/officeart/2005/8/layout/vList2"/>
    <dgm:cxn modelId="{F7879E38-343C-47C1-8062-F5A5705543C7}" type="presParOf" srcId="{CAB1C1F7-D120-481F-98CD-3ED9D21175FF}" destId="{83C307B7-9BCA-4AA8-9BF6-4203AECDBE36}" srcOrd="4" destOrd="0" presId="urn:microsoft.com/office/officeart/2005/8/layout/vList2"/>
    <dgm:cxn modelId="{E08820AA-65FD-4A45-B9E9-FA52CE20EC3C}" type="presParOf" srcId="{CAB1C1F7-D120-481F-98CD-3ED9D21175FF}" destId="{B52A82F2-2393-4A89-A057-DAFB29FE5B6A}" srcOrd="5" destOrd="0" presId="urn:microsoft.com/office/officeart/2005/8/layout/vList2"/>
    <dgm:cxn modelId="{CC5F74D1-4CDD-4997-8EF9-B81B6329D7E7}" type="presParOf" srcId="{CAB1C1F7-D120-481F-98CD-3ED9D21175FF}" destId="{8B2BAB1F-0A03-4394-AA8B-ABC19AEB9D9E}" srcOrd="6" destOrd="0" presId="urn:microsoft.com/office/officeart/2005/8/layout/vList2"/>
    <dgm:cxn modelId="{7F3172EB-9A7F-416F-93B3-E08E2489B1C7}" type="presParOf" srcId="{CAB1C1F7-D120-481F-98CD-3ED9D21175FF}" destId="{DCDD9D5F-145A-4D21-B4F1-9D665CA28E3F}" srcOrd="7" destOrd="0" presId="urn:microsoft.com/office/officeart/2005/8/layout/vList2"/>
    <dgm:cxn modelId="{0CC58537-F704-4316-BE55-6E29048FFEE6}" type="presParOf" srcId="{CAB1C1F7-D120-481F-98CD-3ED9D21175FF}" destId="{A1200DE9-318F-48DD-B433-A913761CD39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D784AE-FDE8-42BB-B9AD-BCF67E58AF1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AE6EF15-59E1-4AA5-BAA1-47ECD66D4DBA}">
      <dgm:prSet/>
      <dgm:spPr/>
      <dgm:t>
        <a:bodyPr/>
        <a:lstStyle/>
        <a:p>
          <a:pPr algn="just"/>
          <a:r>
            <a:rPr lang="en-US" dirty="0"/>
            <a:t>Thera Bank saw a steep decline in the number of users of their credit card, which could be a good source of income for banks.</a:t>
          </a:r>
        </a:p>
      </dgm:t>
    </dgm:pt>
    <dgm:pt modelId="{8A4BF78F-74E5-4D46-869A-4059F12DC749}" type="parTrans" cxnId="{1B43BF9E-87B9-48BB-8EE7-CEA10AA46945}">
      <dgm:prSet/>
      <dgm:spPr/>
      <dgm:t>
        <a:bodyPr/>
        <a:lstStyle/>
        <a:p>
          <a:endParaRPr lang="en-US"/>
        </a:p>
      </dgm:t>
    </dgm:pt>
    <dgm:pt modelId="{FE91C6CC-6502-4460-B6DB-D1DA31491FFA}" type="sibTrans" cxnId="{1B43BF9E-87B9-48BB-8EE7-CEA10AA46945}">
      <dgm:prSet/>
      <dgm:spPr/>
      <dgm:t>
        <a:bodyPr/>
        <a:lstStyle/>
        <a:p>
          <a:endParaRPr lang="en-US"/>
        </a:p>
      </dgm:t>
    </dgm:pt>
    <dgm:pt modelId="{5FDDEC60-31F1-48FB-ACE3-E4AA3CD0DC5C}">
      <dgm:prSet/>
      <dgm:spPr/>
      <dgm:t>
        <a:bodyPr/>
        <a:lstStyle/>
        <a:p>
          <a:pPr algn="just"/>
          <a:r>
            <a:rPr lang="en-US"/>
            <a:t>This leads Thera Bank to loss, hence Thera Bank wants to analyze the data to identify customers who will leave the credit card services so that Thera Bank could improve on those areas. Classification models are required for the case.</a:t>
          </a:r>
        </a:p>
      </dgm:t>
    </dgm:pt>
    <dgm:pt modelId="{897CFC88-924C-40BB-AAE3-AD7299C8DEBF}" type="parTrans" cxnId="{0F78EDFD-6E27-45F6-A47E-D3B07753E27C}">
      <dgm:prSet/>
      <dgm:spPr/>
      <dgm:t>
        <a:bodyPr/>
        <a:lstStyle/>
        <a:p>
          <a:endParaRPr lang="en-US"/>
        </a:p>
      </dgm:t>
    </dgm:pt>
    <dgm:pt modelId="{6186A7C7-5153-4BD5-8FA7-81E21F811F6B}" type="sibTrans" cxnId="{0F78EDFD-6E27-45F6-A47E-D3B07753E27C}">
      <dgm:prSet/>
      <dgm:spPr/>
      <dgm:t>
        <a:bodyPr/>
        <a:lstStyle/>
        <a:p>
          <a:endParaRPr lang="en-US"/>
        </a:p>
      </dgm:t>
    </dgm:pt>
    <dgm:pt modelId="{9DCF060E-D54A-4C04-A20F-4400CD182B28}">
      <dgm:prSet/>
      <dgm:spPr/>
      <dgm:t>
        <a:bodyPr/>
        <a:lstStyle/>
        <a:p>
          <a:pPr algn="just"/>
          <a:r>
            <a:rPr lang="en-US" dirty="0"/>
            <a:t>The metric of interest in model building would be recall. This is because we want to have as little false negatives as possible (false negatives are cases where the model fails to identify customers who want to renounce the credit card service), as more false negatives could lead the company to greater losses.</a:t>
          </a:r>
        </a:p>
      </dgm:t>
    </dgm:pt>
    <dgm:pt modelId="{13367D11-A5A9-4DE6-8B0D-C8D69AE16271}" type="parTrans" cxnId="{BAEFCB0D-3D61-45E1-BDBB-9129E1397BF7}">
      <dgm:prSet/>
      <dgm:spPr/>
      <dgm:t>
        <a:bodyPr/>
        <a:lstStyle/>
        <a:p>
          <a:endParaRPr lang="en-US"/>
        </a:p>
      </dgm:t>
    </dgm:pt>
    <dgm:pt modelId="{756EB994-717D-4EC4-A237-73E77CDFFBB0}" type="sibTrans" cxnId="{BAEFCB0D-3D61-45E1-BDBB-9129E1397BF7}">
      <dgm:prSet/>
      <dgm:spPr/>
      <dgm:t>
        <a:bodyPr/>
        <a:lstStyle/>
        <a:p>
          <a:endParaRPr lang="en-US"/>
        </a:p>
      </dgm:t>
    </dgm:pt>
    <dgm:pt modelId="{CFF20AB4-90AD-46C3-96BF-BFD422B2DFC1}" type="pres">
      <dgm:prSet presAssocID="{FDD784AE-FDE8-42BB-B9AD-BCF67E58AF11}" presName="linear" presStyleCnt="0">
        <dgm:presLayoutVars>
          <dgm:animLvl val="lvl"/>
          <dgm:resizeHandles val="exact"/>
        </dgm:presLayoutVars>
      </dgm:prSet>
      <dgm:spPr/>
    </dgm:pt>
    <dgm:pt modelId="{7C728FB0-C113-48E2-8494-61CB15545912}" type="pres">
      <dgm:prSet presAssocID="{5AE6EF15-59E1-4AA5-BAA1-47ECD66D4DBA}" presName="parentText" presStyleLbl="node1" presStyleIdx="0" presStyleCnt="3">
        <dgm:presLayoutVars>
          <dgm:chMax val="0"/>
          <dgm:bulletEnabled val="1"/>
        </dgm:presLayoutVars>
      </dgm:prSet>
      <dgm:spPr/>
    </dgm:pt>
    <dgm:pt modelId="{A1BE7DAC-EFCF-4A41-B720-61BB9BF2CC88}" type="pres">
      <dgm:prSet presAssocID="{FE91C6CC-6502-4460-B6DB-D1DA31491FFA}" presName="spacer" presStyleCnt="0"/>
      <dgm:spPr/>
    </dgm:pt>
    <dgm:pt modelId="{D2DB609B-19B0-4B28-9459-0C86DA8A2FB8}" type="pres">
      <dgm:prSet presAssocID="{5FDDEC60-31F1-48FB-ACE3-E4AA3CD0DC5C}" presName="parentText" presStyleLbl="node1" presStyleIdx="1" presStyleCnt="3">
        <dgm:presLayoutVars>
          <dgm:chMax val="0"/>
          <dgm:bulletEnabled val="1"/>
        </dgm:presLayoutVars>
      </dgm:prSet>
      <dgm:spPr/>
    </dgm:pt>
    <dgm:pt modelId="{E9660A19-2D54-4B0C-A79F-D54CED228D2B}" type="pres">
      <dgm:prSet presAssocID="{6186A7C7-5153-4BD5-8FA7-81E21F811F6B}" presName="spacer" presStyleCnt="0"/>
      <dgm:spPr/>
    </dgm:pt>
    <dgm:pt modelId="{911F571A-DB9F-426A-AE79-301142C7600A}" type="pres">
      <dgm:prSet presAssocID="{9DCF060E-D54A-4C04-A20F-4400CD182B28}" presName="parentText" presStyleLbl="node1" presStyleIdx="2" presStyleCnt="3">
        <dgm:presLayoutVars>
          <dgm:chMax val="0"/>
          <dgm:bulletEnabled val="1"/>
        </dgm:presLayoutVars>
      </dgm:prSet>
      <dgm:spPr/>
    </dgm:pt>
  </dgm:ptLst>
  <dgm:cxnLst>
    <dgm:cxn modelId="{BAEFCB0D-3D61-45E1-BDBB-9129E1397BF7}" srcId="{FDD784AE-FDE8-42BB-B9AD-BCF67E58AF11}" destId="{9DCF060E-D54A-4C04-A20F-4400CD182B28}" srcOrd="2" destOrd="0" parTransId="{13367D11-A5A9-4DE6-8B0D-C8D69AE16271}" sibTransId="{756EB994-717D-4EC4-A237-73E77CDFFBB0}"/>
    <dgm:cxn modelId="{3C7B4640-DC73-475A-97F0-4485015753DC}" type="presOf" srcId="{5AE6EF15-59E1-4AA5-BAA1-47ECD66D4DBA}" destId="{7C728FB0-C113-48E2-8494-61CB15545912}" srcOrd="0" destOrd="0" presId="urn:microsoft.com/office/officeart/2005/8/layout/vList2"/>
    <dgm:cxn modelId="{3CDEC876-1188-48B2-9119-C6814FE954D4}" type="presOf" srcId="{FDD784AE-FDE8-42BB-B9AD-BCF67E58AF11}" destId="{CFF20AB4-90AD-46C3-96BF-BFD422B2DFC1}" srcOrd="0" destOrd="0" presId="urn:microsoft.com/office/officeart/2005/8/layout/vList2"/>
    <dgm:cxn modelId="{81FEF156-3E79-4F01-9AE0-398E7971A952}" type="presOf" srcId="{5FDDEC60-31F1-48FB-ACE3-E4AA3CD0DC5C}" destId="{D2DB609B-19B0-4B28-9459-0C86DA8A2FB8}" srcOrd="0" destOrd="0" presId="urn:microsoft.com/office/officeart/2005/8/layout/vList2"/>
    <dgm:cxn modelId="{FEB96290-BAD1-4586-8C69-7D86A692FF89}" type="presOf" srcId="{9DCF060E-D54A-4C04-A20F-4400CD182B28}" destId="{911F571A-DB9F-426A-AE79-301142C7600A}" srcOrd="0" destOrd="0" presId="urn:microsoft.com/office/officeart/2005/8/layout/vList2"/>
    <dgm:cxn modelId="{1B43BF9E-87B9-48BB-8EE7-CEA10AA46945}" srcId="{FDD784AE-FDE8-42BB-B9AD-BCF67E58AF11}" destId="{5AE6EF15-59E1-4AA5-BAA1-47ECD66D4DBA}" srcOrd="0" destOrd="0" parTransId="{8A4BF78F-74E5-4D46-869A-4059F12DC749}" sibTransId="{FE91C6CC-6502-4460-B6DB-D1DA31491FFA}"/>
    <dgm:cxn modelId="{0F78EDFD-6E27-45F6-A47E-D3B07753E27C}" srcId="{FDD784AE-FDE8-42BB-B9AD-BCF67E58AF11}" destId="{5FDDEC60-31F1-48FB-ACE3-E4AA3CD0DC5C}" srcOrd="1" destOrd="0" parTransId="{897CFC88-924C-40BB-AAE3-AD7299C8DEBF}" sibTransId="{6186A7C7-5153-4BD5-8FA7-81E21F811F6B}"/>
    <dgm:cxn modelId="{6D132D58-CACC-4903-8148-62DAFC4F84CE}" type="presParOf" srcId="{CFF20AB4-90AD-46C3-96BF-BFD422B2DFC1}" destId="{7C728FB0-C113-48E2-8494-61CB15545912}" srcOrd="0" destOrd="0" presId="urn:microsoft.com/office/officeart/2005/8/layout/vList2"/>
    <dgm:cxn modelId="{BAC9DC27-41B7-4911-8FD8-8174243EE0EA}" type="presParOf" srcId="{CFF20AB4-90AD-46C3-96BF-BFD422B2DFC1}" destId="{A1BE7DAC-EFCF-4A41-B720-61BB9BF2CC88}" srcOrd="1" destOrd="0" presId="urn:microsoft.com/office/officeart/2005/8/layout/vList2"/>
    <dgm:cxn modelId="{E090F17D-3801-40E8-BEA3-EA39F8850032}" type="presParOf" srcId="{CFF20AB4-90AD-46C3-96BF-BFD422B2DFC1}" destId="{D2DB609B-19B0-4B28-9459-0C86DA8A2FB8}" srcOrd="2" destOrd="0" presId="urn:microsoft.com/office/officeart/2005/8/layout/vList2"/>
    <dgm:cxn modelId="{D757C46A-34F8-46CF-A5F9-1417D9D55BCF}" type="presParOf" srcId="{CFF20AB4-90AD-46C3-96BF-BFD422B2DFC1}" destId="{E9660A19-2D54-4B0C-A79F-D54CED228D2B}" srcOrd="3" destOrd="0" presId="urn:microsoft.com/office/officeart/2005/8/layout/vList2"/>
    <dgm:cxn modelId="{8DFCEAB5-C16B-4C08-BB5C-E71F834D57E0}" type="presParOf" srcId="{CFF20AB4-90AD-46C3-96BF-BFD422B2DFC1}" destId="{911F571A-DB9F-426A-AE79-301142C7600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F91CD8-52FE-487E-97C1-541E671F757D}">
      <dsp:nvSpPr>
        <dsp:cNvPr id="0" name=""/>
        <dsp:cNvSpPr/>
      </dsp:nvSpPr>
      <dsp:spPr>
        <a:xfrm>
          <a:off x="0" y="634523"/>
          <a:ext cx="7037387" cy="7675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Business Problem Overview</a:t>
          </a:r>
        </a:p>
      </dsp:txBody>
      <dsp:txXfrm>
        <a:off x="37467" y="671990"/>
        <a:ext cx="6962453" cy="692586"/>
      </dsp:txXfrm>
    </dsp:sp>
    <dsp:sp modelId="{6EE4B8B5-FDDC-47C6-A70A-3D436D560E17}">
      <dsp:nvSpPr>
        <dsp:cNvPr id="0" name=""/>
        <dsp:cNvSpPr/>
      </dsp:nvSpPr>
      <dsp:spPr>
        <a:xfrm>
          <a:off x="0" y="1494203"/>
          <a:ext cx="7037387" cy="76752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Data Overview</a:t>
          </a:r>
        </a:p>
      </dsp:txBody>
      <dsp:txXfrm>
        <a:off x="37467" y="1531670"/>
        <a:ext cx="6962453" cy="692586"/>
      </dsp:txXfrm>
    </dsp:sp>
    <dsp:sp modelId="{83C307B7-9BCA-4AA8-9BF6-4203AECDBE36}">
      <dsp:nvSpPr>
        <dsp:cNvPr id="0" name=""/>
        <dsp:cNvSpPr/>
      </dsp:nvSpPr>
      <dsp:spPr>
        <a:xfrm>
          <a:off x="0" y="2353883"/>
          <a:ext cx="7037387" cy="7675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Exploratory Data Analysis (EDA)</a:t>
          </a:r>
        </a:p>
      </dsp:txBody>
      <dsp:txXfrm>
        <a:off x="37467" y="2391350"/>
        <a:ext cx="6962453" cy="692586"/>
      </dsp:txXfrm>
    </dsp:sp>
    <dsp:sp modelId="{8B2BAB1F-0A03-4394-AA8B-ABC19AEB9D9E}">
      <dsp:nvSpPr>
        <dsp:cNvPr id="0" name=""/>
        <dsp:cNvSpPr/>
      </dsp:nvSpPr>
      <dsp:spPr>
        <a:xfrm>
          <a:off x="0" y="3213563"/>
          <a:ext cx="7037387" cy="76752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Model Performance Summary</a:t>
          </a:r>
        </a:p>
      </dsp:txBody>
      <dsp:txXfrm>
        <a:off x="37467" y="3251030"/>
        <a:ext cx="6962453" cy="692586"/>
      </dsp:txXfrm>
    </dsp:sp>
    <dsp:sp modelId="{A1200DE9-318F-48DD-B433-A913761CD393}">
      <dsp:nvSpPr>
        <dsp:cNvPr id="0" name=""/>
        <dsp:cNvSpPr/>
      </dsp:nvSpPr>
      <dsp:spPr>
        <a:xfrm>
          <a:off x="0" y="4073243"/>
          <a:ext cx="7037387" cy="7675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Business Insights and Recommendations</a:t>
          </a:r>
        </a:p>
      </dsp:txBody>
      <dsp:txXfrm>
        <a:off x="37467" y="4110710"/>
        <a:ext cx="6962453"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28FB0-C113-48E2-8494-61CB15545912}">
      <dsp:nvSpPr>
        <dsp:cNvPr id="0" name=""/>
        <dsp:cNvSpPr/>
      </dsp:nvSpPr>
      <dsp:spPr>
        <a:xfrm>
          <a:off x="0" y="89293"/>
          <a:ext cx="7037387" cy="172716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t>Thera Bank saw a steep decline in the number of users of their credit card, which could be a good source of income for banks.</a:t>
          </a:r>
        </a:p>
      </dsp:txBody>
      <dsp:txXfrm>
        <a:off x="84313" y="173606"/>
        <a:ext cx="6868761" cy="1558540"/>
      </dsp:txXfrm>
    </dsp:sp>
    <dsp:sp modelId="{D2DB609B-19B0-4B28-9459-0C86DA8A2FB8}">
      <dsp:nvSpPr>
        <dsp:cNvPr id="0" name=""/>
        <dsp:cNvSpPr/>
      </dsp:nvSpPr>
      <dsp:spPr>
        <a:xfrm>
          <a:off x="0" y="1874060"/>
          <a:ext cx="7037387" cy="1727166"/>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a:t>This leads Thera Bank to loss, hence Thera Bank wants to analyze the data to identify customers who will leave the credit card services so that Thera Bank could improve on those areas. Classification models are required for the case.</a:t>
          </a:r>
        </a:p>
      </dsp:txBody>
      <dsp:txXfrm>
        <a:off x="84313" y="1958373"/>
        <a:ext cx="6868761" cy="1558540"/>
      </dsp:txXfrm>
    </dsp:sp>
    <dsp:sp modelId="{911F571A-DB9F-426A-AE79-301142C7600A}">
      <dsp:nvSpPr>
        <dsp:cNvPr id="0" name=""/>
        <dsp:cNvSpPr/>
      </dsp:nvSpPr>
      <dsp:spPr>
        <a:xfrm>
          <a:off x="0" y="3658826"/>
          <a:ext cx="7037387" cy="172716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t>The metric of interest in model building would be recall. This is because we want to have as little false negatives as possible (false negatives are cases where the model fails to identify customers who want to renounce the credit card service), as more false negatives could lead the company to greater losses.</a:t>
          </a:r>
        </a:p>
      </dsp:txBody>
      <dsp:txXfrm>
        <a:off x="84313" y="3743139"/>
        <a:ext cx="6868761" cy="15585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58B4-3FD9-4553-BFFC-7495A017BA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61C6A5-821F-4F1B-B158-CCE7D2CBA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2DAE00-3D9D-44E6-898C-03E2225ECBFF}"/>
              </a:ext>
            </a:extLst>
          </p:cNvPr>
          <p:cNvSpPr>
            <a:spLocks noGrp="1"/>
          </p:cNvSpPr>
          <p:nvPr>
            <p:ph type="dt" sz="half" idx="10"/>
          </p:nvPr>
        </p:nvSpPr>
        <p:spPr/>
        <p:txBody>
          <a:bodyPr/>
          <a:lstStyle/>
          <a:p>
            <a:fld id="{12204891-0DFD-4F68-98C9-B7ECAF7830CC}" type="datetimeFigureOut">
              <a:rPr lang="en-US" smtClean="0"/>
              <a:t>7/23/2021</a:t>
            </a:fld>
            <a:endParaRPr lang="en-US"/>
          </a:p>
        </p:txBody>
      </p:sp>
      <p:sp>
        <p:nvSpPr>
          <p:cNvPr id="5" name="Footer Placeholder 4">
            <a:extLst>
              <a:ext uri="{FF2B5EF4-FFF2-40B4-BE49-F238E27FC236}">
                <a16:creationId xmlns:a16="http://schemas.microsoft.com/office/drawing/2014/main" id="{CCE8119D-6A5A-47A3-9228-AFD6D5844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902AD-B100-4BBE-B3F7-1EED709A1E34}"/>
              </a:ext>
            </a:extLst>
          </p:cNvPr>
          <p:cNvSpPr>
            <a:spLocks noGrp="1"/>
          </p:cNvSpPr>
          <p:nvPr>
            <p:ph type="sldNum" sz="quarter" idx="12"/>
          </p:nvPr>
        </p:nvSpPr>
        <p:spPr/>
        <p:txBody>
          <a:bodyPr/>
          <a:lstStyle/>
          <a:p>
            <a:fld id="{F5B46477-FB0E-4E30-8DBF-070A290B1529}" type="slidenum">
              <a:rPr lang="en-US" smtClean="0"/>
              <a:t>‹#›</a:t>
            </a:fld>
            <a:endParaRPr lang="en-US"/>
          </a:p>
        </p:txBody>
      </p:sp>
    </p:spTree>
    <p:extLst>
      <p:ext uri="{BB962C8B-B14F-4D97-AF65-F5344CB8AC3E}">
        <p14:creationId xmlns:p14="http://schemas.microsoft.com/office/powerpoint/2010/main" val="286951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85A58-EDA0-48B5-8263-E705455B7C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E7E34C-5B38-4990-99E2-8456F6CC22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CDFB0-3329-4367-A2EF-110A9667F898}"/>
              </a:ext>
            </a:extLst>
          </p:cNvPr>
          <p:cNvSpPr>
            <a:spLocks noGrp="1"/>
          </p:cNvSpPr>
          <p:nvPr>
            <p:ph type="dt" sz="half" idx="10"/>
          </p:nvPr>
        </p:nvSpPr>
        <p:spPr/>
        <p:txBody>
          <a:bodyPr/>
          <a:lstStyle/>
          <a:p>
            <a:fld id="{12204891-0DFD-4F68-98C9-B7ECAF7830CC}" type="datetimeFigureOut">
              <a:rPr lang="en-US" smtClean="0"/>
              <a:t>7/23/2021</a:t>
            </a:fld>
            <a:endParaRPr lang="en-US"/>
          </a:p>
        </p:txBody>
      </p:sp>
      <p:sp>
        <p:nvSpPr>
          <p:cNvPr id="5" name="Footer Placeholder 4">
            <a:extLst>
              <a:ext uri="{FF2B5EF4-FFF2-40B4-BE49-F238E27FC236}">
                <a16:creationId xmlns:a16="http://schemas.microsoft.com/office/drawing/2014/main" id="{4D01F3E5-8F91-4EA0-B631-090D67D24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5D9A2-6616-4832-8763-07F677AD3B9C}"/>
              </a:ext>
            </a:extLst>
          </p:cNvPr>
          <p:cNvSpPr>
            <a:spLocks noGrp="1"/>
          </p:cNvSpPr>
          <p:nvPr>
            <p:ph type="sldNum" sz="quarter" idx="12"/>
          </p:nvPr>
        </p:nvSpPr>
        <p:spPr/>
        <p:txBody>
          <a:bodyPr/>
          <a:lstStyle/>
          <a:p>
            <a:fld id="{F5B46477-FB0E-4E30-8DBF-070A290B1529}" type="slidenum">
              <a:rPr lang="en-US" smtClean="0"/>
              <a:t>‹#›</a:t>
            </a:fld>
            <a:endParaRPr lang="en-US"/>
          </a:p>
        </p:txBody>
      </p:sp>
    </p:spTree>
    <p:extLst>
      <p:ext uri="{BB962C8B-B14F-4D97-AF65-F5344CB8AC3E}">
        <p14:creationId xmlns:p14="http://schemas.microsoft.com/office/powerpoint/2010/main" val="84534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1007EC-FC49-4EC8-8AA4-65633A737C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1BE82B-99F4-4862-A8A2-13FA87E014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14BB1D-03AC-4C1B-B79F-AC2AC1799F89}"/>
              </a:ext>
            </a:extLst>
          </p:cNvPr>
          <p:cNvSpPr>
            <a:spLocks noGrp="1"/>
          </p:cNvSpPr>
          <p:nvPr>
            <p:ph type="dt" sz="half" idx="10"/>
          </p:nvPr>
        </p:nvSpPr>
        <p:spPr/>
        <p:txBody>
          <a:bodyPr/>
          <a:lstStyle/>
          <a:p>
            <a:fld id="{12204891-0DFD-4F68-98C9-B7ECAF7830CC}" type="datetimeFigureOut">
              <a:rPr lang="en-US" smtClean="0"/>
              <a:t>7/23/2021</a:t>
            </a:fld>
            <a:endParaRPr lang="en-US"/>
          </a:p>
        </p:txBody>
      </p:sp>
      <p:sp>
        <p:nvSpPr>
          <p:cNvPr id="5" name="Footer Placeholder 4">
            <a:extLst>
              <a:ext uri="{FF2B5EF4-FFF2-40B4-BE49-F238E27FC236}">
                <a16:creationId xmlns:a16="http://schemas.microsoft.com/office/drawing/2014/main" id="{0C5FEAF5-802A-4D8B-A262-B491F9707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047F5-FD25-436E-8D7E-18BC5999E312}"/>
              </a:ext>
            </a:extLst>
          </p:cNvPr>
          <p:cNvSpPr>
            <a:spLocks noGrp="1"/>
          </p:cNvSpPr>
          <p:nvPr>
            <p:ph type="sldNum" sz="quarter" idx="12"/>
          </p:nvPr>
        </p:nvSpPr>
        <p:spPr/>
        <p:txBody>
          <a:bodyPr/>
          <a:lstStyle/>
          <a:p>
            <a:fld id="{F5B46477-FB0E-4E30-8DBF-070A290B1529}" type="slidenum">
              <a:rPr lang="en-US" smtClean="0"/>
              <a:t>‹#›</a:t>
            </a:fld>
            <a:endParaRPr lang="en-US"/>
          </a:p>
        </p:txBody>
      </p:sp>
    </p:spTree>
    <p:extLst>
      <p:ext uri="{BB962C8B-B14F-4D97-AF65-F5344CB8AC3E}">
        <p14:creationId xmlns:p14="http://schemas.microsoft.com/office/powerpoint/2010/main" val="164049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11FC-7145-4BA4-8736-E91EDCD6C2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4E3F58-69B6-4FCE-81D7-1C3CAC7A1B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62CDBA-AF01-40E2-89DE-63A417AEDDE5}"/>
              </a:ext>
            </a:extLst>
          </p:cNvPr>
          <p:cNvSpPr>
            <a:spLocks noGrp="1"/>
          </p:cNvSpPr>
          <p:nvPr>
            <p:ph type="dt" sz="half" idx="10"/>
          </p:nvPr>
        </p:nvSpPr>
        <p:spPr/>
        <p:txBody>
          <a:bodyPr/>
          <a:lstStyle/>
          <a:p>
            <a:fld id="{12204891-0DFD-4F68-98C9-B7ECAF7830CC}" type="datetimeFigureOut">
              <a:rPr lang="en-US" smtClean="0"/>
              <a:t>7/23/2021</a:t>
            </a:fld>
            <a:endParaRPr lang="en-US"/>
          </a:p>
        </p:txBody>
      </p:sp>
      <p:sp>
        <p:nvSpPr>
          <p:cNvPr id="5" name="Footer Placeholder 4">
            <a:extLst>
              <a:ext uri="{FF2B5EF4-FFF2-40B4-BE49-F238E27FC236}">
                <a16:creationId xmlns:a16="http://schemas.microsoft.com/office/drawing/2014/main" id="{2B8170E2-9A6F-43E7-8447-D356F3D86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DF2A6-7271-4C6A-8012-AD789A83C8D6}"/>
              </a:ext>
            </a:extLst>
          </p:cNvPr>
          <p:cNvSpPr>
            <a:spLocks noGrp="1"/>
          </p:cNvSpPr>
          <p:nvPr>
            <p:ph type="sldNum" sz="quarter" idx="12"/>
          </p:nvPr>
        </p:nvSpPr>
        <p:spPr/>
        <p:txBody>
          <a:bodyPr/>
          <a:lstStyle/>
          <a:p>
            <a:fld id="{F5B46477-FB0E-4E30-8DBF-070A290B1529}" type="slidenum">
              <a:rPr lang="en-US" smtClean="0"/>
              <a:t>‹#›</a:t>
            </a:fld>
            <a:endParaRPr lang="en-US"/>
          </a:p>
        </p:txBody>
      </p:sp>
    </p:spTree>
    <p:extLst>
      <p:ext uri="{BB962C8B-B14F-4D97-AF65-F5344CB8AC3E}">
        <p14:creationId xmlns:p14="http://schemas.microsoft.com/office/powerpoint/2010/main" val="4270760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1833-A9E5-41EF-BB68-0676C14B69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2598F3-9ECC-4D80-A11D-E17E0CD63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A5A5CC-AF3D-4677-84C9-F9733F264E49}"/>
              </a:ext>
            </a:extLst>
          </p:cNvPr>
          <p:cNvSpPr>
            <a:spLocks noGrp="1"/>
          </p:cNvSpPr>
          <p:nvPr>
            <p:ph type="dt" sz="half" idx="10"/>
          </p:nvPr>
        </p:nvSpPr>
        <p:spPr/>
        <p:txBody>
          <a:bodyPr/>
          <a:lstStyle/>
          <a:p>
            <a:fld id="{12204891-0DFD-4F68-98C9-B7ECAF7830CC}" type="datetimeFigureOut">
              <a:rPr lang="en-US" smtClean="0"/>
              <a:t>7/23/2021</a:t>
            </a:fld>
            <a:endParaRPr lang="en-US"/>
          </a:p>
        </p:txBody>
      </p:sp>
      <p:sp>
        <p:nvSpPr>
          <p:cNvPr id="5" name="Footer Placeholder 4">
            <a:extLst>
              <a:ext uri="{FF2B5EF4-FFF2-40B4-BE49-F238E27FC236}">
                <a16:creationId xmlns:a16="http://schemas.microsoft.com/office/drawing/2014/main" id="{FBAD7DEB-0918-41E7-A9BF-66898D6CC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2378F0-450E-4657-AE2B-CDF41A9FCB5A}"/>
              </a:ext>
            </a:extLst>
          </p:cNvPr>
          <p:cNvSpPr>
            <a:spLocks noGrp="1"/>
          </p:cNvSpPr>
          <p:nvPr>
            <p:ph type="sldNum" sz="quarter" idx="12"/>
          </p:nvPr>
        </p:nvSpPr>
        <p:spPr/>
        <p:txBody>
          <a:bodyPr/>
          <a:lstStyle/>
          <a:p>
            <a:fld id="{F5B46477-FB0E-4E30-8DBF-070A290B1529}" type="slidenum">
              <a:rPr lang="en-US" smtClean="0"/>
              <a:t>‹#›</a:t>
            </a:fld>
            <a:endParaRPr lang="en-US"/>
          </a:p>
        </p:txBody>
      </p:sp>
    </p:spTree>
    <p:extLst>
      <p:ext uri="{BB962C8B-B14F-4D97-AF65-F5344CB8AC3E}">
        <p14:creationId xmlns:p14="http://schemas.microsoft.com/office/powerpoint/2010/main" val="2840482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9FAC-8956-44DE-9E72-CBFC733573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A9C8B2-9958-4DAA-A51B-66C7E0A672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DB5CF1-8B85-4097-A1A9-66BACD197B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2CA916-2255-42F8-AB59-481E728B7E2C}"/>
              </a:ext>
            </a:extLst>
          </p:cNvPr>
          <p:cNvSpPr>
            <a:spLocks noGrp="1"/>
          </p:cNvSpPr>
          <p:nvPr>
            <p:ph type="dt" sz="half" idx="10"/>
          </p:nvPr>
        </p:nvSpPr>
        <p:spPr/>
        <p:txBody>
          <a:bodyPr/>
          <a:lstStyle/>
          <a:p>
            <a:fld id="{12204891-0DFD-4F68-98C9-B7ECAF7830CC}" type="datetimeFigureOut">
              <a:rPr lang="en-US" smtClean="0"/>
              <a:t>7/23/2021</a:t>
            </a:fld>
            <a:endParaRPr lang="en-US"/>
          </a:p>
        </p:txBody>
      </p:sp>
      <p:sp>
        <p:nvSpPr>
          <p:cNvPr id="6" name="Footer Placeholder 5">
            <a:extLst>
              <a:ext uri="{FF2B5EF4-FFF2-40B4-BE49-F238E27FC236}">
                <a16:creationId xmlns:a16="http://schemas.microsoft.com/office/drawing/2014/main" id="{D9203CED-600C-42F9-BFE1-169A973B39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AF42B-9808-47F9-9B4A-F911B277DBB8}"/>
              </a:ext>
            </a:extLst>
          </p:cNvPr>
          <p:cNvSpPr>
            <a:spLocks noGrp="1"/>
          </p:cNvSpPr>
          <p:nvPr>
            <p:ph type="sldNum" sz="quarter" idx="12"/>
          </p:nvPr>
        </p:nvSpPr>
        <p:spPr/>
        <p:txBody>
          <a:bodyPr/>
          <a:lstStyle/>
          <a:p>
            <a:fld id="{F5B46477-FB0E-4E30-8DBF-070A290B1529}" type="slidenum">
              <a:rPr lang="en-US" smtClean="0"/>
              <a:t>‹#›</a:t>
            </a:fld>
            <a:endParaRPr lang="en-US"/>
          </a:p>
        </p:txBody>
      </p:sp>
    </p:spTree>
    <p:extLst>
      <p:ext uri="{BB962C8B-B14F-4D97-AF65-F5344CB8AC3E}">
        <p14:creationId xmlns:p14="http://schemas.microsoft.com/office/powerpoint/2010/main" val="178384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FF0E-590D-42C3-BA88-5BB92CBD57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B414CB-DABB-4090-A2AC-98C9E804AF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8FB12F-FB70-4C46-89DD-C919BC1DE7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5ACF2D-C1E2-44EC-9EC8-BF39385BF7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8B6389-3D69-449C-8780-3AC44CE20E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99C85F-4BC7-4196-B2BC-001347AFCD78}"/>
              </a:ext>
            </a:extLst>
          </p:cNvPr>
          <p:cNvSpPr>
            <a:spLocks noGrp="1"/>
          </p:cNvSpPr>
          <p:nvPr>
            <p:ph type="dt" sz="half" idx="10"/>
          </p:nvPr>
        </p:nvSpPr>
        <p:spPr/>
        <p:txBody>
          <a:bodyPr/>
          <a:lstStyle/>
          <a:p>
            <a:fld id="{12204891-0DFD-4F68-98C9-B7ECAF7830CC}" type="datetimeFigureOut">
              <a:rPr lang="en-US" smtClean="0"/>
              <a:t>7/23/2021</a:t>
            </a:fld>
            <a:endParaRPr lang="en-US"/>
          </a:p>
        </p:txBody>
      </p:sp>
      <p:sp>
        <p:nvSpPr>
          <p:cNvPr id="8" name="Footer Placeholder 7">
            <a:extLst>
              <a:ext uri="{FF2B5EF4-FFF2-40B4-BE49-F238E27FC236}">
                <a16:creationId xmlns:a16="http://schemas.microsoft.com/office/drawing/2014/main" id="{893E69A1-C970-4E54-BDE4-485A28D85B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6BA193-1555-4C8D-8C4F-D766AE097DD1}"/>
              </a:ext>
            </a:extLst>
          </p:cNvPr>
          <p:cNvSpPr>
            <a:spLocks noGrp="1"/>
          </p:cNvSpPr>
          <p:nvPr>
            <p:ph type="sldNum" sz="quarter" idx="12"/>
          </p:nvPr>
        </p:nvSpPr>
        <p:spPr/>
        <p:txBody>
          <a:bodyPr/>
          <a:lstStyle/>
          <a:p>
            <a:fld id="{F5B46477-FB0E-4E30-8DBF-070A290B1529}" type="slidenum">
              <a:rPr lang="en-US" smtClean="0"/>
              <a:t>‹#›</a:t>
            </a:fld>
            <a:endParaRPr lang="en-US"/>
          </a:p>
        </p:txBody>
      </p:sp>
    </p:spTree>
    <p:extLst>
      <p:ext uri="{BB962C8B-B14F-4D97-AF65-F5344CB8AC3E}">
        <p14:creationId xmlns:p14="http://schemas.microsoft.com/office/powerpoint/2010/main" val="337111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4CA4-DBCD-46A7-9FD1-925F05C2BB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151923-9331-45FF-9412-A692CB4640BC}"/>
              </a:ext>
            </a:extLst>
          </p:cNvPr>
          <p:cNvSpPr>
            <a:spLocks noGrp="1"/>
          </p:cNvSpPr>
          <p:nvPr>
            <p:ph type="dt" sz="half" idx="10"/>
          </p:nvPr>
        </p:nvSpPr>
        <p:spPr/>
        <p:txBody>
          <a:bodyPr/>
          <a:lstStyle/>
          <a:p>
            <a:fld id="{12204891-0DFD-4F68-98C9-B7ECAF7830CC}" type="datetimeFigureOut">
              <a:rPr lang="en-US" smtClean="0"/>
              <a:t>7/23/2021</a:t>
            </a:fld>
            <a:endParaRPr lang="en-US"/>
          </a:p>
        </p:txBody>
      </p:sp>
      <p:sp>
        <p:nvSpPr>
          <p:cNvPr id="4" name="Footer Placeholder 3">
            <a:extLst>
              <a:ext uri="{FF2B5EF4-FFF2-40B4-BE49-F238E27FC236}">
                <a16:creationId xmlns:a16="http://schemas.microsoft.com/office/drawing/2014/main" id="{E608A8A4-52D7-4128-A001-2BC050826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CDFF6C-CDDA-42E1-84F8-8F501F96E97B}"/>
              </a:ext>
            </a:extLst>
          </p:cNvPr>
          <p:cNvSpPr>
            <a:spLocks noGrp="1"/>
          </p:cNvSpPr>
          <p:nvPr>
            <p:ph type="sldNum" sz="quarter" idx="12"/>
          </p:nvPr>
        </p:nvSpPr>
        <p:spPr/>
        <p:txBody>
          <a:bodyPr/>
          <a:lstStyle/>
          <a:p>
            <a:fld id="{F5B46477-FB0E-4E30-8DBF-070A290B1529}" type="slidenum">
              <a:rPr lang="en-US" smtClean="0"/>
              <a:t>‹#›</a:t>
            </a:fld>
            <a:endParaRPr lang="en-US"/>
          </a:p>
        </p:txBody>
      </p:sp>
    </p:spTree>
    <p:extLst>
      <p:ext uri="{BB962C8B-B14F-4D97-AF65-F5344CB8AC3E}">
        <p14:creationId xmlns:p14="http://schemas.microsoft.com/office/powerpoint/2010/main" val="137133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D177FA-4640-4421-908B-77F68B0B9439}"/>
              </a:ext>
            </a:extLst>
          </p:cNvPr>
          <p:cNvSpPr>
            <a:spLocks noGrp="1"/>
          </p:cNvSpPr>
          <p:nvPr>
            <p:ph type="dt" sz="half" idx="10"/>
          </p:nvPr>
        </p:nvSpPr>
        <p:spPr/>
        <p:txBody>
          <a:bodyPr/>
          <a:lstStyle/>
          <a:p>
            <a:fld id="{12204891-0DFD-4F68-98C9-B7ECAF7830CC}" type="datetimeFigureOut">
              <a:rPr lang="en-US" smtClean="0"/>
              <a:t>7/23/2021</a:t>
            </a:fld>
            <a:endParaRPr lang="en-US"/>
          </a:p>
        </p:txBody>
      </p:sp>
      <p:sp>
        <p:nvSpPr>
          <p:cNvPr id="3" name="Footer Placeholder 2">
            <a:extLst>
              <a:ext uri="{FF2B5EF4-FFF2-40B4-BE49-F238E27FC236}">
                <a16:creationId xmlns:a16="http://schemas.microsoft.com/office/drawing/2014/main" id="{DFFD996D-B566-4C36-AAF5-411D8EFCB8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24AC9D-B843-4A92-A2BC-555BD0D00AEF}"/>
              </a:ext>
            </a:extLst>
          </p:cNvPr>
          <p:cNvSpPr>
            <a:spLocks noGrp="1"/>
          </p:cNvSpPr>
          <p:nvPr>
            <p:ph type="sldNum" sz="quarter" idx="12"/>
          </p:nvPr>
        </p:nvSpPr>
        <p:spPr/>
        <p:txBody>
          <a:bodyPr/>
          <a:lstStyle/>
          <a:p>
            <a:fld id="{F5B46477-FB0E-4E30-8DBF-070A290B1529}" type="slidenum">
              <a:rPr lang="en-US" smtClean="0"/>
              <a:t>‹#›</a:t>
            </a:fld>
            <a:endParaRPr lang="en-US"/>
          </a:p>
        </p:txBody>
      </p:sp>
    </p:spTree>
    <p:extLst>
      <p:ext uri="{BB962C8B-B14F-4D97-AF65-F5344CB8AC3E}">
        <p14:creationId xmlns:p14="http://schemas.microsoft.com/office/powerpoint/2010/main" val="188086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6A8A-D4E6-43DC-819E-A5F744167A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29CFA0-5D02-4353-A3AB-95423E803B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74466E-876B-477F-9385-02EE08DFC8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BA15E2-D6F8-4D34-A4A4-6F8F236FA3C8}"/>
              </a:ext>
            </a:extLst>
          </p:cNvPr>
          <p:cNvSpPr>
            <a:spLocks noGrp="1"/>
          </p:cNvSpPr>
          <p:nvPr>
            <p:ph type="dt" sz="half" idx="10"/>
          </p:nvPr>
        </p:nvSpPr>
        <p:spPr/>
        <p:txBody>
          <a:bodyPr/>
          <a:lstStyle/>
          <a:p>
            <a:fld id="{12204891-0DFD-4F68-98C9-B7ECAF7830CC}" type="datetimeFigureOut">
              <a:rPr lang="en-US" smtClean="0"/>
              <a:t>7/23/2021</a:t>
            </a:fld>
            <a:endParaRPr lang="en-US"/>
          </a:p>
        </p:txBody>
      </p:sp>
      <p:sp>
        <p:nvSpPr>
          <p:cNvPr id="6" name="Footer Placeholder 5">
            <a:extLst>
              <a:ext uri="{FF2B5EF4-FFF2-40B4-BE49-F238E27FC236}">
                <a16:creationId xmlns:a16="http://schemas.microsoft.com/office/drawing/2014/main" id="{7C6CD5B9-BABF-4326-BDB6-EA8A324A9E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14CD5-4DE1-417E-A041-578DC3E0095E}"/>
              </a:ext>
            </a:extLst>
          </p:cNvPr>
          <p:cNvSpPr>
            <a:spLocks noGrp="1"/>
          </p:cNvSpPr>
          <p:nvPr>
            <p:ph type="sldNum" sz="quarter" idx="12"/>
          </p:nvPr>
        </p:nvSpPr>
        <p:spPr/>
        <p:txBody>
          <a:bodyPr/>
          <a:lstStyle/>
          <a:p>
            <a:fld id="{F5B46477-FB0E-4E30-8DBF-070A290B1529}" type="slidenum">
              <a:rPr lang="en-US" smtClean="0"/>
              <a:t>‹#›</a:t>
            </a:fld>
            <a:endParaRPr lang="en-US"/>
          </a:p>
        </p:txBody>
      </p:sp>
    </p:spTree>
    <p:extLst>
      <p:ext uri="{BB962C8B-B14F-4D97-AF65-F5344CB8AC3E}">
        <p14:creationId xmlns:p14="http://schemas.microsoft.com/office/powerpoint/2010/main" val="831131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5F84-F11E-411C-9DEC-711B98D9B7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8902DE-2EB5-421D-9293-E8BC7DD51F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51EDC7-F4DE-4163-A02C-C0E2323C3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883589-F5A0-48E2-B492-AEDD8E831DA3}"/>
              </a:ext>
            </a:extLst>
          </p:cNvPr>
          <p:cNvSpPr>
            <a:spLocks noGrp="1"/>
          </p:cNvSpPr>
          <p:nvPr>
            <p:ph type="dt" sz="half" idx="10"/>
          </p:nvPr>
        </p:nvSpPr>
        <p:spPr/>
        <p:txBody>
          <a:bodyPr/>
          <a:lstStyle/>
          <a:p>
            <a:fld id="{12204891-0DFD-4F68-98C9-B7ECAF7830CC}" type="datetimeFigureOut">
              <a:rPr lang="en-US" smtClean="0"/>
              <a:t>7/23/2021</a:t>
            </a:fld>
            <a:endParaRPr lang="en-US"/>
          </a:p>
        </p:txBody>
      </p:sp>
      <p:sp>
        <p:nvSpPr>
          <p:cNvPr id="6" name="Footer Placeholder 5">
            <a:extLst>
              <a:ext uri="{FF2B5EF4-FFF2-40B4-BE49-F238E27FC236}">
                <a16:creationId xmlns:a16="http://schemas.microsoft.com/office/drawing/2014/main" id="{EFE31DCA-E70F-4BD8-8B74-44D9C03C28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22AD44-0E86-4547-B671-277FAD0F034C}"/>
              </a:ext>
            </a:extLst>
          </p:cNvPr>
          <p:cNvSpPr>
            <a:spLocks noGrp="1"/>
          </p:cNvSpPr>
          <p:nvPr>
            <p:ph type="sldNum" sz="quarter" idx="12"/>
          </p:nvPr>
        </p:nvSpPr>
        <p:spPr/>
        <p:txBody>
          <a:bodyPr/>
          <a:lstStyle/>
          <a:p>
            <a:fld id="{F5B46477-FB0E-4E30-8DBF-070A290B1529}" type="slidenum">
              <a:rPr lang="en-US" smtClean="0"/>
              <a:t>‹#›</a:t>
            </a:fld>
            <a:endParaRPr lang="en-US"/>
          </a:p>
        </p:txBody>
      </p:sp>
    </p:spTree>
    <p:extLst>
      <p:ext uri="{BB962C8B-B14F-4D97-AF65-F5344CB8AC3E}">
        <p14:creationId xmlns:p14="http://schemas.microsoft.com/office/powerpoint/2010/main" val="1211569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01D0AF-601E-4570-8C97-D43CC6CB11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A761C8-EFAE-4453-863A-A7F50A7D69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06441D-49A7-4E55-B4EC-A517CDB128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04891-0DFD-4F68-98C9-B7ECAF7830CC}" type="datetimeFigureOut">
              <a:rPr lang="en-US" smtClean="0"/>
              <a:t>7/23/2021</a:t>
            </a:fld>
            <a:endParaRPr lang="en-US"/>
          </a:p>
        </p:txBody>
      </p:sp>
      <p:sp>
        <p:nvSpPr>
          <p:cNvPr id="5" name="Footer Placeholder 4">
            <a:extLst>
              <a:ext uri="{FF2B5EF4-FFF2-40B4-BE49-F238E27FC236}">
                <a16:creationId xmlns:a16="http://schemas.microsoft.com/office/drawing/2014/main" id="{2947AE26-7E2C-46A9-BCA2-089D1212A4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B73DFF-3985-47BD-8288-01A6678131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B46477-FB0E-4E30-8DBF-070A290B1529}" type="slidenum">
              <a:rPr lang="en-US" smtClean="0"/>
              <a:t>‹#›</a:t>
            </a:fld>
            <a:endParaRPr lang="en-US"/>
          </a:p>
        </p:txBody>
      </p:sp>
    </p:spTree>
    <p:extLst>
      <p:ext uri="{BB962C8B-B14F-4D97-AF65-F5344CB8AC3E}">
        <p14:creationId xmlns:p14="http://schemas.microsoft.com/office/powerpoint/2010/main" val="907380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09F802FF-9545-4FE8-AC07-AA24D57CB6E7}"/>
              </a:ext>
            </a:extLst>
          </p:cNvPr>
          <p:cNvSpPr>
            <a:spLocks noGrp="1"/>
          </p:cNvSpPr>
          <p:nvPr>
            <p:ph type="subTitle" idx="1"/>
          </p:nvPr>
        </p:nvSpPr>
        <p:spPr>
          <a:xfrm>
            <a:off x="4439633" y="4518923"/>
            <a:ext cx="3312734" cy="1141851"/>
          </a:xfrm>
          <a:noFill/>
        </p:spPr>
        <p:txBody>
          <a:bodyPr>
            <a:normAutofit/>
          </a:bodyPr>
          <a:lstStyle/>
          <a:p>
            <a:r>
              <a:rPr lang="en-US" sz="2000" dirty="0">
                <a:solidFill>
                  <a:srgbClr val="080808"/>
                </a:solidFill>
              </a:rPr>
              <a:t>Business Presentation</a:t>
            </a:r>
          </a:p>
        </p:txBody>
      </p:sp>
      <p:sp>
        <p:nvSpPr>
          <p:cNvPr id="2" name="Title 1">
            <a:extLst>
              <a:ext uri="{FF2B5EF4-FFF2-40B4-BE49-F238E27FC236}">
                <a16:creationId xmlns:a16="http://schemas.microsoft.com/office/drawing/2014/main" id="{1A19B998-0837-4396-8C21-2E911FB3A861}"/>
              </a:ext>
            </a:extLst>
          </p:cNvPr>
          <p:cNvSpPr>
            <a:spLocks noGrp="1"/>
          </p:cNvSpPr>
          <p:nvPr>
            <p:ph type="ctrTitle"/>
          </p:nvPr>
        </p:nvSpPr>
        <p:spPr>
          <a:xfrm>
            <a:off x="3204642" y="2353641"/>
            <a:ext cx="5782716" cy="2150719"/>
          </a:xfrm>
          <a:noFill/>
        </p:spPr>
        <p:txBody>
          <a:bodyPr anchor="ctr">
            <a:normAutofit/>
          </a:bodyPr>
          <a:lstStyle/>
          <a:p>
            <a:r>
              <a:rPr lang="en-US" sz="3600">
                <a:solidFill>
                  <a:srgbClr val="080808"/>
                </a:solidFill>
              </a:rPr>
              <a:t>Credit Card Users Churn Prediction</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493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B32FA52-1F9F-4274-96F6-DECDF84E2279}"/>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Model Performance Summary</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E432C0-53A4-4AC7-8425-31F36D6E1361}"/>
              </a:ext>
            </a:extLst>
          </p:cNvPr>
          <p:cNvSpPr>
            <a:spLocks noGrp="1"/>
          </p:cNvSpPr>
          <p:nvPr>
            <p:ph idx="1"/>
          </p:nvPr>
        </p:nvSpPr>
        <p:spPr>
          <a:xfrm>
            <a:off x="4379709" y="686862"/>
            <a:ext cx="7037591" cy="5475129"/>
          </a:xfrm>
        </p:spPr>
        <p:txBody>
          <a:bodyPr anchor="ctr">
            <a:normAutofit/>
          </a:bodyPr>
          <a:lstStyle/>
          <a:p>
            <a:pPr algn="just"/>
            <a:r>
              <a:rPr lang="en-US" sz="2600" dirty="0"/>
              <a:t>Recall will be used as the metric for model evaluation as false negatives must be minimized to prevent losses to the bank.</a:t>
            </a:r>
          </a:p>
          <a:p>
            <a:pPr algn="just"/>
            <a:r>
              <a:rPr lang="en-US" sz="2600" dirty="0"/>
              <a:t>Different models will be built, such as Logistic Regression, Logistic Regression with </a:t>
            </a:r>
            <a:r>
              <a:rPr lang="en-US" sz="2600" dirty="0" err="1"/>
              <a:t>Upsampling</a:t>
            </a:r>
            <a:r>
              <a:rPr lang="en-US" sz="2600" dirty="0"/>
              <a:t> and </a:t>
            </a:r>
            <a:r>
              <a:rPr lang="en-US" sz="2600" dirty="0" err="1"/>
              <a:t>Downsampling</a:t>
            </a:r>
            <a:r>
              <a:rPr lang="en-US" sz="2600" dirty="0"/>
              <a:t>, Decision Tree, Bagging Classifier, Random Forest Classifier, </a:t>
            </a:r>
            <a:r>
              <a:rPr lang="en-US" sz="2600" dirty="0" err="1"/>
              <a:t>Adaboost</a:t>
            </a:r>
            <a:r>
              <a:rPr lang="en-US" sz="2600" dirty="0"/>
              <a:t> Classifier, Gradient Boosting, and </a:t>
            </a:r>
            <a:r>
              <a:rPr lang="en-US" sz="2600" dirty="0" err="1"/>
              <a:t>XGBoost</a:t>
            </a:r>
            <a:r>
              <a:rPr lang="en-US" sz="2600" dirty="0"/>
              <a:t>.</a:t>
            </a:r>
          </a:p>
          <a:p>
            <a:pPr algn="just"/>
            <a:r>
              <a:rPr lang="en-US" sz="2600" dirty="0"/>
              <a:t>Tuning will be done to the top three most performing models by using </a:t>
            </a:r>
            <a:r>
              <a:rPr lang="en-US" sz="2600" dirty="0" err="1"/>
              <a:t>GridSearchCV</a:t>
            </a:r>
            <a:r>
              <a:rPr lang="en-US" sz="2600" dirty="0"/>
              <a:t> and </a:t>
            </a:r>
            <a:r>
              <a:rPr lang="en-US" sz="2600" dirty="0" err="1"/>
              <a:t>RandomizedSearchCV</a:t>
            </a:r>
            <a:r>
              <a:rPr lang="en-US" sz="2600" dirty="0"/>
              <a:t>.</a:t>
            </a:r>
          </a:p>
        </p:txBody>
      </p:sp>
    </p:spTree>
    <p:extLst>
      <p:ext uri="{BB962C8B-B14F-4D97-AF65-F5344CB8AC3E}">
        <p14:creationId xmlns:p14="http://schemas.microsoft.com/office/powerpoint/2010/main" val="1183494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55778AF-76DB-4127-8AB2-C07E601143A5}"/>
              </a:ext>
            </a:extLst>
          </p:cNvPr>
          <p:cNvSpPr>
            <a:spLocks noGrp="1"/>
          </p:cNvSpPr>
          <p:nvPr>
            <p:ph type="title"/>
          </p:nvPr>
        </p:nvSpPr>
        <p:spPr>
          <a:xfrm>
            <a:off x="777240" y="731519"/>
            <a:ext cx="2845191" cy="3237579"/>
          </a:xfrm>
        </p:spPr>
        <p:txBody>
          <a:bodyPr vert="horz" lIns="91440" tIns="45720" rIns="91440" bIns="45720" rtlCol="0" anchor="ctr">
            <a:normAutofit/>
          </a:bodyPr>
          <a:lstStyle/>
          <a:p>
            <a:r>
              <a:rPr lang="en-US" sz="3800" kern="1200" dirty="0">
                <a:solidFill>
                  <a:srgbClr val="FFFFFF"/>
                </a:solidFill>
                <a:latin typeface="+mj-lt"/>
                <a:ea typeface="+mj-ea"/>
                <a:cs typeface="+mj-cs"/>
              </a:rPr>
              <a:t>Model Performance Summary (Logistic Regression)</a:t>
            </a:r>
          </a:p>
        </p:txBody>
      </p:sp>
      <p:sp>
        <p:nvSpPr>
          <p:cNvPr id="13" name="Rectangle 1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5" name="Rectangle 1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4">
            <a:extLst>
              <a:ext uri="{FF2B5EF4-FFF2-40B4-BE49-F238E27FC236}">
                <a16:creationId xmlns:a16="http://schemas.microsoft.com/office/drawing/2014/main" id="{412F5E00-9829-4BB0-9B33-238B910F178B}"/>
              </a:ext>
            </a:extLst>
          </p:cNvPr>
          <p:cNvGraphicFramePr>
            <a:graphicFrameLocks noGrp="1"/>
          </p:cNvGraphicFramePr>
          <p:nvPr>
            <p:ph sz="half" idx="2"/>
            <p:extLst>
              <p:ext uri="{D42A27DB-BD31-4B8C-83A1-F6EECF244321}">
                <p14:modId xmlns:p14="http://schemas.microsoft.com/office/powerpoint/2010/main" val="1601248816"/>
              </p:ext>
            </p:extLst>
          </p:nvPr>
        </p:nvGraphicFramePr>
        <p:xfrm>
          <a:off x="4729378" y="687388"/>
          <a:ext cx="6338459" cy="5475291"/>
        </p:xfrm>
        <a:graphic>
          <a:graphicData uri="http://schemas.openxmlformats.org/drawingml/2006/table">
            <a:tbl>
              <a:tblPr firstRow="1" bandRow="1">
                <a:tableStyleId>{5C22544A-7EE6-4342-B048-85BDC9FD1C3A}</a:tableStyleId>
              </a:tblPr>
              <a:tblGrid>
                <a:gridCol w="3017645">
                  <a:extLst>
                    <a:ext uri="{9D8B030D-6E8A-4147-A177-3AD203B41FA5}">
                      <a16:colId xmlns:a16="http://schemas.microsoft.com/office/drawing/2014/main" val="3930989707"/>
                    </a:ext>
                  </a:extLst>
                </a:gridCol>
                <a:gridCol w="1714196">
                  <a:extLst>
                    <a:ext uri="{9D8B030D-6E8A-4147-A177-3AD203B41FA5}">
                      <a16:colId xmlns:a16="http://schemas.microsoft.com/office/drawing/2014/main" val="1358192948"/>
                    </a:ext>
                  </a:extLst>
                </a:gridCol>
                <a:gridCol w="1606618">
                  <a:extLst>
                    <a:ext uri="{9D8B030D-6E8A-4147-A177-3AD203B41FA5}">
                      <a16:colId xmlns:a16="http://schemas.microsoft.com/office/drawing/2014/main" val="4230876812"/>
                    </a:ext>
                  </a:extLst>
                </a:gridCol>
              </a:tblGrid>
              <a:tr h="803912">
                <a:tc>
                  <a:txBody>
                    <a:bodyPr/>
                    <a:lstStyle/>
                    <a:p>
                      <a:r>
                        <a:rPr lang="en-US" sz="2100" dirty="0"/>
                        <a:t>Model</a:t>
                      </a:r>
                    </a:p>
                  </a:txBody>
                  <a:tcPr marL="108637" marR="108637" marT="54318" marB="54318"/>
                </a:tc>
                <a:tc>
                  <a:txBody>
                    <a:bodyPr/>
                    <a:lstStyle/>
                    <a:p>
                      <a:r>
                        <a:rPr lang="en-US" sz="2100" dirty="0" err="1"/>
                        <a:t>Train_Recall</a:t>
                      </a:r>
                      <a:endParaRPr lang="en-US" sz="2100" dirty="0"/>
                    </a:p>
                  </a:txBody>
                  <a:tcPr marL="108637" marR="108637" marT="54318" marB="54318"/>
                </a:tc>
                <a:tc>
                  <a:txBody>
                    <a:bodyPr/>
                    <a:lstStyle/>
                    <a:p>
                      <a:r>
                        <a:rPr lang="en-US" sz="2100" err="1"/>
                        <a:t>Test_Recall</a:t>
                      </a:r>
                      <a:endParaRPr lang="en-US" sz="2100"/>
                    </a:p>
                  </a:txBody>
                  <a:tcPr marL="108637" marR="108637" marT="54318" marB="54318"/>
                </a:tc>
                <a:extLst>
                  <a:ext uri="{0D108BD9-81ED-4DB2-BD59-A6C34878D82A}">
                    <a16:rowId xmlns:a16="http://schemas.microsoft.com/office/drawing/2014/main" val="2100203913"/>
                  </a:ext>
                </a:extLst>
              </a:tr>
              <a:tr h="478002">
                <a:tc>
                  <a:txBody>
                    <a:bodyPr/>
                    <a:lstStyle/>
                    <a:p>
                      <a:r>
                        <a:rPr lang="en-US" sz="2100"/>
                        <a:t>Logistic Regression</a:t>
                      </a:r>
                    </a:p>
                  </a:txBody>
                  <a:tcPr marL="108637" marR="108637" marT="54318" marB="54318"/>
                </a:tc>
                <a:tc>
                  <a:txBody>
                    <a:bodyPr/>
                    <a:lstStyle/>
                    <a:p>
                      <a:r>
                        <a:rPr lang="en-US" sz="2100"/>
                        <a:t>0.55</a:t>
                      </a:r>
                    </a:p>
                  </a:txBody>
                  <a:tcPr marL="108637" marR="108637" marT="54318" marB="54318"/>
                </a:tc>
                <a:tc>
                  <a:txBody>
                    <a:bodyPr/>
                    <a:lstStyle/>
                    <a:p>
                      <a:r>
                        <a:rPr lang="en-US" sz="2100"/>
                        <a:t>0.53</a:t>
                      </a:r>
                    </a:p>
                  </a:txBody>
                  <a:tcPr marL="108637" marR="108637" marT="54318" marB="54318"/>
                </a:tc>
                <a:extLst>
                  <a:ext uri="{0D108BD9-81ED-4DB2-BD59-A6C34878D82A}">
                    <a16:rowId xmlns:a16="http://schemas.microsoft.com/office/drawing/2014/main" val="1452852078"/>
                  </a:ext>
                </a:extLst>
              </a:tr>
              <a:tr h="803912">
                <a:tc>
                  <a:txBody>
                    <a:bodyPr/>
                    <a:lstStyle/>
                    <a:p>
                      <a:r>
                        <a:rPr lang="en-US" sz="2100" dirty="0"/>
                        <a:t>Logistic Regression with SMOTE</a:t>
                      </a:r>
                    </a:p>
                  </a:txBody>
                  <a:tcPr marL="108637" marR="108637" marT="54318" marB="54318"/>
                </a:tc>
                <a:tc>
                  <a:txBody>
                    <a:bodyPr/>
                    <a:lstStyle/>
                    <a:p>
                      <a:r>
                        <a:rPr lang="en-US" sz="2100"/>
                        <a:t>0.84</a:t>
                      </a:r>
                    </a:p>
                  </a:txBody>
                  <a:tcPr marL="108637" marR="108637" marT="54318" marB="54318"/>
                </a:tc>
                <a:tc>
                  <a:txBody>
                    <a:bodyPr/>
                    <a:lstStyle/>
                    <a:p>
                      <a:r>
                        <a:rPr lang="en-US" sz="2100"/>
                        <a:t>0.83</a:t>
                      </a:r>
                    </a:p>
                  </a:txBody>
                  <a:tcPr marL="108637" marR="108637" marT="54318" marB="54318"/>
                </a:tc>
                <a:extLst>
                  <a:ext uri="{0D108BD9-81ED-4DB2-BD59-A6C34878D82A}">
                    <a16:rowId xmlns:a16="http://schemas.microsoft.com/office/drawing/2014/main" val="2419601641"/>
                  </a:ext>
                </a:extLst>
              </a:tr>
              <a:tr h="1455731">
                <a:tc>
                  <a:txBody>
                    <a:bodyPr/>
                    <a:lstStyle/>
                    <a:p>
                      <a:r>
                        <a:rPr lang="en-US" sz="2100"/>
                        <a:t>Logistic Regression with </a:t>
                      </a:r>
                      <a:r>
                        <a:rPr lang="en-US" sz="2100" err="1"/>
                        <a:t>IMBLearn</a:t>
                      </a:r>
                      <a:r>
                        <a:rPr lang="en-US" sz="2100"/>
                        <a:t> Random </a:t>
                      </a:r>
                      <a:r>
                        <a:rPr lang="en-US" sz="2100" err="1"/>
                        <a:t>Undersampling</a:t>
                      </a:r>
                      <a:endParaRPr lang="en-US" sz="2100"/>
                    </a:p>
                  </a:txBody>
                  <a:tcPr marL="108637" marR="108637" marT="54318" marB="54318"/>
                </a:tc>
                <a:tc>
                  <a:txBody>
                    <a:bodyPr/>
                    <a:lstStyle/>
                    <a:p>
                      <a:r>
                        <a:rPr lang="en-US" sz="2100"/>
                        <a:t>0.84</a:t>
                      </a:r>
                    </a:p>
                  </a:txBody>
                  <a:tcPr marL="108637" marR="108637" marT="54318" marB="54318"/>
                </a:tc>
                <a:tc>
                  <a:txBody>
                    <a:bodyPr/>
                    <a:lstStyle/>
                    <a:p>
                      <a:r>
                        <a:rPr lang="en-US" sz="2100"/>
                        <a:t>0.84</a:t>
                      </a:r>
                    </a:p>
                  </a:txBody>
                  <a:tcPr marL="108637" marR="108637" marT="54318" marB="54318"/>
                </a:tc>
                <a:extLst>
                  <a:ext uri="{0D108BD9-81ED-4DB2-BD59-A6C34878D82A}">
                    <a16:rowId xmlns:a16="http://schemas.microsoft.com/office/drawing/2014/main" val="3020639361"/>
                  </a:ext>
                </a:extLst>
              </a:tr>
              <a:tr h="1129822">
                <a:tc>
                  <a:txBody>
                    <a:bodyPr/>
                    <a:lstStyle/>
                    <a:p>
                      <a:r>
                        <a:rPr lang="en-US" sz="2100"/>
                        <a:t>Logistic Regression with </a:t>
                      </a:r>
                      <a:r>
                        <a:rPr lang="en-US" sz="2100" err="1"/>
                        <a:t>IMBLearn</a:t>
                      </a:r>
                      <a:r>
                        <a:rPr lang="en-US" sz="2100"/>
                        <a:t> Random Oversampling</a:t>
                      </a:r>
                    </a:p>
                  </a:txBody>
                  <a:tcPr marL="108637" marR="108637" marT="54318" marB="54318"/>
                </a:tc>
                <a:tc>
                  <a:txBody>
                    <a:bodyPr/>
                    <a:lstStyle/>
                    <a:p>
                      <a:r>
                        <a:rPr lang="en-US" sz="2100"/>
                        <a:t>0.86</a:t>
                      </a:r>
                    </a:p>
                  </a:txBody>
                  <a:tcPr marL="108637" marR="108637" marT="54318" marB="54318"/>
                </a:tc>
                <a:tc>
                  <a:txBody>
                    <a:bodyPr/>
                    <a:lstStyle/>
                    <a:p>
                      <a:r>
                        <a:rPr lang="en-US" sz="2100"/>
                        <a:t>0.86</a:t>
                      </a:r>
                    </a:p>
                  </a:txBody>
                  <a:tcPr marL="108637" marR="108637" marT="54318" marB="54318"/>
                </a:tc>
                <a:extLst>
                  <a:ext uri="{0D108BD9-81ED-4DB2-BD59-A6C34878D82A}">
                    <a16:rowId xmlns:a16="http://schemas.microsoft.com/office/drawing/2014/main" val="4247096679"/>
                  </a:ext>
                </a:extLst>
              </a:tr>
              <a:tr h="803912">
                <a:tc>
                  <a:txBody>
                    <a:bodyPr/>
                    <a:lstStyle/>
                    <a:p>
                      <a:r>
                        <a:rPr lang="en-US" sz="2100"/>
                        <a:t>Logistic Regression with </a:t>
                      </a:r>
                      <a:r>
                        <a:rPr lang="en-US" sz="2100" err="1"/>
                        <a:t>TomekLinks</a:t>
                      </a:r>
                      <a:endParaRPr lang="en-US" sz="2100"/>
                    </a:p>
                  </a:txBody>
                  <a:tcPr marL="108637" marR="108637" marT="54318" marB="54318"/>
                </a:tc>
                <a:tc>
                  <a:txBody>
                    <a:bodyPr/>
                    <a:lstStyle/>
                    <a:p>
                      <a:r>
                        <a:rPr lang="en-US" sz="2100"/>
                        <a:t>0.56</a:t>
                      </a:r>
                    </a:p>
                  </a:txBody>
                  <a:tcPr marL="108637" marR="108637" marT="54318" marB="54318"/>
                </a:tc>
                <a:tc>
                  <a:txBody>
                    <a:bodyPr/>
                    <a:lstStyle/>
                    <a:p>
                      <a:r>
                        <a:rPr lang="en-US" sz="2100" dirty="0"/>
                        <a:t>0.55</a:t>
                      </a:r>
                    </a:p>
                  </a:txBody>
                  <a:tcPr marL="108637" marR="108637" marT="54318" marB="54318"/>
                </a:tc>
                <a:extLst>
                  <a:ext uri="{0D108BD9-81ED-4DB2-BD59-A6C34878D82A}">
                    <a16:rowId xmlns:a16="http://schemas.microsoft.com/office/drawing/2014/main" val="3945587429"/>
                  </a:ext>
                </a:extLst>
              </a:tr>
            </a:tbl>
          </a:graphicData>
        </a:graphic>
      </p:graphicFrame>
      <p:sp>
        <p:nvSpPr>
          <p:cNvPr id="7" name="TextBox 6">
            <a:extLst>
              <a:ext uri="{FF2B5EF4-FFF2-40B4-BE49-F238E27FC236}">
                <a16:creationId xmlns:a16="http://schemas.microsoft.com/office/drawing/2014/main" id="{4E1CC8AF-6CBE-447E-8DB0-2E5EA2CDFB4D}"/>
              </a:ext>
            </a:extLst>
          </p:cNvPr>
          <p:cNvSpPr txBox="1"/>
          <p:nvPr/>
        </p:nvSpPr>
        <p:spPr>
          <a:xfrm>
            <a:off x="619047" y="4532776"/>
            <a:ext cx="3108960" cy="1754326"/>
          </a:xfrm>
          <a:prstGeom prst="rect">
            <a:avLst/>
          </a:prstGeom>
          <a:noFill/>
        </p:spPr>
        <p:txBody>
          <a:bodyPr wrap="square" rtlCol="0">
            <a:spAutoFit/>
          </a:bodyPr>
          <a:lstStyle/>
          <a:p>
            <a:r>
              <a:rPr lang="en-US" dirty="0">
                <a:solidFill>
                  <a:schemeClr val="bg1"/>
                </a:solidFill>
              </a:rPr>
              <a:t>After testing various logistic regression models, it is found that logistic regression with </a:t>
            </a:r>
            <a:r>
              <a:rPr lang="en-US" dirty="0" err="1">
                <a:solidFill>
                  <a:schemeClr val="bg1"/>
                </a:solidFill>
              </a:rPr>
              <a:t>IMBLearn</a:t>
            </a:r>
            <a:r>
              <a:rPr lang="en-US" dirty="0">
                <a:solidFill>
                  <a:schemeClr val="bg1"/>
                </a:solidFill>
              </a:rPr>
              <a:t> Random Oversampling gives the best recall score.</a:t>
            </a:r>
          </a:p>
        </p:txBody>
      </p:sp>
    </p:spTree>
    <p:extLst>
      <p:ext uri="{BB962C8B-B14F-4D97-AF65-F5344CB8AC3E}">
        <p14:creationId xmlns:p14="http://schemas.microsoft.com/office/powerpoint/2010/main" val="1965801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CD0BD-FC8C-4EA8-831A-BC591CD939E9}"/>
              </a:ext>
            </a:extLst>
          </p:cNvPr>
          <p:cNvSpPr>
            <a:spLocks noGrp="1"/>
          </p:cNvSpPr>
          <p:nvPr>
            <p:ph type="title"/>
          </p:nvPr>
        </p:nvSpPr>
        <p:spPr>
          <a:xfrm>
            <a:off x="648929" y="629266"/>
            <a:ext cx="3505495" cy="1622321"/>
          </a:xfrm>
        </p:spPr>
        <p:txBody>
          <a:bodyPr>
            <a:normAutofit/>
          </a:bodyPr>
          <a:lstStyle/>
          <a:p>
            <a:r>
              <a:rPr lang="en-US" sz="3700"/>
              <a:t>Model Performance Summary</a:t>
            </a:r>
          </a:p>
        </p:txBody>
      </p:sp>
      <p:sp>
        <p:nvSpPr>
          <p:cNvPr id="3" name="Content Placeholder 2">
            <a:extLst>
              <a:ext uri="{FF2B5EF4-FFF2-40B4-BE49-F238E27FC236}">
                <a16:creationId xmlns:a16="http://schemas.microsoft.com/office/drawing/2014/main" id="{704595E4-B6E6-4C05-A2D0-22CDE75C89B3}"/>
              </a:ext>
            </a:extLst>
          </p:cNvPr>
          <p:cNvSpPr>
            <a:spLocks noGrp="1"/>
          </p:cNvSpPr>
          <p:nvPr>
            <p:ph idx="1"/>
          </p:nvPr>
        </p:nvSpPr>
        <p:spPr>
          <a:xfrm>
            <a:off x="648931" y="2438400"/>
            <a:ext cx="3505494" cy="3785419"/>
          </a:xfrm>
        </p:spPr>
        <p:txBody>
          <a:bodyPr>
            <a:normAutofit/>
          </a:bodyPr>
          <a:lstStyle/>
          <a:p>
            <a:r>
              <a:rPr lang="en-US" sz="2000" dirty="0"/>
              <a:t>Pipelines are applied to the models.</a:t>
            </a:r>
          </a:p>
          <a:p>
            <a:r>
              <a:rPr lang="en-US" sz="2000" dirty="0"/>
              <a:t>Cross Validation is applied with number of splits equal to 5.</a:t>
            </a:r>
          </a:p>
          <a:p>
            <a:r>
              <a:rPr lang="en-US" sz="2000" dirty="0"/>
              <a:t>After comparison, it is found that the model that yields the highest recall is </a:t>
            </a:r>
            <a:r>
              <a:rPr lang="en-US" sz="2000" b="1" dirty="0" err="1"/>
              <a:t>XGBoost</a:t>
            </a:r>
            <a:r>
              <a:rPr lang="en-US" sz="2000" dirty="0"/>
              <a:t>, followed by Gradient Boosting and </a:t>
            </a:r>
            <a:r>
              <a:rPr lang="en-US" sz="2000" dirty="0" err="1"/>
              <a:t>Adaboost</a:t>
            </a:r>
            <a:r>
              <a:rPr lang="en-US" sz="2000" dirty="0"/>
              <a:t>.</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Chart, box and whisker chart&#10;&#10;Description automatically generated">
            <a:extLst>
              <a:ext uri="{FF2B5EF4-FFF2-40B4-BE49-F238E27FC236}">
                <a16:creationId xmlns:a16="http://schemas.microsoft.com/office/drawing/2014/main" id="{C1AD5897-B69D-4BC0-92BA-5B5CDBC18C8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109935"/>
            <a:ext cx="6019331" cy="463488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164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5778AF-76DB-4127-8AB2-C07E601143A5}"/>
              </a:ext>
            </a:extLst>
          </p:cNvPr>
          <p:cNvSpPr>
            <a:spLocks noGrp="1"/>
          </p:cNvSpPr>
          <p:nvPr>
            <p:ph type="title"/>
          </p:nvPr>
        </p:nvSpPr>
        <p:spPr>
          <a:xfrm>
            <a:off x="643467" y="321734"/>
            <a:ext cx="10905066" cy="1135737"/>
          </a:xfrm>
        </p:spPr>
        <p:txBody>
          <a:bodyPr>
            <a:normAutofit/>
          </a:bodyPr>
          <a:lstStyle/>
          <a:p>
            <a:r>
              <a:rPr lang="en-US" sz="3600"/>
              <a:t>Model Performance Summary</a:t>
            </a:r>
          </a:p>
        </p:txBody>
      </p:sp>
      <p:sp>
        <p:nvSpPr>
          <p:cNvPr id="21" name="Content Placeholder 20">
            <a:extLst>
              <a:ext uri="{FF2B5EF4-FFF2-40B4-BE49-F238E27FC236}">
                <a16:creationId xmlns:a16="http://schemas.microsoft.com/office/drawing/2014/main" id="{5435F7CE-AE48-4142-9CA6-5D4BB43426AF}"/>
              </a:ext>
            </a:extLst>
          </p:cNvPr>
          <p:cNvSpPr>
            <a:spLocks noGrp="1"/>
          </p:cNvSpPr>
          <p:nvPr>
            <p:ph idx="1"/>
          </p:nvPr>
        </p:nvSpPr>
        <p:spPr>
          <a:xfrm>
            <a:off x="643468" y="1782981"/>
            <a:ext cx="10905063" cy="1659100"/>
          </a:xfrm>
        </p:spPr>
        <p:txBody>
          <a:bodyPr>
            <a:normAutofit fontScale="92500"/>
          </a:bodyPr>
          <a:lstStyle/>
          <a:p>
            <a:r>
              <a:rPr lang="en-US" sz="2000"/>
              <a:t>Bagging Classifier is added to the list of models tuned (due to long waiting time of XGBoost tuning with GridSearchCV).</a:t>
            </a:r>
          </a:p>
          <a:p>
            <a:r>
              <a:rPr lang="en-US" sz="2000"/>
              <a:t>After comparison, it is found that the model with highest recall is </a:t>
            </a:r>
            <a:r>
              <a:rPr lang="en-US" sz="2000" b="1"/>
              <a:t>XGBoost with RandomizedSearchCV</a:t>
            </a:r>
            <a:r>
              <a:rPr lang="en-US" sz="2000"/>
              <a:t>, followed by XGBoost with GridSearchCV and Gradient Boosting with RandomizedSearchCV.</a:t>
            </a:r>
          </a:p>
          <a:p>
            <a:r>
              <a:rPr lang="en-US" sz="2000"/>
              <a:t>In terms of overall performance, it seems that Gradient Boosting with RandomizedSearchCV is the best.</a:t>
            </a:r>
          </a:p>
          <a:p>
            <a:endParaRPr lang="en-US" sz="2000" dirty="0"/>
          </a:p>
        </p:txBody>
      </p:sp>
      <p:grpSp>
        <p:nvGrpSpPr>
          <p:cNvPr id="33" name="Group 3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4" name="Isosceles Triangle 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77E1FE95-176D-4C5D-A469-6E944B7954EB}"/>
              </a:ext>
            </a:extLst>
          </p:cNvPr>
          <p:cNvPicPr>
            <a:picLocks noChangeAspect="1"/>
          </p:cNvPicPr>
          <p:nvPr/>
        </p:nvPicPr>
        <p:blipFill rotWithShape="1">
          <a:blip r:embed="rId2"/>
          <a:srcRect l="72822" t="30038" r="7881" b="56184"/>
          <a:stretch/>
        </p:blipFill>
        <p:spPr>
          <a:xfrm>
            <a:off x="1341409" y="3877012"/>
            <a:ext cx="10116130" cy="2546056"/>
          </a:xfrm>
          <a:prstGeom prst="rect">
            <a:avLst/>
          </a:prstGeom>
        </p:spPr>
      </p:pic>
      <p:grpSp>
        <p:nvGrpSpPr>
          <p:cNvPr id="37" name="Group 3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8" name="Rectangle 3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49028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4E3-18EB-4262-B16E-5638CBFB1964}"/>
              </a:ext>
            </a:extLst>
          </p:cNvPr>
          <p:cNvSpPr>
            <a:spLocks noGrp="1"/>
          </p:cNvSpPr>
          <p:nvPr>
            <p:ph type="title"/>
          </p:nvPr>
        </p:nvSpPr>
        <p:spPr>
          <a:xfrm>
            <a:off x="648929" y="629266"/>
            <a:ext cx="3505495" cy="1622321"/>
          </a:xfrm>
        </p:spPr>
        <p:txBody>
          <a:bodyPr>
            <a:normAutofit/>
          </a:bodyPr>
          <a:lstStyle/>
          <a:p>
            <a:r>
              <a:rPr lang="en-US" dirty="0"/>
              <a:t>Feature </a:t>
            </a:r>
            <a:r>
              <a:rPr lang="en-US" dirty="0" err="1"/>
              <a:t>Importances</a:t>
            </a:r>
            <a:endParaRPr lang="en-US" dirty="0"/>
          </a:p>
        </p:txBody>
      </p:sp>
      <p:sp>
        <p:nvSpPr>
          <p:cNvPr id="3" name="Content Placeholder 2">
            <a:extLst>
              <a:ext uri="{FF2B5EF4-FFF2-40B4-BE49-F238E27FC236}">
                <a16:creationId xmlns:a16="http://schemas.microsoft.com/office/drawing/2014/main" id="{9D6BC1D4-CFB7-4008-A89A-E45022DF4159}"/>
              </a:ext>
            </a:extLst>
          </p:cNvPr>
          <p:cNvSpPr>
            <a:spLocks noGrp="1"/>
          </p:cNvSpPr>
          <p:nvPr>
            <p:ph idx="1"/>
          </p:nvPr>
        </p:nvSpPr>
        <p:spPr>
          <a:xfrm>
            <a:off x="648931" y="2438400"/>
            <a:ext cx="3505494" cy="3785419"/>
          </a:xfrm>
        </p:spPr>
        <p:txBody>
          <a:bodyPr>
            <a:normAutofit/>
          </a:bodyPr>
          <a:lstStyle/>
          <a:p>
            <a:r>
              <a:rPr lang="en-US" sz="2000" dirty="0"/>
              <a:t>The first most important feature is </a:t>
            </a:r>
            <a:r>
              <a:rPr lang="en-US" sz="2000" dirty="0" err="1"/>
              <a:t>Total_Trans_Ct</a:t>
            </a:r>
            <a:r>
              <a:rPr lang="en-US" sz="2000" dirty="0"/>
              <a:t>.</a:t>
            </a:r>
          </a:p>
          <a:p>
            <a:r>
              <a:rPr lang="en-US" sz="2000" dirty="0"/>
              <a:t>The second most important feature is Total_Ct_Chng_Q4_Q1.</a:t>
            </a:r>
          </a:p>
          <a:p>
            <a:r>
              <a:rPr lang="en-US" sz="2000" dirty="0"/>
              <a:t>The third most important feature is </a:t>
            </a:r>
            <a:r>
              <a:rPr lang="en-US" sz="2000" dirty="0" err="1"/>
              <a:t>Total_Trans_Amt</a:t>
            </a:r>
            <a:r>
              <a:rPr lang="en-US" sz="2000" dirty="0"/>
              <a:t>.</a:t>
            </a:r>
          </a:p>
          <a:p>
            <a:r>
              <a:rPr lang="en-US" sz="2000" dirty="0"/>
              <a:t>Categorical variables hardly contribute to the model.</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410005DE-EAE5-420F-9FB1-2EB537BE0B1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808968"/>
            <a:ext cx="6019331" cy="523681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277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4F44FB-8CE5-4463-A76D-EB9542ED5167}"/>
              </a:ext>
            </a:extLst>
          </p:cNvPr>
          <p:cNvSpPr>
            <a:spLocks noGrp="1"/>
          </p:cNvSpPr>
          <p:nvPr>
            <p:ph type="title"/>
          </p:nvPr>
        </p:nvSpPr>
        <p:spPr>
          <a:xfrm>
            <a:off x="643467" y="321734"/>
            <a:ext cx="10905066" cy="1135737"/>
          </a:xfrm>
        </p:spPr>
        <p:txBody>
          <a:bodyPr>
            <a:normAutofit/>
          </a:bodyPr>
          <a:lstStyle/>
          <a:p>
            <a:r>
              <a:rPr lang="en-US" sz="3600"/>
              <a:t>Business Insights &amp; Recommendations</a:t>
            </a:r>
          </a:p>
        </p:txBody>
      </p:sp>
      <p:sp>
        <p:nvSpPr>
          <p:cNvPr id="3" name="Content Placeholder 2">
            <a:extLst>
              <a:ext uri="{FF2B5EF4-FFF2-40B4-BE49-F238E27FC236}">
                <a16:creationId xmlns:a16="http://schemas.microsoft.com/office/drawing/2014/main" id="{6A2ACB95-4638-446C-AE7F-D0388B361050}"/>
              </a:ext>
            </a:extLst>
          </p:cNvPr>
          <p:cNvSpPr>
            <a:spLocks noGrp="1"/>
          </p:cNvSpPr>
          <p:nvPr>
            <p:ph idx="1"/>
          </p:nvPr>
        </p:nvSpPr>
        <p:spPr>
          <a:xfrm>
            <a:off x="643467" y="1782981"/>
            <a:ext cx="10905066" cy="4607004"/>
          </a:xfrm>
        </p:spPr>
        <p:txBody>
          <a:bodyPr>
            <a:normAutofit/>
          </a:bodyPr>
          <a:lstStyle/>
          <a:p>
            <a:pPr algn="just"/>
            <a:r>
              <a:rPr lang="en-US" sz="2000" dirty="0"/>
              <a:t>Our analysis indicates that those who renounces credit card have:</a:t>
            </a:r>
          </a:p>
          <a:p>
            <a:pPr lvl="1" algn="just"/>
            <a:r>
              <a:rPr lang="en-US" sz="1600" dirty="0"/>
              <a:t>Low amount of total transaction count &amp; amount over the last 12 months. </a:t>
            </a:r>
          </a:p>
          <a:p>
            <a:pPr lvl="1" algn="just"/>
            <a:r>
              <a:rPr lang="en-US" sz="1600" dirty="0"/>
              <a:t>Low amount of ratio of total transaction count &amp; amount in 4</a:t>
            </a:r>
            <a:r>
              <a:rPr lang="en-US" sz="1600" baseline="30000" dirty="0"/>
              <a:t>th</a:t>
            </a:r>
            <a:r>
              <a:rPr lang="en-US" sz="1600" dirty="0"/>
              <a:t> quarter and total transaction count &amp; amount in 1</a:t>
            </a:r>
            <a:r>
              <a:rPr lang="en-US" sz="1600" baseline="30000" dirty="0"/>
              <a:t>st</a:t>
            </a:r>
            <a:r>
              <a:rPr lang="en-US" sz="1600" dirty="0"/>
              <a:t> quarter.</a:t>
            </a:r>
          </a:p>
          <a:p>
            <a:pPr lvl="1" algn="just"/>
            <a:r>
              <a:rPr lang="en-US" sz="1600" dirty="0"/>
              <a:t>High levels of inactivity in the last 12 months.</a:t>
            </a:r>
          </a:p>
          <a:p>
            <a:pPr lvl="1" algn="just"/>
            <a:r>
              <a:rPr lang="en-US" sz="1600" dirty="0"/>
              <a:t>Low levels of available credit the customer spent.</a:t>
            </a:r>
          </a:p>
          <a:p>
            <a:pPr algn="just"/>
            <a:r>
              <a:rPr lang="en-US" sz="2000" dirty="0"/>
              <a:t>An early detection system for the above measures of the customer can be implemented. A certain threshold can be set, and if the numbers are below/above that threshold, the bank can consider providing special promotions to make sure customers retain their credit cards.</a:t>
            </a:r>
          </a:p>
          <a:p>
            <a:pPr algn="just"/>
            <a:r>
              <a:rPr lang="en-US" sz="2000" dirty="0"/>
              <a:t>An introduction of step-up bonus, which will be given to customers when the balance on a month is a certain number above the balance on the month before, can be implemented. This is because </a:t>
            </a:r>
            <a:r>
              <a:rPr lang="en-US" sz="2000" dirty="0" err="1"/>
              <a:t>Total_Revolving_Bal</a:t>
            </a:r>
            <a:r>
              <a:rPr lang="en-US" sz="2000" dirty="0"/>
              <a:t> is an important contributor to customers renouncing their credit card.</a:t>
            </a:r>
          </a:p>
          <a:p>
            <a:pPr algn="just"/>
            <a:r>
              <a:rPr lang="en-US" sz="2000" dirty="0"/>
              <a:t>The bank can also market more products to customers who have a low number of products held. This will make customers more attached to the bank and more willing to use the products &amp; services the bank used, which includes credit cards.</a:t>
            </a:r>
          </a:p>
          <a:p>
            <a:pPr algn="just"/>
            <a:endParaRPr lang="en-US" sz="2000" dirty="0"/>
          </a:p>
          <a:p>
            <a:pPr algn="just"/>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7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6F62E07-B170-4504-8A4F-157D5696EB84}"/>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Contents</a:t>
            </a:r>
          </a:p>
        </p:txBody>
      </p:sp>
      <p:sp>
        <p:nvSpPr>
          <p:cNvPr id="24" name="Rectangle 2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6" name="Rectangle 2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5D41EE46-C7E0-438B-8C02-9C69BFAC8AE1}"/>
              </a:ext>
            </a:extLst>
          </p:cNvPr>
          <p:cNvGraphicFramePr>
            <a:graphicFrameLocks noGrp="1"/>
          </p:cNvGraphicFramePr>
          <p:nvPr>
            <p:ph idx="1"/>
            <p:extLst>
              <p:ext uri="{D42A27DB-BD31-4B8C-83A1-F6EECF244321}">
                <p14:modId xmlns:p14="http://schemas.microsoft.com/office/powerpoint/2010/main" val="671969251"/>
              </p:ext>
            </p:extLst>
          </p:nvPr>
        </p:nvGraphicFramePr>
        <p:xfrm>
          <a:off x="4379913" y="687388"/>
          <a:ext cx="7037387" cy="5475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4695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EC4114D-5A41-438E-9FD7-4DE84AA667B8}"/>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Business Problem Overview and Solution Approach</a:t>
            </a:r>
          </a:p>
        </p:txBody>
      </p:sp>
      <p:sp>
        <p:nvSpPr>
          <p:cNvPr id="34" name="Rectangle 2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2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Content Placeholder 2">
            <a:extLst>
              <a:ext uri="{FF2B5EF4-FFF2-40B4-BE49-F238E27FC236}">
                <a16:creationId xmlns:a16="http://schemas.microsoft.com/office/drawing/2014/main" id="{1B028EC8-606C-4A7D-9356-08C46393BBD9}"/>
              </a:ext>
            </a:extLst>
          </p:cNvPr>
          <p:cNvGraphicFramePr>
            <a:graphicFrameLocks noGrp="1"/>
          </p:cNvGraphicFramePr>
          <p:nvPr>
            <p:ph idx="1"/>
            <p:extLst>
              <p:ext uri="{D42A27DB-BD31-4B8C-83A1-F6EECF244321}">
                <p14:modId xmlns:p14="http://schemas.microsoft.com/office/powerpoint/2010/main" val="1675030785"/>
              </p:ext>
            </p:extLst>
          </p:nvPr>
        </p:nvGraphicFramePr>
        <p:xfrm>
          <a:off x="4379913" y="687388"/>
          <a:ext cx="7037387" cy="5475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030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AEA22CE-0CE9-4DF8-A417-A8DE46CDF094}"/>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Data Overview</a:t>
            </a:r>
          </a:p>
        </p:txBody>
      </p:sp>
      <p:sp>
        <p:nvSpPr>
          <p:cNvPr id="23" name="Rectangle 2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5" name="Rectangle 2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A29BAF-3A7C-43E1-8F31-79DE77AF0E37}"/>
              </a:ext>
            </a:extLst>
          </p:cNvPr>
          <p:cNvSpPr>
            <a:spLocks noGrp="1"/>
          </p:cNvSpPr>
          <p:nvPr>
            <p:ph idx="1"/>
          </p:nvPr>
        </p:nvSpPr>
        <p:spPr>
          <a:xfrm>
            <a:off x="4379709" y="686862"/>
            <a:ext cx="7037591" cy="5475129"/>
          </a:xfrm>
        </p:spPr>
        <p:txBody>
          <a:bodyPr anchor="ctr">
            <a:normAutofit/>
          </a:bodyPr>
          <a:lstStyle/>
          <a:p>
            <a:pPr algn="just"/>
            <a:r>
              <a:rPr lang="en-US" sz="1800" dirty="0"/>
              <a:t>The data contains information about 10127 customers and 21 variables.</a:t>
            </a:r>
          </a:p>
          <a:p>
            <a:pPr algn="just"/>
            <a:r>
              <a:rPr lang="en-US" sz="1800" dirty="0"/>
              <a:t>The data include customer information such as age, gender, no of dependents, education level, marital status, income category and card category.</a:t>
            </a:r>
          </a:p>
          <a:p>
            <a:pPr algn="just"/>
            <a:r>
              <a:rPr lang="en-US" sz="1800" dirty="0"/>
              <a:t>The data also has customer statistics such as period of relationship with bank, no of products held, no of months inactive, no of contacts between customer &amp; bank, credit limit, balance carry over, open to buy, transaction amount &amp; count, ratio of transaction amount &amp; count in 4</a:t>
            </a:r>
            <a:r>
              <a:rPr lang="en-US" sz="1800" baseline="30000" dirty="0"/>
              <a:t>th</a:t>
            </a:r>
            <a:r>
              <a:rPr lang="en-US" sz="1800" dirty="0"/>
              <a:t> quarter &amp; 1</a:t>
            </a:r>
            <a:r>
              <a:rPr lang="en-US" sz="1800" baseline="30000" dirty="0"/>
              <a:t>st</a:t>
            </a:r>
            <a:r>
              <a:rPr lang="en-US" sz="1800" dirty="0"/>
              <a:t> quarter, and average utilization ratio.</a:t>
            </a:r>
          </a:p>
          <a:p>
            <a:pPr algn="just"/>
            <a:r>
              <a:rPr lang="en-US" sz="1800" dirty="0"/>
              <a:t>The CLIENTNUM variable from the data will be dropped as it is unique for each customer and will not add value to our analysis.</a:t>
            </a:r>
          </a:p>
          <a:p>
            <a:pPr algn="just"/>
            <a:r>
              <a:rPr lang="en-US" sz="1800" dirty="0"/>
              <a:t>There are no missing values from the dataset.</a:t>
            </a:r>
          </a:p>
          <a:p>
            <a:pPr algn="just"/>
            <a:r>
              <a:rPr lang="en-US" sz="1800" dirty="0"/>
              <a:t>There are outliers in several variables in the dataset, which have been treated by removing those outside the interquartile range.</a:t>
            </a:r>
          </a:p>
          <a:p>
            <a:pPr algn="just"/>
            <a:r>
              <a:rPr lang="en-US" sz="1800" dirty="0" err="1"/>
              <a:t>Avg_Open_To_buy</a:t>
            </a:r>
            <a:r>
              <a:rPr lang="en-US" sz="1800" dirty="0"/>
              <a:t> variable is removed from the data as it has perfect correlation with </a:t>
            </a:r>
            <a:r>
              <a:rPr lang="en-US" sz="1800" dirty="0" err="1"/>
              <a:t>Credit_Limit</a:t>
            </a:r>
            <a:r>
              <a:rPr lang="en-US" sz="1800" dirty="0"/>
              <a:t>. This is to prevent multicollinearity inside the model.</a:t>
            </a:r>
          </a:p>
          <a:p>
            <a:pPr algn="just"/>
            <a:endParaRPr lang="en-US" sz="1800" dirty="0"/>
          </a:p>
        </p:txBody>
      </p:sp>
    </p:spTree>
    <p:extLst>
      <p:ext uri="{BB962C8B-B14F-4D97-AF65-F5344CB8AC3E}">
        <p14:creationId xmlns:p14="http://schemas.microsoft.com/office/powerpoint/2010/main" val="4145263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9D1D-1770-4742-A191-FE39ED8B4FE2}"/>
              </a:ext>
            </a:extLst>
          </p:cNvPr>
          <p:cNvSpPr>
            <a:spLocks noGrp="1"/>
          </p:cNvSpPr>
          <p:nvPr>
            <p:ph type="title"/>
          </p:nvPr>
        </p:nvSpPr>
        <p:spPr>
          <a:xfrm>
            <a:off x="648929" y="629266"/>
            <a:ext cx="3505495" cy="1622321"/>
          </a:xfrm>
        </p:spPr>
        <p:txBody>
          <a:bodyPr>
            <a:normAutofit/>
          </a:bodyPr>
          <a:lstStyle/>
          <a:p>
            <a:r>
              <a:rPr lang="en-US" dirty="0"/>
              <a:t>Exploratory Data Analysis</a:t>
            </a:r>
          </a:p>
        </p:txBody>
      </p:sp>
      <p:sp>
        <p:nvSpPr>
          <p:cNvPr id="3" name="Content Placeholder 2">
            <a:extLst>
              <a:ext uri="{FF2B5EF4-FFF2-40B4-BE49-F238E27FC236}">
                <a16:creationId xmlns:a16="http://schemas.microsoft.com/office/drawing/2014/main" id="{B87C111D-98BC-48E9-BE1F-AB43080D393D}"/>
              </a:ext>
            </a:extLst>
          </p:cNvPr>
          <p:cNvSpPr>
            <a:spLocks noGrp="1"/>
          </p:cNvSpPr>
          <p:nvPr>
            <p:ph idx="1"/>
          </p:nvPr>
        </p:nvSpPr>
        <p:spPr>
          <a:xfrm>
            <a:off x="648931" y="2438400"/>
            <a:ext cx="3505494" cy="4258491"/>
          </a:xfrm>
        </p:spPr>
        <p:txBody>
          <a:bodyPr>
            <a:normAutofit lnSpcReduction="10000"/>
          </a:bodyPr>
          <a:lstStyle/>
          <a:p>
            <a:r>
              <a:rPr lang="en-US" sz="2000" dirty="0"/>
              <a:t>The most important findings will be highlighted in this section.</a:t>
            </a:r>
          </a:p>
          <a:p>
            <a:r>
              <a:rPr lang="en-US" sz="2000" dirty="0"/>
              <a:t>From the heatmap, it can be seen that </a:t>
            </a:r>
            <a:r>
              <a:rPr lang="en-US" sz="2000" dirty="0" err="1"/>
              <a:t>Avg_Open_To_buy</a:t>
            </a:r>
            <a:r>
              <a:rPr lang="en-US" sz="2000" dirty="0"/>
              <a:t> has perfect correlation with </a:t>
            </a:r>
            <a:r>
              <a:rPr lang="en-US" sz="2000" dirty="0" err="1"/>
              <a:t>Credit_Limit</a:t>
            </a:r>
            <a:r>
              <a:rPr lang="en-US" sz="2000" dirty="0"/>
              <a:t> (hence the removal of one of them).</a:t>
            </a:r>
          </a:p>
          <a:p>
            <a:r>
              <a:rPr lang="en-US" sz="2000" dirty="0" err="1"/>
              <a:t>Total_Trans_Ct</a:t>
            </a:r>
            <a:r>
              <a:rPr lang="en-US" sz="2000" dirty="0"/>
              <a:t> and </a:t>
            </a:r>
            <a:r>
              <a:rPr lang="en-US" sz="2000" dirty="0" err="1"/>
              <a:t>Total_Trans_Amt</a:t>
            </a:r>
            <a:r>
              <a:rPr lang="en-US" sz="2000" dirty="0"/>
              <a:t> are strongly correlated.</a:t>
            </a:r>
          </a:p>
          <a:p>
            <a:r>
              <a:rPr lang="en-US" sz="2000" dirty="0" err="1"/>
              <a:t>Months_on_book</a:t>
            </a:r>
            <a:r>
              <a:rPr lang="en-US" sz="2000" dirty="0"/>
              <a:t> and </a:t>
            </a:r>
            <a:r>
              <a:rPr lang="en-US" sz="2000" dirty="0" err="1"/>
              <a:t>Customer_Age</a:t>
            </a:r>
            <a:r>
              <a:rPr lang="en-US" sz="2000" dirty="0"/>
              <a:t> are strongly correlated.</a:t>
            </a:r>
          </a:p>
          <a:p>
            <a:endParaRPr lang="en-US" sz="2000" dirty="0"/>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0D510808-DB53-45F7-92A9-F5D61452F5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042218"/>
            <a:ext cx="6019331" cy="477031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004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E9B4BE-E487-4E48-A3B5-A8227FE57EED}"/>
              </a:ext>
            </a:extLst>
          </p:cNvPr>
          <p:cNvSpPr>
            <a:spLocks noGrp="1"/>
          </p:cNvSpPr>
          <p:nvPr>
            <p:ph type="title"/>
          </p:nvPr>
        </p:nvSpPr>
        <p:spPr>
          <a:xfrm>
            <a:off x="643467" y="321734"/>
            <a:ext cx="10905066" cy="1135737"/>
          </a:xfrm>
        </p:spPr>
        <p:txBody>
          <a:bodyPr>
            <a:normAutofit/>
          </a:bodyPr>
          <a:lstStyle/>
          <a:p>
            <a:r>
              <a:rPr lang="en-US" sz="3600"/>
              <a:t>Exploratory Data Analysis</a:t>
            </a:r>
          </a:p>
        </p:txBody>
      </p:sp>
      <p:sp>
        <p:nvSpPr>
          <p:cNvPr id="3" name="Content Placeholder 2">
            <a:extLst>
              <a:ext uri="{FF2B5EF4-FFF2-40B4-BE49-F238E27FC236}">
                <a16:creationId xmlns:a16="http://schemas.microsoft.com/office/drawing/2014/main" id="{3AAA73B6-D069-477F-B9B2-C11F03C87048}"/>
              </a:ext>
            </a:extLst>
          </p:cNvPr>
          <p:cNvSpPr>
            <a:spLocks noGrp="1"/>
          </p:cNvSpPr>
          <p:nvPr>
            <p:ph idx="1"/>
          </p:nvPr>
        </p:nvSpPr>
        <p:spPr>
          <a:xfrm>
            <a:off x="643469" y="1782981"/>
            <a:ext cx="4008384" cy="4393982"/>
          </a:xfrm>
        </p:spPr>
        <p:txBody>
          <a:bodyPr>
            <a:normAutofit/>
          </a:bodyPr>
          <a:lstStyle/>
          <a:p>
            <a:r>
              <a:rPr lang="en-US" sz="2000" dirty="0"/>
              <a:t>There aren’t much difference between the percentage of </a:t>
            </a:r>
            <a:r>
              <a:rPr lang="en-US" sz="2000" dirty="0" err="1"/>
              <a:t>attrited</a:t>
            </a:r>
            <a:r>
              <a:rPr lang="en-US" sz="2000" dirty="0"/>
              <a:t> customers among categorical variables, except that percentage of </a:t>
            </a:r>
            <a:r>
              <a:rPr lang="en-US" sz="2000" dirty="0" err="1"/>
              <a:t>attrited</a:t>
            </a:r>
            <a:r>
              <a:rPr lang="en-US" sz="2000" dirty="0"/>
              <a:t> customers among platinum card holders are higher than others.</a:t>
            </a:r>
          </a:p>
          <a:p>
            <a:r>
              <a:rPr lang="en-US" sz="2000" dirty="0" err="1"/>
              <a:t>Attrited</a:t>
            </a:r>
            <a:r>
              <a:rPr lang="en-US" sz="2000" dirty="0"/>
              <a:t> customers have slightly higher number of Months_Inactive_12_mon.</a:t>
            </a:r>
          </a:p>
        </p:txBody>
      </p:sp>
      <p:grpSp>
        <p:nvGrpSpPr>
          <p:cNvPr id="141" name="Group 14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2" name="Rectangle 14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Isosceles Triangle 14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50" name="Picture 2">
            <a:extLst>
              <a:ext uri="{FF2B5EF4-FFF2-40B4-BE49-F238E27FC236}">
                <a16:creationId xmlns:a16="http://schemas.microsoft.com/office/drawing/2014/main" id="{4E1F6453-DD68-4505-85C8-24CB0AD913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8600" y="1782982"/>
            <a:ext cx="4386648" cy="2116558"/>
          </a:xfrm>
          <a:prstGeom prst="rect">
            <a:avLst/>
          </a:prstGeom>
          <a:noFill/>
          <a:extLst>
            <a:ext uri="{909E8E84-426E-40DD-AFC4-6F175D3DCCD1}">
              <a14:hiddenFill xmlns:a14="http://schemas.microsoft.com/office/drawing/2010/main">
                <a:solidFill>
                  <a:srgbClr val="FFFFFF"/>
                </a:solidFill>
              </a14:hiddenFill>
            </a:ext>
          </a:extLst>
        </p:spPr>
      </p:pic>
      <p:grpSp>
        <p:nvGrpSpPr>
          <p:cNvPr id="145" name="Group 14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6" name="Isosceles Triangle 14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4" name="Picture 6">
            <a:extLst>
              <a:ext uri="{FF2B5EF4-FFF2-40B4-BE49-F238E27FC236}">
                <a16:creationId xmlns:a16="http://schemas.microsoft.com/office/drawing/2014/main" id="{0B34A4D8-EE49-45B3-97E2-CB66EF760F9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4203740"/>
            <a:ext cx="6253212" cy="1797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944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AD918F-F0B1-4C14-BB06-732EB97FF0FA}"/>
              </a:ext>
            </a:extLst>
          </p:cNvPr>
          <p:cNvSpPr>
            <a:spLocks noGrp="1"/>
          </p:cNvSpPr>
          <p:nvPr>
            <p:ph type="title"/>
          </p:nvPr>
        </p:nvSpPr>
        <p:spPr>
          <a:xfrm>
            <a:off x="643467" y="321734"/>
            <a:ext cx="10905066" cy="1135737"/>
          </a:xfrm>
        </p:spPr>
        <p:txBody>
          <a:bodyPr>
            <a:normAutofit/>
          </a:bodyPr>
          <a:lstStyle/>
          <a:p>
            <a:r>
              <a:rPr lang="en-US" sz="3600" dirty="0"/>
              <a:t>Exploratory Data Analysis</a:t>
            </a:r>
          </a:p>
        </p:txBody>
      </p:sp>
      <p:sp>
        <p:nvSpPr>
          <p:cNvPr id="3" name="Content Placeholder 2">
            <a:extLst>
              <a:ext uri="{FF2B5EF4-FFF2-40B4-BE49-F238E27FC236}">
                <a16:creationId xmlns:a16="http://schemas.microsoft.com/office/drawing/2014/main" id="{458ABFED-013E-4222-BD3C-CFCC06DCA8BE}"/>
              </a:ext>
            </a:extLst>
          </p:cNvPr>
          <p:cNvSpPr>
            <a:spLocks noGrp="1"/>
          </p:cNvSpPr>
          <p:nvPr>
            <p:ph idx="1"/>
          </p:nvPr>
        </p:nvSpPr>
        <p:spPr>
          <a:xfrm>
            <a:off x="643469" y="1782981"/>
            <a:ext cx="4008384" cy="4393982"/>
          </a:xfrm>
        </p:spPr>
        <p:txBody>
          <a:bodyPr>
            <a:normAutofit/>
          </a:bodyPr>
          <a:lstStyle/>
          <a:p>
            <a:r>
              <a:rPr lang="en-US" sz="2000" dirty="0" err="1"/>
              <a:t>Attrited</a:t>
            </a:r>
            <a:r>
              <a:rPr lang="en-US" sz="2000" dirty="0"/>
              <a:t> customers have lower </a:t>
            </a:r>
            <a:r>
              <a:rPr lang="en-US" sz="2000" dirty="0" err="1"/>
              <a:t>Total_Relationship_Count</a:t>
            </a:r>
            <a:r>
              <a:rPr lang="en-US" sz="2000" dirty="0"/>
              <a:t> and </a:t>
            </a:r>
            <a:r>
              <a:rPr lang="en-US" sz="2000" dirty="0" err="1"/>
              <a:t>Total_Revolving_Bal</a:t>
            </a:r>
            <a:r>
              <a:rPr lang="en-US" sz="2000" dirty="0"/>
              <a:t>.</a:t>
            </a:r>
          </a:p>
          <a:p>
            <a:endParaRPr lang="en-US" sz="2000" dirty="0"/>
          </a:p>
        </p:txBody>
      </p:sp>
      <p:grpSp>
        <p:nvGrpSpPr>
          <p:cNvPr id="12" name="Group 1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3" name="Rectangle 1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8">
            <a:extLst>
              <a:ext uri="{FF2B5EF4-FFF2-40B4-BE49-F238E27FC236}">
                <a16:creationId xmlns:a16="http://schemas.microsoft.com/office/drawing/2014/main" id="{1EDCDFCE-80F0-4DFD-8741-CC99F72A076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19" y="1942362"/>
            <a:ext cx="6253211" cy="179779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808AA255-9E06-4139-A025-F6F322DFC8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4203740"/>
            <a:ext cx="6253212" cy="1797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808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 name="Rectangle 14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61DDD8-9908-44AE-8BB2-7BF1DA3FBF7E}"/>
              </a:ext>
            </a:extLst>
          </p:cNvPr>
          <p:cNvSpPr>
            <a:spLocks noGrp="1"/>
          </p:cNvSpPr>
          <p:nvPr>
            <p:ph type="title"/>
          </p:nvPr>
        </p:nvSpPr>
        <p:spPr>
          <a:xfrm>
            <a:off x="643467" y="321734"/>
            <a:ext cx="10905066" cy="1135737"/>
          </a:xfrm>
        </p:spPr>
        <p:txBody>
          <a:bodyPr>
            <a:normAutofit/>
          </a:bodyPr>
          <a:lstStyle/>
          <a:p>
            <a:r>
              <a:rPr lang="en-US" sz="3600"/>
              <a:t>Exploratory Data Analysis</a:t>
            </a:r>
          </a:p>
        </p:txBody>
      </p:sp>
      <p:sp>
        <p:nvSpPr>
          <p:cNvPr id="3" name="Content Placeholder 2">
            <a:extLst>
              <a:ext uri="{FF2B5EF4-FFF2-40B4-BE49-F238E27FC236}">
                <a16:creationId xmlns:a16="http://schemas.microsoft.com/office/drawing/2014/main" id="{0075B4A6-C882-4A80-AA75-B58F633EF4CA}"/>
              </a:ext>
            </a:extLst>
          </p:cNvPr>
          <p:cNvSpPr>
            <a:spLocks noGrp="1"/>
          </p:cNvSpPr>
          <p:nvPr>
            <p:ph idx="1"/>
          </p:nvPr>
        </p:nvSpPr>
        <p:spPr>
          <a:xfrm>
            <a:off x="643469" y="1782981"/>
            <a:ext cx="4008384" cy="4393982"/>
          </a:xfrm>
        </p:spPr>
        <p:txBody>
          <a:bodyPr>
            <a:normAutofit/>
          </a:bodyPr>
          <a:lstStyle/>
          <a:p>
            <a:r>
              <a:rPr lang="en-US" sz="2000" dirty="0" err="1"/>
              <a:t>Attrited</a:t>
            </a:r>
            <a:r>
              <a:rPr lang="en-US" sz="2000" dirty="0"/>
              <a:t> customers have significantly lower </a:t>
            </a:r>
            <a:r>
              <a:rPr lang="en-US" sz="2000" dirty="0" err="1"/>
              <a:t>Total_Trans_Amt</a:t>
            </a:r>
            <a:r>
              <a:rPr lang="en-US" sz="2000" dirty="0"/>
              <a:t> and Total_Ct_Chng_Q4_Q1.</a:t>
            </a:r>
          </a:p>
        </p:txBody>
      </p:sp>
      <p:grpSp>
        <p:nvGrpSpPr>
          <p:cNvPr id="146" name="Group 14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7" name="Rectangle 14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Isosceles Triangle 14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078" name="Picture 6">
            <a:extLst>
              <a:ext uri="{FF2B5EF4-FFF2-40B4-BE49-F238E27FC236}">
                <a16:creationId xmlns:a16="http://schemas.microsoft.com/office/drawing/2014/main" id="{FFB9BDCC-E9D4-40EE-80AB-7620E7BA8DE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19" y="1942362"/>
            <a:ext cx="6253211" cy="1797798"/>
          </a:xfrm>
          <a:prstGeom prst="rect">
            <a:avLst/>
          </a:prstGeom>
          <a:noFill/>
          <a:extLst>
            <a:ext uri="{909E8E84-426E-40DD-AFC4-6F175D3DCCD1}">
              <a14:hiddenFill xmlns:a14="http://schemas.microsoft.com/office/drawing/2010/main">
                <a:solidFill>
                  <a:srgbClr val="FFFFFF"/>
                </a:solidFill>
              </a14:hiddenFill>
            </a:ext>
          </a:extLst>
        </p:spPr>
      </p:pic>
      <p:grpSp>
        <p:nvGrpSpPr>
          <p:cNvPr id="150" name="Group 14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1" name="Isosceles Triangle 15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a:extLst>
              <a:ext uri="{FF2B5EF4-FFF2-40B4-BE49-F238E27FC236}">
                <a16:creationId xmlns:a16="http://schemas.microsoft.com/office/drawing/2014/main" id="{B462B391-3407-481A-924A-9F862E2924D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4203740"/>
            <a:ext cx="6253212" cy="1797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31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850A8-BB83-4C74-8E60-9E5909C2FFA4}"/>
              </a:ext>
            </a:extLst>
          </p:cNvPr>
          <p:cNvSpPr>
            <a:spLocks noGrp="1"/>
          </p:cNvSpPr>
          <p:nvPr>
            <p:ph type="title"/>
          </p:nvPr>
        </p:nvSpPr>
        <p:spPr>
          <a:xfrm>
            <a:off x="643467" y="321734"/>
            <a:ext cx="10905066" cy="1135737"/>
          </a:xfrm>
        </p:spPr>
        <p:txBody>
          <a:bodyPr>
            <a:normAutofit/>
          </a:bodyPr>
          <a:lstStyle/>
          <a:p>
            <a:r>
              <a:rPr lang="en-US" sz="3600" dirty="0"/>
              <a:t>Exploratory Data Analysis</a:t>
            </a:r>
          </a:p>
        </p:txBody>
      </p:sp>
      <p:sp>
        <p:nvSpPr>
          <p:cNvPr id="3" name="Content Placeholder 2">
            <a:extLst>
              <a:ext uri="{FF2B5EF4-FFF2-40B4-BE49-F238E27FC236}">
                <a16:creationId xmlns:a16="http://schemas.microsoft.com/office/drawing/2014/main" id="{77D80221-2A30-4A21-A15C-93538946A516}"/>
              </a:ext>
            </a:extLst>
          </p:cNvPr>
          <p:cNvSpPr>
            <a:spLocks noGrp="1"/>
          </p:cNvSpPr>
          <p:nvPr>
            <p:ph idx="1"/>
          </p:nvPr>
        </p:nvSpPr>
        <p:spPr>
          <a:xfrm>
            <a:off x="643469" y="1782981"/>
            <a:ext cx="4008384" cy="4393982"/>
          </a:xfrm>
        </p:spPr>
        <p:txBody>
          <a:bodyPr>
            <a:normAutofit/>
          </a:bodyPr>
          <a:lstStyle/>
          <a:p>
            <a:r>
              <a:rPr lang="en-US" sz="2000" dirty="0" err="1"/>
              <a:t>Attrited</a:t>
            </a:r>
            <a:r>
              <a:rPr lang="en-US" sz="2000" dirty="0"/>
              <a:t> customers have significantly lower </a:t>
            </a:r>
            <a:r>
              <a:rPr lang="en-US" sz="2000" dirty="0" err="1"/>
              <a:t>Total_Trans_Ct</a:t>
            </a:r>
            <a:r>
              <a:rPr lang="en-US" sz="2000" dirty="0"/>
              <a:t> and </a:t>
            </a:r>
            <a:r>
              <a:rPr lang="en-US" sz="2000" dirty="0" err="1"/>
              <a:t>Avg_Utilization_Ratio</a:t>
            </a:r>
            <a:r>
              <a:rPr lang="en-US" sz="2000" dirty="0"/>
              <a:t>.</a:t>
            </a:r>
          </a:p>
          <a:p>
            <a:endParaRPr lang="en-US" sz="2000" dirty="0"/>
          </a:p>
        </p:txBody>
      </p:sp>
      <p:grpSp>
        <p:nvGrpSpPr>
          <p:cNvPr id="12" name="Group 1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3" name="Rectangle 1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4">
            <a:extLst>
              <a:ext uri="{FF2B5EF4-FFF2-40B4-BE49-F238E27FC236}">
                <a16:creationId xmlns:a16="http://schemas.microsoft.com/office/drawing/2014/main" id="{5971F91E-361B-4993-AA57-7F727BF3F8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19" y="1942362"/>
            <a:ext cx="6253211" cy="179779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8">
            <a:extLst>
              <a:ext uri="{FF2B5EF4-FFF2-40B4-BE49-F238E27FC236}">
                <a16:creationId xmlns:a16="http://schemas.microsoft.com/office/drawing/2014/main" id="{97CE3CFE-83C7-472B-AF0A-DD8ABB5EC82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4203740"/>
            <a:ext cx="6253212" cy="1797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520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1070</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Credit Card Users Churn Prediction</vt:lpstr>
      <vt:lpstr>Contents</vt:lpstr>
      <vt:lpstr>Business Problem Overview and Solution Approach</vt:lpstr>
      <vt:lpstr>Data Overview</vt:lpstr>
      <vt:lpstr>Exploratory Data Analysis</vt:lpstr>
      <vt:lpstr>Exploratory Data Analysis</vt:lpstr>
      <vt:lpstr>Exploratory Data Analysis</vt:lpstr>
      <vt:lpstr>Exploratory Data Analysis</vt:lpstr>
      <vt:lpstr>Exploratory Data Analysis</vt:lpstr>
      <vt:lpstr>Model Performance Summary</vt:lpstr>
      <vt:lpstr>Model Performance Summary (Logistic Regression)</vt:lpstr>
      <vt:lpstr>Model Performance Summary</vt:lpstr>
      <vt:lpstr>Model Performance Summary</vt:lpstr>
      <vt:lpstr>Feature Importances</vt:lpstr>
      <vt:lpstr>Business Insights &amp;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Users Churn Prediction</dc:title>
  <dc:creator>Andrew Susanto</dc:creator>
  <cp:lastModifiedBy>Andrew Susanto</cp:lastModifiedBy>
  <cp:revision>18</cp:revision>
  <dcterms:created xsi:type="dcterms:W3CDTF">2021-07-23T03:22:10Z</dcterms:created>
  <dcterms:modified xsi:type="dcterms:W3CDTF">2021-07-23T09:21:36Z</dcterms:modified>
</cp:coreProperties>
</file>