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Open Sans" panose="020B0604020202020204" charset="0"/>
      <p:regular r:id="rId9"/>
      <p:bold r:id="rId10"/>
      <p:italic r:id="rId11"/>
      <p:boldItalic r:id="rId12"/>
    </p:embeddedFont>
    <p:embeddedFont>
      <p:font typeface="PT Sans Narrow" panose="020B0604020202020204" charset="0"/>
      <p:regular r:id="rId13"/>
      <p:bold r:id="rId14"/>
    </p:embeddedFont>
    <p:embeddedFont>
      <p:font typeface="Roboto"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be336017e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be336017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Anthony</a:t>
            </a: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 sz="1200">
                <a:solidFill>
                  <a:srgbClr val="333333"/>
                </a:solidFill>
              </a:rPr>
              <a:t>Opportunity Zones are designed to spur economic development by providing tax benefits to investors. First, investors can defer tax on any prior gains invested in a Qualified Opportunity Fund (QOF) until the earlier of the date on which the investment in a QOF is sold or exchanged, or December 31, 2026.   If the QOF investment is held for longer than 5 years, there is a 10% exclusion of the deferred gain.  If held for more than 7 years, the 10% becomes 15%.  Second, if the investor holds the investment in the Opportunity Fund for at least ten years, the investor is eligible for an increase in basis of the QOF investment equal to its fair market value on the date that the QOF investment is sold or exchanged.</a:t>
            </a:r>
            <a:endParaRPr sz="1200">
              <a:solidFill>
                <a:srgbClr val="333333"/>
              </a:solidFill>
            </a:endParaRPr>
          </a:p>
          <a:p>
            <a:pPr marL="0" lvl="0" indent="0" algn="l" rtl="0">
              <a:lnSpc>
                <a:spcPct val="115000"/>
              </a:lnSpc>
              <a:spcBef>
                <a:spcPts val="80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beeb6724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beeb6724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Lydia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c06d8b72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c06d8b7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Lydia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be336017e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be336017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Wuyan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beeb67248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beeb67248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Wuyan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47425" y="1338161"/>
            <a:ext cx="7136700" cy="209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Creating decision-making tools for selecting Opportunity Zones</a:t>
            </a:r>
            <a:endParaRPr sz="4800"/>
          </a:p>
          <a:p>
            <a:pPr marL="0" lvl="0" indent="0" algn="ctr" rtl="0">
              <a:spcBef>
                <a:spcPts val="0"/>
              </a:spcBef>
              <a:spcAft>
                <a:spcPts val="0"/>
              </a:spcAft>
              <a:buNone/>
            </a:pPr>
            <a:r>
              <a:rPr lang="en" sz="4800"/>
              <a:t>in Chicago</a:t>
            </a:r>
            <a:endParaRPr sz="4800"/>
          </a:p>
        </p:txBody>
      </p:sp>
      <p:sp>
        <p:nvSpPr>
          <p:cNvPr id="67" name="Google Shape;67;p13"/>
          <p:cNvSpPr txBox="1">
            <a:spLocks noGrp="1"/>
          </p:cNvSpPr>
          <p:nvPr>
            <p:ph type="subTitle" idx="1"/>
          </p:nvPr>
        </p:nvSpPr>
        <p:spPr>
          <a:xfrm>
            <a:off x="1006500" y="3369875"/>
            <a:ext cx="7136700" cy="14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Team 2</a:t>
            </a:r>
            <a:endParaRPr/>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r>
              <a:rPr lang="en" sz="1200"/>
              <a:t>Lydia Stump, Erika Haren, Wuyan Xu, Anthony Elkadi, &amp; Andy Swellie</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an Opportunity Zone?</a:t>
            </a:r>
            <a:endParaRPr dirty="0"/>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sz="3000" dirty="0">
                <a:solidFill>
                  <a:srgbClr val="222222"/>
                </a:solidFill>
                <a:highlight>
                  <a:srgbClr val="FFFFFF"/>
                </a:highlight>
                <a:latin typeface="Roboto"/>
                <a:ea typeface="Roboto"/>
                <a:cs typeface="Roboto"/>
                <a:sym typeface="Roboto"/>
              </a:rPr>
              <a:t>The </a:t>
            </a:r>
            <a:r>
              <a:rPr lang="en" sz="3000" b="1" dirty="0">
                <a:solidFill>
                  <a:srgbClr val="222222"/>
                </a:solidFill>
                <a:highlight>
                  <a:srgbClr val="FFFFFF"/>
                </a:highlight>
                <a:latin typeface="Roboto"/>
                <a:ea typeface="Roboto"/>
                <a:cs typeface="Roboto"/>
                <a:sym typeface="Roboto"/>
              </a:rPr>
              <a:t>Opportunity Zones</a:t>
            </a:r>
            <a:r>
              <a:rPr lang="en" sz="3000" dirty="0">
                <a:solidFill>
                  <a:srgbClr val="222222"/>
                </a:solidFill>
                <a:highlight>
                  <a:srgbClr val="FFFFFF"/>
                </a:highlight>
                <a:latin typeface="Roboto"/>
                <a:ea typeface="Roboto"/>
                <a:cs typeface="Roboto"/>
                <a:sym typeface="Roboto"/>
              </a:rPr>
              <a:t> incentive is a new community investment program established by Congress in the Tax Cuts and Jobs Act of 2017 to encourage long-term investments in low-income urban and rural communities nationwide </a:t>
            </a:r>
            <a:r>
              <a:rPr lang="en-US" sz="3000" dirty="0">
                <a:solidFill>
                  <a:srgbClr val="222222"/>
                </a:solidFill>
                <a:highlight>
                  <a:srgbClr val="FFFFFF"/>
                </a:highlight>
                <a:latin typeface="Roboto"/>
                <a:ea typeface="Roboto"/>
                <a:cs typeface="Roboto"/>
                <a:sym typeface="Roboto"/>
              </a:rPr>
              <a:t>by providing tax benefits to investors</a:t>
            </a:r>
            <a:r>
              <a:rPr lang="en" sz="3000" dirty="0">
                <a:solidFill>
                  <a:srgbClr val="222222"/>
                </a:solidFill>
                <a:highlight>
                  <a:srgbClr val="FFFFFF"/>
                </a:highlight>
                <a:latin typeface="Roboto"/>
                <a:ea typeface="Roboto"/>
                <a:cs typeface="Roboto"/>
                <a:sym typeface="Roboto"/>
              </a:rPr>
              <a:t>.</a:t>
            </a:r>
            <a:endParaRPr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 Bounds, and Audience</a:t>
            </a:r>
            <a:endParaRPr/>
          </a:p>
        </p:txBody>
      </p:sp>
      <p:sp>
        <p:nvSpPr>
          <p:cNvPr id="79" name="Google Shape;79;p15"/>
          <p:cNvSpPr txBox="1">
            <a:spLocks noGrp="1"/>
          </p:cNvSpPr>
          <p:nvPr>
            <p:ph type="body" idx="1"/>
          </p:nvPr>
        </p:nvSpPr>
        <p:spPr>
          <a:xfrm>
            <a:off x="311700" y="1113925"/>
            <a:ext cx="8520600" cy="3302700"/>
          </a:xfrm>
          <a:prstGeom prst="rect">
            <a:avLst/>
          </a:prstGeom>
        </p:spPr>
        <p:txBody>
          <a:bodyPr spcFirstLastPara="1" wrap="square" lIns="91425" tIns="91425" rIns="91425" bIns="91425" anchor="t" anchorCtr="0">
            <a:noAutofit/>
          </a:bodyPr>
          <a:lstStyle/>
          <a:p>
            <a:pPr marL="457200" lvl="0" indent="-342900" algn="l" rtl="0">
              <a:spcBef>
                <a:spcPts val="1000"/>
              </a:spcBef>
              <a:spcAft>
                <a:spcPts val="0"/>
              </a:spcAft>
              <a:buSzPts val="1800"/>
              <a:buChar char="●"/>
            </a:pPr>
            <a:r>
              <a:rPr lang="en"/>
              <a:t>Provide </a:t>
            </a:r>
            <a:r>
              <a:rPr lang="en" b="1"/>
              <a:t>investors</a:t>
            </a:r>
            <a:r>
              <a:rPr lang="en"/>
              <a:t> with decision-making tools to make informed decisions about what Opportunity Zones to invest in within a given area</a:t>
            </a:r>
            <a:endParaRPr/>
          </a:p>
          <a:p>
            <a:pPr marL="457200" lvl="0" indent="-342900" algn="l" rtl="0">
              <a:spcBef>
                <a:spcPts val="1600"/>
              </a:spcBef>
              <a:spcAft>
                <a:spcPts val="0"/>
              </a:spcAft>
              <a:buSzPts val="1800"/>
              <a:buChar char="●"/>
            </a:pPr>
            <a:r>
              <a:rPr lang="en" b="1"/>
              <a:t>Investors </a:t>
            </a:r>
            <a:r>
              <a:rPr lang="en"/>
              <a:t>could be anyone that wants to buy real estate or invest in local business in these zones</a:t>
            </a:r>
            <a:endParaRPr/>
          </a:p>
          <a:p>
            <a:pPr marL="457200" lvl="0" indent="-342900" algn="l" rtl="0">
              <a:spcBef>
                <a:spcPts val="1600"/>
              </a:spcBef>
              <a:spcAft>
                <a:spcPts val="0"/>
              </a:spcAft>
              <a:buSzPts val="1800"/>
              <a:buChar char="●"/>
            </a:pPr>
            <a:r>
              <a:rPr lang="en"/>
              <a:t>It will also provide </a:t>
            </a:r>
            <a:r>
              <a:rPr lang="en" b="1"/>
              <a:t>local governments</a:t>
            </a:r>
            <a:r>
              <a:rPr lang="en"/>
              <a:t> and </a:t>
            </a:r>
            <a:r>
              <a:rPr lang="en" b="1"/>
              <a:t>Chambers of Commerce</a:t>
            </a:r>
            <a:r>
              <a:rPr lang="en"/>
              <a:t> with a tool that is more user-friendly and dynamic,  versus requiring investors to sift through pages of information</a:t>
            </a:r>
            <a:endParaRPr/>
          </a:p>
          <a:p>
            <a:pPr marL="457200" lvl="0" indent="-342900" algn="l" rtl="0">
              <a:spcBef>
                <a:spcPts val="1000"/>
              </a:spcBef>
              <a:spcAft>
                <a:spcPts val="0"/>
              </a:spcAft>
              <a:buSzPts val="1800"/>
              <a:buChar char="●"/>
            </a:pPr>
            <a:r>
              <a:rPr lang="en"/>
              <a:t>We chose Cook County in Chicago as a </a:t>
            </a:r>
            <a:r>
              <a:rPr lang="en" b="1"/>
              <a:t>proof of concept</a:t>
            </a:r>
            <a:endParaRPr b="1"/>
          </a:p>
          <a:p>
            <a:pPr marL="457200" lvl="0" indent="-342900" algn="l" rtl="0">
              <a:spcBef>
                <a:spcPts val="1000"/>
              </a:spcBef>
              <a:spcAft>
                <a:spcPts val="0"/>
              </a:spcAft>
              <a:buSzPts val="1800"/>
              <a:buChar char="●"/>
            </a:pPr>
            <a:r>
              <a:rPr lang="en" b="1"/>
              <a:t>135</a:t>
            </a:r>
            <a:r>
              <a:rPr lang="en"/>
              <a:t> qualified Opportunity Zones exist in this County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1420588" y="152400"/>
            <a:ext cx="6302836"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Key Performance Indicators</a:t>
            </a:r>
            <a:endParaRPr/>
          </a:p>
        </p:txBody>
      </p:sp>
      <p:sp>
        <p:nvSpPr>
          <p:cNvPr id="90" name="Google Shape;90;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Population growth or decline</a:t>
            </a:r>
            <a:endParaRPr/>
          </a:p>
          <a:p>
            <a:pPr marL="457200" lvl="0" indent="-342900" algn="l" rtl="0">
              <a:spcBef>
                <a:spcPts val="0"/>
              </a:spcBef>
              <a:spcAft>
                <a:spcPts val="0"/>
              </a:spcAft>
              <a:buSzPts val="1800"/>
              <a:buChar char="●"/>
            </a:pPr>
            <a:r>
              <a:rPr lang="en"/>
              <a:t>Annual median income</a:t>
            </a:r>
            <a:endParaRPr/>
          </a:p>
          <a:p>
            <a:pPr marL="457200" lvl="0" indent="-342900" algn="l" rtl="0">
              <a:spcBef>
                <a:spcPts val="0"/>
              </a:spcBef>
              <a:spcAft>
                <a:spcPts val="0"/>
              </a:spcAft>
              <a:buSzPts val="1800"/>
              <a:buChar char="●"/>
            </a:pPr>
            <a:r>
              <a:rPr lang="en"/>
              <a:t>Percent change in home values</a:t>
            </a:r>
            <a:endParaRPr/>
          </a:p>
          <a:p>
            <a:pPr marL="457200" lvl="0" indent="-342900" algn="l" rtl="0">
              <a:spcBef>
                <a:spcPts val="0"/>
              </a:spcBef>
              <a:spcAft>
                <a:spcPts val="0"/>
              </a:spcAft>
              <a:buSzPts val="1800"/>
              <a:buChar char="●"/>
            </a:pPr>
            <a:r>
              <a:rPr lang="en"/>
              <a:t>Educational attainment levels</a:t>
            </a:r>
            <a:endParaRPr/>
          </a:p>
          <a:p>
            <a:pPr marL="457200" lvl="0" indent="-342900" algn="l" rtl="0">
              <a:spcBef>
                <a:spcPts val="0"/>
              </a:spcBef>
              <a:spcAft>
                <a:spcPts val="0"/>
              </a:spcAft>
              <a:buSzPts val="1800"/>
              <a:buChar char="●"/>
            </a:pPr>
            <a:r>
              <a:rPr lang="en"/>
              <a:t>Unemployment rate</a:t>
            </a:r>
            <a:endParaRPr/>
          </a:p>
          <a:p>
            <a:pPr marL="457200" lvl="0" indent="-342900" algn="l" rtl="0">
              <a:spcBef>
                <a:spcPts val="0"/>
              </a:spcBef>
              <a:spcAft>
                <a:spcPts val="0"/>
              </a:spcAft>
              <a:buSzPts val="1800"/>
              <a:buChar char="●"/>
            </a:pPr>
            <a:r>
              <a:rPr lang="en"/>
              <a:t>Crimes per 1000 people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96" name="Google Shape;96;p18"/>
          <p:cNvSpPr txBox="1">
            <a:spLocks noGrp="1"/>
          </p:cNvSpPr>
          <p:nvPr>
            <p:ph type="body" idx="1"/>
          </p:nvPr>
        </p:nvSpPr>
        <p:spPr>
          <a:xfrm>
            <a:off x="311700" y="1266325"/>
            <a:ext cx="8520600" cy="5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This is what we used to build our app:</a:t>
            </a:r>
            <a:endParaRPr b="1"/>
          </a:p>
          <a:p>
            <a:pPr marL="0" marR="0" lvl="0" indent="0" algn="l" rtl="0">
              <a:lnSpc>
                <a:spcPct val="115000"/>
              </a:lnSpc>
              <a:spcBef>
                <a:spcPts val="1600"/>
              </a:spcBef>
              <a:spcAft>
                <a:spcPts val="1600"/>
              </a:spcAft>
              <a:buNone/>
            </a:pPr>
            <a:endParaRPr/>
          </a:p>
        </p:txBody>
      </p:sp>
      <p:sp>
        <p:nvSpPr>
          <p:cNvPr id="97" name="Google Shape;97;p18"/>
          <p:cNvSpPr txBox="1">
            <a:spLocks noGrp="1"/>
          </p:cNvSpPr>
          <p:nvPr>
            <p:ph type="body" idx="1"/>
          </p:nvPr>
        </p:nvSpPr>
        <p:spPr>
          <a:xfrm>
            <a:off x="4862175" y="1773925"/>
            <a:ext cx="38967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Web</a:t>
            </a:r>
            <a:endParaRPr/>
          </a:p>
          <a:p>
            <a:pPr marL="914400" lvl="1" indent="-317500" algn="l" rtl="0">
              <a:spcBef>
                <a:spcPts val="0"/>
              </a:spcBef>
              <a:spcAft>
                <a:spcPts val="0"/>
              </a:spcAft>
              <a:buSzPts val="1400"/>
              <a:buChar char="○"/>
            </a:pPr>
            <a:r>
              <a:rPr lang="en"/>
              <a:t>HTML/CSS</a:t>
            </a:r>
            <a:endParaRPr/>
          </a:p>
          <a:p>
            <a:pPr marL="914400" lvl="1" indent="-317500" algn="l" rtl="0">
              <a:spcBef>
                <a:spcPts val="0"/>
              </a:spcBef>
              <a:spcAft>
                <a:spcPts val="0"/>
              </a:spcAft>
              <a:buSzPts val="1400"/>
              <a:buChar char="○"/>
            </a:pPr>
            <a:r>
              <a:rPr lang="en"/>
              <a:t>Bootstrap</a:t>
            </a:r>
            <a:endParaRPr/>
          </a:p>
          <a:p>
            <a:pPr marL="914400" lvl="1" indent="-317500" algn="l" rtl="0">
              <a:spcBef>
                <a:spcPts val="0"/>
              </a:spcBef>
              <a:spcAft>
                <a:spcPts val="0"/>
              </a:spcAft>
              <a:buSzPts val="1400"/>
              <a:buChar char="○"/>
            </a:pPr>
            <a:r>
              <a:rPr lang="en"/>
              <a:t>Heroku (hosting)</a:t>
            </a:r>
            <a:endParaRPr/>
          </a:p>
          <a:p>
            <a:pPr marL="457200" lvl="0" indent="-342900" algn="l" rtl="0">
              <a:spcBef>
                <a:spcPts val="0"/>
              </a:spcBef>
              <a:spcAft>
                <a:spcPts val="0"/>
              </a:spcAft>
              <a:buSzPts val="1800"/>
              <a:buChar char="●"/>
            </a:pPr>
            <a:r>
              <a:rPr lang="en"/>
              <a:t>Javascript (all the good stuff)</a:t>
            </a:r>
            <a:endParaRPr/>
          </a:p>
          <a:p>
            <a:pPr marL="914400" lvl="1" indent="-317500" algn="l" rtl="0">
              <a:spcBef>
                <a:spcPts val="0"/>
              </a:spcBef>
              <a:spcAft>
                <a:spcPts val="0"/>
              </a:spcAft>
              <a:buSzPts val="1400"/>
              <a:buChar char="○"/>
            </a:pPr>
            <a:r>
              <a:rPr lang="en"/>
              <a:t>Leaflet</a:t>
            </a:r>
            <a:endParaRPr/>
          </a:p>
          <a:p>
            <a:pPr marL="914400" lvl="1" indent="-317500" algn="l" rtl="0">
              <a:spcBef>
                <a:spcPts val="0"/>
              </a:spcBef>
              <a:spcAft>
                <a:spcPts val="0"/>
              </a:spcAft>
              <a:buSzPts val="1400"/>
              <a:buChar char="○"/>
            </a:pPr>
            <a:r>
              <a:rPr lang="en"/>
              <a:t>D3</a:t>
            </a:r>
            <a:endParaRPr/>
          </a:p>
          <a:p>
            <a:pPr marL="914400" lvl="1" indent="-317500" algn="l" rtl="0">
              <a:spcBef>
                <a:spcPts val="0"/>
              </a:spcBef>
              <a:spcAft>
                <a:spcPts val="0"/>
              </a:spcAft>
              <a:buSzPts val="1400"/>
              <a:buChar char="○"/>
            </a:pPr>
            <a:r>
              <a:rPr lang="en"/>
              <a:t>Plotly</a:t>
            </a:r>
            <a:endParaRPr/>
          </a:p>
          <a:p>
            <a:pPr marL="914400" lvl="1" indent="-317500" algn="l" rtl="0">
              <a:spcBef>
                <a:spcPts val="0"/>
              </a:spcBef>
              <a:spcAft>
                <a:spcPts val="0"/>
              </a:spcAft>
              <a:buSzPts val="1400"/>
              <a:buChar char="○"/>
            </a:pPr>
            <a:r>
              <a:rPr lang="en"/>
              <a:t>jQuery</a:t>
            </a:r>
            <a:endParaRPr/>
          </a:p>
          <a:p>
            <a:pPr marL="914400" lvl="1" indent="-317500" algn="l" rtl="0">
              <a:spcBef>
                <a:spcPts val="0"/>
              </a:spcBef>
              <a:spcAft>
                <a:spcPts val="0"/>
              </a:spcAft>
              <a:buSzPts val="1400"/>
              <a:buChar char="○"/>
            </a:pPr>
            <a:r>
              <a:rPr lang="en"/>
              <a:t>Node.js</a:t>
            </a:r>
            <a:endParaRPr/>
          </a:p>
          <a:p>
            <a:pPr marL="0" lvl="0" indent="0" algn="l" rtl="0">
              <a:spcBef>
                <a:spcPts val="1600"/>
              </a:spcBef>
              <a:spcAft>
                <a:spcPts val="1600"/>
              </a:spcAft>
              <a:buNone/>
            </a:pPr>
            <a:endParaRPr/>
          </a:p>
        </p:txBody>
      </p:sp>
      <p:sp>
        <p:nvSpPr>
          <p:cNvPr id="98" name="Google Shape;98;p18"/>
          <p:cNvSpPr txBox="1">
            <a:spLocks noGrp="1"/>
          </p:cNvSpPr>
          <p:nvPr>
            <p:ph type="body" idx="1"/>
          </p:nvPr>
        </p:nvSpPr>
        <p:spPr>
          <a:xfrm>
            <a:off x="675300" y="1773925"/>
            <a:ext cx="38967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Server</a:t>
            </a:r>
            <a:endParaRPr/>
          </a:p>
          <a:p>
            <a:pPr marL="914400" lvl="1" indent="-317500" algn="l" rtl="0">
              <a:spcBef>
                <a:spcPts val="0"/>
              </a:spcBef>
              <a:spcAft>
                <a:spcPts val="0"/>
              </a:spcAft>
              <a:buSzPts val="1400"/>
              <a:buChar char="○"/>
            </a:pPr>
            <a:r>
              <a:rPr lang="en"/>
              <a:t>Python</a:t>
            </a:r>
            <a:endParaRPr/>
          </a:p>
          <a:p>
            <a:pPr marL="914400" lvl="1" indent="-317500" algn="l" rtl="0">
              <a:spcBef>
                <a:spcPts val="0"/>
              </a:spcBef>
              <a:spcAft>
                <a:spcPts val="0"/>
              </a:spcAft>
              <a:buSzPts val="1400"/>
              <a:buChar char="○"/>
            </a:pPr>
            <a:r>
              <a:rPr lang="en"/>
              <a:t>Flask</a:t>
            </a:r>
            <a:endParaRPr/>
          </a:p>
          <a:p>
            <a:pPr marL="914400" lvl="1" indent="-317500" algn="l" rtl="0">
              <a:spcBef>
                <a:spcPts val="0"/>
              </a:spcBef>
              <a:spcAft>
                <a:spcPts val="0"/>
              </a:spcAft>
              <a:buSzPts val="1400"/>
              <a:buChar char="○"/>
            </a:pPr>
            <a:r>
              <a:rPr lang="en"/>
              <a:t>SQLalchemy</a:t>
            </a:r>
            <a:endParaRPr/>
          </a:p>
          <a:p>
            <a:pPr marL="914400" lvl="1" indent="-317500" algn="l" rtl="0">
              <a:spcBef>
                <a:spcPts val="0"/>
              </a:spcBef>
              <a:spcAft>
                <a:spcPts val="0"/>
              </a:spcAft>
              <a:buSzPts val="1400"/>
              <a:buChar char="○"/>
            </a:pPr>
            <a:r>
              <a:rPr lang="en"/>
              <a:t>Numpy</a:t>
            </a:r>
            <a:endParaRPr/>
          </a:p>
          <a:p>
            <a:pPr marL="914400" lvl="1" indent="-317500" algn="l" rtl="0">
              <a:spcBef>
                <a:spcPts val="0"/>
              </a:spcBef>
              <a:spcAft>
                <a:spcPts val="0"/>
              </a:spcAft>
              <a:buSzPts val="1400"/>
              <a:buChar char="○"/>
            </a:pPr>
            <a:r>
              <a:rPr lang="en"/>
              <a:t>pandas</a:t>
            </a:r>
            <a:endParaRPr/>
          </a:p>
          <a:p>
            <a:pPr marL="457200" lvl="0" indent="-342900" algn="l" rtl="0">
              <a:spcBef>
                <a:spcPts val="0"/>
              </a:spcBef>
              <a:spcAft>
                <a:spcPts val="0"/>
              </a:spcAft>
              <a:buSzPts val="1800"/>
              <a:buChar char="●"/>
            </a:pPr>
            <a:r>
              <a:rPr lang="en"/>
              <a:t>Database</a:t>
            </a:r>
            <a:endParaRPr/>
          </a:p>
          <a:p>
            <a:pPr marL="914400" lvl="1" indent="-317500" algn="l" rtl="0">
              <a:spcBef>
                <a:spcPts val="0"/>
              </a:spcBef>
              <a:spcAft>
                <a:spcPts val="0"/>
              </a:spcAft>
              <a:buSzPts val="1400"/>
              <a:buChar char="○"/>
            </a:pPr>
            <a:r>
              <a:rPr lang="en"/>
              <a:t>SQLite</a:t>
            </a:r>
            <a:endParaRPr/>
          </a:p>
          <a:p>
            <a:pPr marL="914400" lvl="1" indent="-317500" algn="l" rtl="0">
              <a:spcBef>
                <a:spcPts val="0"/>
              </a:spcBef>
              <a:spcAft>
                <a:spcPts val="0"/>
              </a:spcAft>
              <a:buSzPts val="1400"/>
              <a:buChar char="○"/>
            </a:pPr>
            <a:r>
              <a:rPr lang="en"/>
              <a:t>SQLalchemy</a:t>
            </a:r>
            <a:endParaRPr/>
          </a:p>
          <a:p>
            <a:pPr marL="457200" marR="0" lvl="0" indent="0" algn="l" rtl="0">
              <a:lnSpc>
                <a:spcPct val="115000"/>
              </a:lnSpc>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380</Words>
  <Application>Microsoft Office PowerPoint</Application>
  <PresentationFormat>On-screen Show (16:9)</PresentationFormat>
  <Paragraphs>50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PT Sans Narrow</vt:lpstr>
      <vt:lpstr>Open Sans</vt:lpstr>
      <vt:lpstr>Roboto</vt:lpstr>
      <vt:lpstr>Tropic</vt:lpstr>
      <vt:lpstr>Creating decision-making tools for selecting Opportunity Zones in Chicago</vt:lpstr>
      <vt:lpstr>What is an Opportunity Zone?</vt:lpstr>
      <vt:lpstr>Objectives, Bounds, and Audience</vt:lpstr>
      <vt:lpstr>PowerPoint Presentation</vt:lpstr>
      <vt:lpstr>Key Performance Indicators</vt:lpstr>
      <vt:lpstr>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decision-making tools for selecting Opportunity Zones in Chicago</dc:title>
  <cp:lastModifiedBy>andrew swellie</cp:lastModifiedBy>
  <cp:revision>1</cp:revision>
  <dcterms:modified xsi:type="dcterms:W3CDTF">2019-06-18T22:14:15Z</dcterms:modified>
</cp:coreProperties>
</file>