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Decision Trees &amp; Random Forests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Science </a:t>
            </a:r>
            <a:r>
              <a:rPr lang="en-GB"/>
              <a:t>Curriculum</a:t>
            </a:r>
            <a:r>
              <a:rPr lang="en-GB"/>
              <a:t> </a:t>
            </a:r>
          </a:p>
        </p:txBody>
      </p:sp>
      <p:pic>
        <p:nvPicPr>
          <p:cNvPr descr="ga-white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150" y="141450"/>
            <a:ext cx="4596639" cy="5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Split data on column labels then calculate number of outcomes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https://youtu.be/eKD5gxPPeY0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Decision</a:t>
            </a:r>
            <a:r>
              <a:rPr lang="en-GB"/>
              <a:t> Trees for Classification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Decision trees for classification - classes like dog/cat, will purchase/won’t purchase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Decision</a:t>
            </a:r>
            <a:r>
              <a:rPr lang="en-GB"/>
              <a:t> trees for regression - predicts a value like house price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Make a decision tree for taxi dataset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Visualise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Now use a toy dataset so they can do it themselves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Prune tree using validation set. Take away each node separately and see how performance improve/degrades against the validation set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-177350" y="860200"/>
            <a:ext cx="9373800" cy="42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Decision Tree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3472775" y="1087275"/>
            <a:ext cx="1490700" cy="7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Is </a:t>
            </a:r>
            <a:r>
              <a:rPr lang="en-GB"/>
              <a:t>Outlook Overcast?</a:t>
            </a:r>
          </a:p>
        </p:txBody>
      </p:sp>
      <p:grpSp>
        <p:nvGrpSpPr>
          <p:cNvPr id="206" name="Shape 206"/>
          <p:cNvGrpSpPr/>
          <p:nvPr/>
        </p:nvGrpSpPr>
        <p:grpSpPr>
          <a:xfrm>
            <a:off x="2318875" y="2152362"/>
            <a:ext cx="3798500" cy="704700"/>
            <a:chOff x="2318875" y="2149825"/>
            <a:chExt cx="3798500" cy="704700"/>
          </a:xfrm>
        </p:grpSpPr>
        <p:sp>
          <p:nvSpPr>
            <p:cNvPr id="207" name="Shape 207"/>
            <p:cNvSpPr/>
            <p:nvPr/>
          </p:nvSpPr>
          <p:spPr>
            <a:xfrm>
              <a:off x="4626675" y="2149825"/>
              <a:ext cx="1490700" cy="7047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/>
                <a:t>Play tennis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2318875" y="2149825"/>
              <a:ext cx="1490700" cy="70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/>
                <a:t>Is Humidity is Normal?</a:t>
              </a:r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1297500" y="3217475"/>
            <a:ext cx="3460850" cy="704700"/>
            <a:chOff x="1297500" y="3217450"/>
            <a:chExt cx="3460850" cy="704700"/>
          </a:xfrm>
        </p:grpSpPr>
        <p:sp>
          <p:nvSpPr>
            <p:cNvPr id="210" name="Shape 210"/>
            <p:cNvSpPr/>
            <p:nvPr/>
          </p:nvSpPr>
          <p:spPr>
            <a:xfrm>
              <a:off x="3267650" y="3217450"/>
              <a:ext cx="1490700" cy="7047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/>
                <a:t>Play Tennis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1297500" y="3217450"/>
              <a:ext cx="1490700" cy="7047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/>
                <a:t>Does not Play</a:t>
              </a:r>
            </a:p>
          </p:txBody>
        </p:sp>
      </p:grpSp>
      <p:cxnSp>
        <p:nvCxnSpPr>
          <p:cNvPr id="212" name="Shape 212"/>
          <p:cNvCxnSpPr>
            <a:stCxn id="205" idx="2"/>
            <a:endCxn id="208" idx="0"/>
          </p:cNvCxnSpPr>
          <p:nvPr/>
        </p:nvCxnSpPr>
        <p:spPr>
          <a:xfrm flipH="1">
            <a:off x="3064325" y="1791975"/>
            <a:ext cx="1153800" cy="36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" name="Shape 213"/>
          <p:cNvCxnSpPr>
            <a:stCxn id="205" idx="2"/>
            <a:endCxn id="207" idx="0"/>
          </p:cNvCxnSpPr>
          <p:nvPr/>
        </p:nvCxnSpPr>
        <p:spPr>
          <a:xfrm>
            <a:off x="4218125" y="1791975"/>
            <a:ext cx="1153800" cy="36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>
            <a:stCxn id="208" idx="2"/>
            <a:endCxn id="211" idx="0"/>
          </p:cNvCxnSpPr>
          <p:nvPr/>
        </p:nvCxnSpPr>
        <p:spPr>
          <a:xfrm flipH="1">
            <a:off x="2042725" y="2857062"/>
            <a:ext cx="1021500" cy="36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" name="Shape 215"/>
          <p:cNvCxnSpPr>
            <a:stCxn id="208" idx="2"/>
            <a:endCxn id="210" idx="0"/>
          </p:cNvCxnSpPr>
          <p:nvPr/>
        </p:nvCxnSpPr>
        <p:spPr>
          <a:xfrm>
            <a:off x="3064225" y="2857062"/>
            <a:ext cx="948900" cy="360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6" name="Shape 216"/>
          <p:cNvSpPr txBox="1"/>
          <p:nvPr/>
        </p:nvSpPr>
        <p:spPr>
          <a:xfrm>
            <a:off x="5176375" y="1692525"/>
            <a:ext cx="668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True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625925" y="2780875"/>
            <a:ext cx="668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True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769925" y="1715775"/>
            <a:ext cx="668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False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650475" y="2780875"/>
            <a:ext cx="668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False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Last week we learnt.. 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3x Lessons - </a:t>
            </a:r>
            <a:r>
              <a:rPr lang="en-GB" sz="1800"/>
              <a:t>Logistic Regression for Classification tasks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Classifies 2 class problems, </a:t>
            </a:r>
            <a:r>
              <a:rPr lang="en-GB" sz="1400"/>
              <a:t>e.g. will respond to marketing campaign or will not respond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</a:pPr>
            <a:r>
              <a:rPr lang="en-GB" sz="1800">
                <a:solidFill>
                  <a:schemeClr val="lt2"/>
                </a:solidFill>
              </a:rPr>
              <a:t>Advantages?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accent2"/>
              </a:buClr>
              <a:buSzPct val="100000"/>
            </a:pPr>
            <a:r>
              <a:rPr lang="en-GB" sz="1800">
                <a:solidFill>
                  <a:schemeClr val="accent2"/>
                </a:solidFill>
              </a:rPr>
              <a:t>Disadvantages?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logisticRegression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25" y="2110574"/>
            <a:ext cx="4765374" cy="25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Lesson Objectives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67550"/>
            <a:ext cx="36243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800"/>
              <a:t>Understand how a decision tree functions and how to build one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800"/>
              <a:t>Learn to v</a:t>
            </a:r>
            <a:r>
              <a:rPr lang="en-GB" sz="1800"/>
              <a:t>isually represent a decision tree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800"/>
              <a:t>Understand </a:t>
            </a:r>
            <a:r>
              <a:rPr lang="en-GB" sz="1800"/>
              <a:t>when to use a decision tree </a:t>
            </a:r>
          </a:p>
        </p:txBody>
      </p:sp>
      <p:pic>
        <p:nvPicPr>
          <p:cNvPr descr="ID3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550" y="1643749"/>
            <a:ext cx="3809526" cy="2323449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To Play or Not to Play…. Tennis Example of decision trees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Worked example of Iris Decision Trees in Python using Scikit-Learn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When to use decision trees</a:t>
            </a:r>
          </a:p>
          <a:p>
            <a:pPr indent="-317500" lvl="0" marL="45720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400"/>
              <a:t>Intro to Random Forests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Jupyter Notebook</a:t>
            </a:r>
          </a:p>
        </p:txBody>
      </p:sp>
      <p:pic>
        <p:nvPicPr>
          <p:cNvPr descr="Screen Shot 2017-07-27 at 1.42.22 PM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112" y="1123250"/>
            <a:ext cx="559966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End</a:t>
            </a:r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By Andrew Szwec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