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70" r:id="rId6"/>
    <p:sldId id="258" r:id="rId7"/>
    <p:sldId id="259" r:id="rId8"/>
    <p:sldId id="260" r:id="rId9"/>
    <p:sldId id="261" r:id="rId10"/>
    <p:sldId id="272" r:id="rId11"/>
    <p:sldId id="271" r:id="rId12"/>
    <p:sldId id="273" r:id="rId13"/>
    <p:sldId id="267" r:id="rId14"/>
    <p:sldId id="268" r:id="rId15"/>
    <p:sldId id="269" r:id="rId16"/>
  </p:sldIdLst>
  <p:sldSz cx="24384000" cy="13716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864" y="-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230080" y="-37440"/>
            <a:ext cx="19215360" cy="13713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GUI_testing_tools" TargetMode="External"/><Relationship Id="rId2" Type="http://schemas.openxmlformats.org/officeDocument/2006/relationships/hyperlink" Target="http://joel-costigliola.github.io/assertj/assertj-swing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5480" cy="2569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7577904"/>
            <a:ext cx="15441840" cy="3816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6000" b="0" strike="noStrike" spc="-1" dirty="0">
                <a:solidFill>
                  <a:srgbClr val="002060"/>
                </a:solidFill>
                <a:latin typeface="Arial Narrow"/>
                <a:ea typeface="Arial Narrow"/>
              </a:rPr>
              <a:t>Семинар 9</a:t>
            </a:r>
            <a:r>
              <a:rPr lang="ru-RU" sz="60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: </a:t>
            </a:r>
            <a:r>
              <a:rPr lang="ru-RU" sz="6000" dirty="0"/>
              <a:t>Автоматизированное тестирование пользовательского интерфейса. Настольные приложения</a:t>
            </a:r>
            <a:r>
              <a:rPr lang="ru-RU" sz="6000" dirty="0" smtClean="0"/>
              <a:t>.</a:t>
            </a:r>
          </a:p>
          <a:p>
            <a:pPr algn="ctr">
              <a:lnSpc>
                <a:spcPct val="100000"/>
              </a:lnSpc>
            </a:pPr>
            <a:r>
              <a:rPr lang="en-US" sz="6000" spc="-1" dirty="0" err="1" smtClean="0">
                <a:latin typeface="Arial"/>
              </a:rPr>
              <a:t>AssertJ</a:t>
            </a:r>
            <a:r>
              <a:rPr lang="en-US" sz="6000" spc="-1" dirty="0" smtClean="0">
                <a:latin typeface="Arial"/>
              </a:rPr>
              <a:t>.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1000" cy="1422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200" b="1" strike="noStrike" spc="-1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r>
              <a:t/>
            </a:r>
            <a:br/>
            <a:r>
              <a:rPr lang="ru-RU" sz="4200" b="1" strike="noStrike" spc="-1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lang="ru-RU" sz="4200" b="0" strike="noStrike" spc="-1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9840" cy="629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221840" y="1330560"/>
            <a:ext cx="2733480" cy="264312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ASSERTJ Swing – </a:t>
            </a: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поиск элементов </a:t>
            </a:r>
            <a:r>
              <a:rPr lang="en-US" sz="7000" b="1" cap="all" spc="-1" dirty="0" err="1" smtClean="0">
                <a:solidFill>
                  <a:srgbClr val="253957"/>
                </a:solidFill>
                <a:latin typeface="Arial Narrow"/>
                <a:ea typeface="Arial Narrow"/>
              </a:rPr>
              <a:t>ui</a:t>
            </a: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 в иерархии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8" name="Изображение_3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0B83526-6AB3-472E-B073-8847A7BAF1C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10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34816" y="5417840"/>
            <a:ext cx="213143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B050"/>
                </a:solidFill>
                <a:latin typeface="Arial Narrow" pitchFamily="34" charset="0"/>
              </a:rPr>
              <a:t>// new </a:t>
            </a:r>
            <a:r>
              <a:rPr lang="en-US" sz="4800" dirty="0" err="1" smtClean="0">
                <a:solidFill>
                  <a:srgbClr val="00B050"/>
                </a:solidFill>
                <a:latin typeface="Arial Narrow" pitchFamily="34" charset="0"/>
              </a:rPr>
              <a:t>LoginFrame</a:t>
            </a:r>
            <a:r>
              <a:rPr lang="en-US" sz="4800" dirty="0" smtClean="0">
                <a:solidFill>
                  <a:srgbClr val="00B050"/>
                </a:solidFill>
                <a:latin typeface="Arial Narrow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>
                <a:latin typeface="Arial Narrow" pitchFamily="34" charset="0"/>
              </a:rPr>
              <a:t>ComponentFinder</a:t>
            </a:r>
            <a:r>
              <a:rPr lang="en-US" sz="4800" dirty="0" smtClean="0">
                <a:latin typeface="Arial Narrow" pitchFamily="34" charset="0"/>
              </a:rPr>
              <a:t> finder = </a:t>
            </a:r>
            <a:r>
              <a:rPr lang="en-US" sz="4800" dirty="0" err="1" smtClean="0">
                <a:latin typeface="Arial Narrow" pitchFamily="34" charset="0"/>
              </a:rPr>
              <a:t>BasicComponentFinder.finderWithNewAwtHierarchy</a:t>
            </a:r>
            <a:r>
              <a:rPr lang="en-US" sz="4800" dirty="0" smtClean="0">
                <a:latin typeface="Arial Narrow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>
                <a:latin typeface="Arial Narrow" pitchFamily="34" charset="0"/>
              </a:rPr>
              <a:t>finder.findByName</a:t>
            </a:r>
            <a:r>
              <a:rPr lang="en-US" sz="4800" dirty="0" smtClean="0">
                <a:latin typeface="Arial Narrow" pitchFamily="34" charset="0"/>
              </a:rPr>
              <a:t>(</a:t>
            </a:r>
            <a:r>
              <a:rPr lang="en-US" sz="4800" dirty="0" smtClean="0">
                <a:solidFill>
                  <a:srgbClr val="0070C0"/>
                </a:solidFill>
                <a:latin typeface="Arial Narrow" pitchFamily="34" charset="0"/>
              </a:rPr>
              <a:t>"login"</a:t>
            </a:r>
            <a:r>
              <a:rPr lang="en-US" sz="4800" dirty="0" smtClean="0">
                <a:latin typeface="Arial Narrow" pitchFamily="34" charset="0"/>
              </a:rPr>
              <a:t>, true); </a:t>
            </a:r>
            <a:r>
              <a:rPr lang="en-US" sz="4800" dirty="0" smtClean="0">
                <a:solidFill>
                  <a:srgbClr val="00B050"/>
                </a:solidFill>
                <a:latin typeface="Arial Narrow" pitchFamily="34" charset="0"/>
              </a:rPr>
              <a:t>// will fail finding component of login frame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B050"/>
                </a:solidFill>
                <a:latin typeface="Arial Narrow" pitchFamily="34" charset="0"/>
              </a:rPr>
              <a:t>// new </a:t>
            </a:r>
            <a:r>
              <a:rPr lang="en-US" sz="4800" dirty="0" err="1" smtClean="0">
                <a:solidFill>
                  <a:srgbClr val="00B050"/>
                </a:solidFill>
                <a:latin typeface="Arial Narrow" pitchFamily="34" charset="0"/>
              </a:rPr>
              <a:t>MainFrame</a:t>
            </a:r>
            <a:r>
              <a:rPr lang="en-US" sz="4800" dirty="0" smtClean="0">
                <a:solidFill>
                  <a:srgbClr val="00B050"/>
                </a:solidFill>
                <a:latin typeface="Arial Narrow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>
                <a:latin typeface="Arial Narrow" pitchFamily="34" charset="0"/>
              </a:rPr>
              <a:t>finder.findByName</a:t>
            </a:r>
            <a:r>
              <a:rPr lang="en-US" sz="4800" dirty="0" smtClean="0">
                <a:latin typeface="Arial Narrow" pitchFamily="34" charset="0"/>
              </a:rPr>
              <a:t>(</a:t>
            </a:r>
            <a:r>
              <a:rPr lang="en-US" sz="4800" dirty="0" smtClean="0">
                <a:solidFill>
                  <a:srgbClr val="0070C0"/>
                </a:solidFill>
                <a:latin typeface="Arial Narrow" pitchFamily="34" charset="0"/>
              </a:rPr>
              <a:t>"pw"</a:t>
            </a:r>
            <a:r>
              <a:rPr lang="en-US" sz="4800" dirty="0" smtClean="0">
                <a:latin typeface="Arial Narrow" pitchFamily="34" charset="0"/>
              </a:rPr>
              <a:t>, true); </a:t>
            </a:r>
            <a:r>
              <a:rPr lang="en-US" sz="4800" dirty="0" smtClean="0">
                <a:solidFill>
                  <a:srgbClr val="00B050"/>
                </a:solidFill>
                <a:latin typeface="Arial Narrow" pitchFamily="34" charset="0"/>
              </a:rPr>
              <a:t>// will work finding label of main frame</a:t>
            </a:r>
            <a:endParaRPr lang="ru-RU" sz="4800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209600" y="2537640"/>
            <a:ext cx="21565080" cy="231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200960" y="3977640"/>
            <a:ext cx="21503880" cy="871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914400" indent="-914400">
              <a:lnSpc>
                <a:spcPct val="120000"/>
              </a:lnSpc>
              <a:spcAft>
                <a:spcPts val="601"/>
              </a:spcAft>
              <a:buAutoNum type="arabicPeriod"/>
            </a:pPr>
            <a:r>
              <a:rPr lang="en-US" sz="4800" b="0" strike="noStrike" spc="-1" dirty="0" err="1" smtClean="0">
                <a:solidFill>
                  <a:srgbClr val="000000"/>
                </a:solidFill>
                <a:latin typeface="Arial Narrow" pitchFamily="34" charset="0"/>
                <a:ea typeface="Arial Narrow"/>
              </a:rPr>
              <a:t>AssertJ</a:t>
            </a:r>
            <a:r>
              <a:rPr lang="en-US" sz="4800" b="0" strike="noStrike" spc="-1" dirty="0" smtClean="0">
                <a:solidFill>
                  <a:srgbClr val="000000"/>
                </a:solidFill>
                <a:latin typeface="Arial Narrow" pitchFamily="34" charset="0"/>
                <a:ea typeface="Arial Narrow"/>
              </a:rPr>
              <a:t> Swing - </a:t>
            </a:r>
            <a:r>
              <a:rPr lang="en-US" sz="4800" b="0" strike="noStrike" spc="-1" dirty="0" smtClean="0">
                <a:solidFill>
                  <a:srgbClr val="000000"/>
                </a:solidFill>
                <a:latin typeface="Arial Narrow" pitchFamily="34" charset="0"/>
                <a:ea typeface="Arial Narrow"/>
                <a:hlinkClick r:id="rId2"/>
              </a:rPr>
              <a:t>http://joel-costigliola.github.io/assertj/assertj-swing.html</a:t>
            </a:r>
            <a:endParaRPr lang="ru-RU" sz="4800" b="0" strike="noStrike" spc="-1" dirty="0" smtClean="0">
              <a:solidFill>
                <a:srgbClr val="000000"/>
              </a:solidFill>
              <a:latin typeface="Arial Narrow" pitchFamily="34" charset="0"/>
              <a:ea typeface="Arial Narrow"/>
            </a:endParaRPr>
          </a:p>
          <a:p>
            <a:pPr marL="914400" indent="-914400">
              <a:lnSpc>
                <a:spcPct val="120000"/>
              </a:lnSpc>
              <a:spcAft>
                <a:spcPts val="601"/>
              </a:spcAft>
              <a:buAutoNum type="arabicPeriod"/>
            </a:pPr>
            <a:r>
              <a:rPr lang="ru-RU" sz="4800" spc="-1" dirty="0">
                <a:latin typeface="Arial Narrow" pitchFamily="34" charset="0"/>
              </a:rPr>
              <a:t>Инструменты тестирования графического интерфейса - </a:t>
            </a:r>
            <a:r>
              <a:rPr lang="ru-RU" sz="4800" spc="-1" dirty="0">
                <a:latin typeface="Arial Narrow" pitchFamily="34" charset="0"/>
                <a:hlinkClick r:id="rId3"/>
              </a:rPr>
              <a:t>https://</a:t>
            </a:r>
            <a:r>
              <a:rPr lang="ru-RU" sz="4800" spc="-1" dirty="0" smtClean="0">
                <a:latin typeface="Arial Narrow" pitchFamily="34" charset="0"/>
                <a:hlinkClick r:id="rId3"/>
              </a:rPr>
              <a:t>en.wikipedia.org/wiki/Comparison_of_GUI_testing_tools</a:t>
            </a:r>
            <a:endParaRPr lang="ru-RU" sz="4800" spc="-1" dirty="0" smtClean="0">
              <a:latin typeface="Arial Narrow" pitchFamily="34" charset="0"/>
            </a:endParaRPr>
          </a:p>
          <a:p>
            <a:pPr marL="914400" indent="-914400">
              <a:lnSpc>
                <a:spcPct val="120000"/>
              </a:lnSpc>
              <a:spcAft>
                <a:spcPts val="601"/>
              </a:spcAft>
              <a:buAutoNum type="arabicPeriod"/>
            </a:pPr>
            <a:endParaRPr lang="ru-RU" sz="4800" b="0" strike="noStrike" spc="-1" dirty="0">
              <a:latin typeface="Arial Narrow" pitchFamily="34" charset="0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5" name="Изображение" descr="Изображение"/>
          <p:cNvPicPr/>
          <p:nvPr/>
        </p:nvPicPr>
        <p:blipFill>
          <a:blip r:embed="rId4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9AA5E40-35AF-41C3-9DE6-658C41D65EA1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11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1209600" y="2537640"/>
            <a:ext cx="21565080" cy="231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253957"/>
                </a:solidFill>
                <a:latin typeface="Arial Narrow"/>
                <a:ea typeface="Arial Narrow"/>
              </a:rPr>
              <a:t>HOMEwork 7</a:t>
            </a:r>
            <a:endParaRPr lang="ru-RU" sz="7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200960" y="3977640"/>
            <a:ext cx="21503880" cy="871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216000" indent="-216000">
              <a:lnSpc>
                <a:spcPct val="120000"/>
              </a:lnSpc>
              <a:spcAft>
                <a:spcPts val="18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>
                <a:latin typeface="Arial Narrow" pitchFamily="34" charset="0"/>
              </a:rPr>
              <a:t>Используя </a:t>
            </a:r>
            <a:r>
              <a:rPr lang="ru-RU" sz="4800" spc="-1" dirty="0" err="1">
                <a:latin typeface="Arial Narrow" pitchFamily="34" charset="0"/>
              </a:rPr>
              <a:t>фреймворк</a:t>
            </a:r>
            <a:r>
              <a:rPr lang="ru-RU" sz="4800" spc="-1" dirty="0">
                <a:latin typeface="Arial Narrow" pitchFamily="34" charset="0"/>
              </a:rPr>
              <a:t> </a:t>
            </a:r>
            <a:r>
              <a:rPr lang="ru-RU" sz="4800" spc="-1" dirty="0" err="1">
                <a:latin typeface="Arial Narrow" pitchFamily="34" charset="0"/>
              </a:rPr>
              <a:t>AssertJ</a:t>
            </a:r>
            <a:r>
              <a:rPr lang="ru-RU" sz="4800" spc="-1" dirty="0">
                <a:latin typeface="Arial Narrow" pitchFamily="34" charset="0"/>
              </a:rPr>
              <a:t> </a:t>
            </a:r>
            <a:r>
              <a:rPr lang="ru-RU" sz="4800" spc="-1" dirty="0" err="1">
                <a:latin typeface="Arial Narrow" pitchFamily="34" charset="0"/>
              </a:rPr>
              <a:t>Swing</a:t>
            </a:r>
            <a:r>
              <a:rPr lang="ru-RU" sz="4800" spc="-1" dirty="0">
                <a:latin typeface="Arial Narrow" pitchFamily="34" charset="0"/>
              </a:rPr>
              <a:t>, разработать GUI-тесты для приложения </a:t>
            </a:r>
            <a:r>
              <a:rPr lang="ru-RU" sz="4800" spc="-1" dirty="0" err="1">
                <a:latin typeface="Arial Narrow" pitchFamily="34" charset="0"/>
              </a:rPr>
              <a:t>Calculator</a:t>
            </a:r>
            <a:r>
              <a:rPr lang="ru-RU" sz="4800" spc="-1" dirty="0">
                <a:latin typeface="Arial Narrow" pitchFamily="34" charset="0"/>
              </a:rPr>
              <a:t> на </a:t>
            </a:r>
            <a:r>
              <a:rPr lang="ru-RU" sz="4800" spc="-1" dirty="0" err="1">
                <a:latin typeface="Arial Narrow" pitchFamily="34" charset="0"/>
              </a:rPr>
              <a:t>JUnit</a:t>
            </a:r>
            <a:r>
              <a:rPr lang="ru-RU" sz="4800" spc="-1" dirty="0">
                <a:latin typeface="Arial Narrow" pitchFamily="34" charset="0"/>
              </a:rPr>
              <a:t> или </a:t>
            </a:r>
            <a:r>
              <a:rPr lang="ru-RU" sz="4800" spc="-1" dirty="0" err="1">
                <a:latin typeface="Arial Narrow" pitchFamily="34" charset="0"/>
              </a:rPr>
              <a:t>TestNG</a:t>
            </a:r>
            <a:r>
              <a:rPr lang="ru-RU" sz="4800" spc="-1" dirty="0">
                <a:latin typeface="Arial Narrow" pitchFamily="34" charset="0"/>
              </a:rPr>
              <a:t>.</a:t>
            </a:r>
          </a:p>
          <a:p>
            <a:pPr marL="216000" indent="-216000">
              <a:lnSpc>
                <a:spcPct val="120000"/>
              </a:lnSpc>
              <a:spcAft>
                <a:spcPts val="18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latin typeface="Arial Narrow" pitchFamily="34" charset="0"/>
              </a:rPr>
              <a:t>Тесты </a:t>
            </a:r>
            <a:r>
              <a:rPr lang="ru-RU" sz="4800" spc="-1" dirty="0">
                <a:latin typeface="Arial Narrow" pitchFamily="34" charset="0"/>
              </a:rPr>
              <a:t>должны обеспечивать полное покрытие кода (</a:t>
            </a:r>
            <a:r>
              <a:rPr lang="ru-RU" sz="4800" spc="-1" dirty="0" err="1">
                <a:latin typeface="Arial Narrow" pitchFamily="34" charset="0"/>
              </a:rPr>
              <a:t>JaCoCo</a:t>
            </a:r>
            <a:r>
              <a:rPr lang="ru-RU" sz="4800" spc="-1" dirty="0">
                <a:latin typeface="Arial Narrow" pitchFamily="34" charset="0"/>
              </a:rPr>
              <a:t>) и демонстрировать ошибку в реализации.</a:t>
            </a:r>
          </a:p>
          <a:p>
            <a:pPr marL="216000" indent="-216000">
              <a:lnSpc>
                <a:spcPct val="120000"/>
              </a:lnSpc>
              <a:spcAft>
                <a:spcPts val="18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latin typeface="Arial Narrow" pitchFamily="34" charset="0"/>
              </a:rPr>
              <a:t>Оценить </a:t>
            </a:r>
            <a:r>
              <a:rPr lang="ru-RU" sz="4800" spc="-1" dirty="0" err="1">
                <a:latin typeface="Arial Narrow" pitchFamily="34" charset="0"/>
              </a:rPr>
              <a:t>тестабельность</a:t>
            </a:r>
            <a:r>
              <a:rPr lang="ru-RU" sz="4800" spc="-1" dirty="0">
                <a:latin typeface="Arial Narrow" pitchFamily="34" charset="0"/>
              </a:rPr>
              <a:t> приложения. Кратко описать проблемы, которые возникли при разработке тестов и которые могут возникнуть в будущем из-за изменений в GUI приложения. Кратко 2-5 предложений.</a:t>
            </a:r>
          </a:p>
          <a:p>
            <a:pPr marL="216000" indent="-216000">
              <a:lnSpc>
                <a:spcPct val="120000"/>
              </a:lnSpc>
              <a:spcAft>
                <a:spcPts val="18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latin typeface="Arial Narrow" pitchFamily="34" charset="0"/>
              </a:rPr>
              <a:t>Изменять </a:t>
            </a:r>
            <a:r>
              <a:rPr lang="ru-RU" sz="4800" spc="-1" dirty="0">
                <a:latin typeface="Arial Narrow" pitchFamily="34" charset="0"/>
              </a:rPr>
              <a:t>код приложения </a:t>
            </a:r>
            <a:r>
              <a:rPr lang="ru-RU" sz="4800" spc="-1" dirty="0" err="1">
                <a:latin typeface="Arial Narrow" pitchFamily="34" charset="0"/>
              </a:rPr>
              <a:t>Calculator</a:t>
            </a:r>
            <a:r>
              <a:rPr lang="ru-RU" sz="4800" spc="-1" dirty="0">
                <a:latin typeface="Arial Narrow" pitchFamily="34" charset="0"/>
              </a:rPr>
              <a:t> для улучшения </a:t>
            </a:r>
            <a:r>
              <a:rPr lang="ru-RU" sz="4800" spc="-1" dirty="0" err="1">
                <a:latin typeface="Arial Narrow" pitchFamily="34" charset="0"/>
              </a:rPr>
              <a:t>тестабельности</a:t>
            </a:r>
            <a:r>
              <a:rPr lang="ru-RU" sz="4800" spc="-1" dirty="0">
                <a:latin typeface="Arial Narrow" pitchFamily="34" charset="0"/>
              </a:rPr>
              <a:t> не разрешается.</a:t>
            </a:r>
          </a:p>
          <a:p>
            <a:pPr marL="216000" indent="-216000">
              <a:lnSpc>
                <a:spcPct val="120000"/>
              </a:lnSpc>
              <a:spcAft>
                <a:spcPts val="18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4800" b="0" strike="noStrike" spc="-1" dirty="0">
              <a:latin typeface="Arial Narrow" pitchFamily="34" charset="0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Изображение_6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37C6B72-E63F-4D90-AE42-8D87625F6BBD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12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Изображение" descr="Изображение"/>
          <p:cNvPicPr/>
          <p:nvPr/>
        </p:nvPicPr>
        <p:blipFill>
          <a:blip r:embed="rId2" cstate="print"/>
          <a:stretch/>
        </p:blipFill>
        <p:spPr>
          <a:xfrm>
            <a:off x="10508400" y="5922000"/>
            <a:ext cx="3193200" cy="3087360"/>
          </a:xfrm>
          <a:prstGeom prst="rect">
            <a:avLst/>
          </a:prstGeom>
          <a:ln w="12600"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678680" y="2393640"/>
            <a:ext cx="21565080" cy="231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lang="en-US" sz="7000" b="1" strike="noStrike" cap="all" spc="-1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lang="ru-RU" sz="7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ИНСТРУМЕНТЫ АВТОТЕСТИРОВАНИЯ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4075104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Симулируют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действия пользователя на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GUI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и проверяют состояние приложения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Тесты на популярных языках программирования  (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Py</a:t>
            </a:r>
            <a:r>
              <a:rPr lang="en-US" sz="4800" spc="-1" dirty="0">
                <a:solidFill>
                  <a:srgbClr val="002060"/>
                </a:solidFill>
                <a:latin typeface="Arial Narrow"/>
                <a:ea typeface="Arial Narrow"/>
              </a:rPr>
              <a:t>t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hon, Java, C#,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Visual Basic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и т.д.)</a:t>
            </a:r>
            <a:endParaRPr lang="en-US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Тесты на предметно-ориентированных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графических языках (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keyword-driven testing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)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Коммерческие инструменты и инструменты с открытым исходным кодом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</a:rPr>
              <a:t>Существующие инструменты могут сильно отличаться по своим возможностям   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5" name="Изображение_4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F2A52A7-F776-4662-AE22-768C6983AC79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Проблемы </a:t>
            </a: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Инструментов АВТОТЕСТИРОВАНИЯ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4075104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Трудоемкость разработки тестов</a:t>
            </a:r>
            <a:endParaRPr lang="ru-RU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Проблемы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c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распознаванием элементов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UI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и доступа к их состоянию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Сложности поддержки тестов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: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поломки при изменениях в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UI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Сложности переноса тестов в новое окружение</a:t>
            </a:r>
            <a:endParaRPr lang="en-US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5" name="Изображение_4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F2A52A7-F776-4662-AE22-768C6983AC79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</a:rPr>
              <a:t>Коммерческие Инструменты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200000"/>
              </a:lnSpc>
            </a:pPr>
            <a:endParaRPr lang="ru-RU" sz="1800" b="0" strike="noStrike" spc="-1" dirty="0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en-US" sz="4800" b="0" strike="noStrike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Ranorex</a:t>
            </a:r>
            <a:endParaRPr lang="en-US" sz="4800" b="0" strike="noStrike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en-US" sz="4800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TestComplete</a:t>
            </a:r>
            <a:endParaRPr lang="ru-RU" sz="4800" b="0" strike="noStrike" spc="-1" dirty="0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Micro Focus Unified Functional Testing 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Silk Test</a:t>
            </a:r>
            <a:endParaRPr lang="en-US" sz="4800" spc="-1" dirty="0">
              <a:solidFill>
                <a:srgbClr val="002060"/>
              </a:solidFill>
              <a:latin typeface="Arial Narrow"/>
              <a:ea typeface="Arial Narrow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1" name="Изображение_0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A07B0C1-2F0C-4ABF-B1EA-B0A04AA102DD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</a:rPr>
              <a:t>Бесплатные инструменты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200000"/>
              </a:lnSpc>
            </a:pPr>
            <a:endParaRPr lang="ru-RU" sz="1800" b="0" strike="noStrike" spc="-1" dirty="0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en-US" sz="4800" b="0" strike="noStrike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AutoIt</a:t>
            </a:r>
            <a:r>
              <a:rPr lang="en-US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и </a:t>
            </a:r>
            <a:r>
              <a:rPr lang="en-US" sz="4800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Actonia</a:t>
            </a:r>
            <a:endParaRPr lang="ru-RU" sz="4800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1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AssertJ</a:t>
            </a:r>
            <a:r>
              <a:rPr lang="en-US" sz="4800" b="1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Swing</a:t>
            </a:r>
            <a:endParaRPr lang="ru-RU" sz="4800" b="1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IntelliJ</a:t>
            </a:r>
            <a:r>
              <a:rPr lang="en-US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UI Test Robot </a:t>
            </a:r>
            <a:endParaRPr lang="ru-RU" sz="4800" b="0" strike="noStrike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и многие другие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7" name="Изображение_15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51D64DC-8A3B-4A5F-8D4A-63A950BFDBA6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cap="all" spc="-1" dirty="0" err="1" smtClean="0">
                <a:solidFill>
                  <a:srgbClr val="253957"/>
                </a:solidFill>
                <a:latin typeface="Arial Narrow"/>
                <a:ea typeface="Arial Narrow"/>
              </a:rPr>
              <a:t>Assertj</a:t>
            </a:r>
            <a:r>
              <a:rPr lang="en-US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 swing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126800" y="3910320"/>
            <a:ext cx="21503880" cy="839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200000"/>
              </a:lnSpc>
            </a:pPr>
            <a:endParaRPr lang="ru-RU" sz="2800" b="0" strike="noStrike" spc="-1" dirty="0" smtClean="0">
              <a:latin typeface="Arial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Библиотека с открытым исходным кодом для тестирования </a:t>
            </a:r>
            <a:r>
              <a:rPr lang="en-US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Java Swing </a:t>
            </a: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приложений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Интегрируется с </a:t>
            </a:r>
            <a:r>
              <a:rPr lang="en-US" sz="4800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JUnit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и </a:t>
            </a:r>
            <a:r>
              <a:rPr lang="en-US" sz="4800" spc="-1" dirty="0" err="1" smtClean="0">
                <a:solidFill>
                  <a:srgbClr val="002060"/>
                </a:solidFill>
                <a:latin typeface="Arial Narrow"/>
                <a:ea typeface="Arial Narrow"/>
              </a:rPr>
              <a:t>TestNG</a:t>
            </a: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endParaRPr lang="en-US" sz="4800" b="0" strike="noStrike" spc="-1" dirty="0" smtClean="0">
              <a:solidFill>
                <a:srgbClr val="002060"/>
              </a:solidFill>
              <a:latin typeface="Arial Narrow"/>
              <a:ea typeface="Arial Narrow"/>
            </a:endParaRP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 Позволяет запускать приложения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,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распознавать стандартные элементы 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UI</a:t>
            </a:r>
            <a:r>
              <a:rPr lang="en-US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, </a:t>
            </a:r>
            <a:r>
              <a:rPr lang="ru-RU" sz="4800" spc="-1" dirty="0" smtClean="0">
                <a:solidFill>
                  <a:srgbClr val="002060"/>
                </a:solidFill>
                <a:latin typeface="Arial Narrow"/>
                <a:ea typeface="Arial Narrow"/>
              </a:rPr>
              <a:t>симулировать действия пользователя с ними и проверять их состояние</a:t>
            </a:r>
          </a:p>
          <a:p>
            <a:pPr marL="216000" indent="-2138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800" b="0" strike="noStrike" spc="-1" dirty="0" smtClean="0">
                <a:solidFill>
                  <a:srgbClr val="002060"/>
                </a:solidFill>
                <a:latin typeface="Arial Narrow"/>
              </a:rPr>
              <a:t>Расширяемая библиотека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3" name="Изображение_1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7A0DFA6-BD02-409F-A08A-71DD3933E7C2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ASSERTJ Swing – </a:t>
            </a: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запуск программы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8" name="Изображение_3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0B83526-6AB3-472E-B073-8847A7BAF1C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7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34816" y="6063660"/>
            <a:ext cx="21314368" cy="367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final</a:t>
            </a:r>
            <a:r>
              <a:rPr lang="en-US" sz="5400" dirty="0" smtClean="0">
                <a:latin typeface="Arial Narrow" pitchFamily="34" charset="0"/>
              </a:rPr>
              <a:t> Robot </a:t>
            </a:r>
            <a:r>
              <a:rPr lang="en-US" sz="5400" dirty="0" err="1" smtClean="0">
                <a:latin typeface="Arial Narrow" pitchFamily="34" charset="0"/>
              </a:rPr>
              <a:t>robot</a:t>
            </a:r>
            <a:r>
              <a:rPr lang="en-US" sz="5400" dirty="0" smtClean="0">
                <a:latin typeface="Arial Narrow" pitchFamily="34" charset="0"/>
              </a:rPr>
              <a:t> = </a:t>
            </a:r>
            <a:r>
              <a:rPr lang="en-US" sz="5400" dirty="0" err="1" smtClean="0">
                <a:latin typeface="Arial Narrow" pitchFamily="34" charset="0"/>
              </a:rPr>
              <a:t>BasicRobot.robotWithNewAwtHierarchy</a:t>
            </a:r>
            <a:r>
              <a:rPr lang="en-US" sz="5400" dirty="0" smtClean="0">
                <a:latin typeface="Arial Narrow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latin typeface="Arial Narrow" pitchFamily="34" charset="0"/>
              </a:rPr>
              <a:t>ApplicationLauncher.application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err="1" smtClean="0">
                <a:latin typeface="Arial Narrow" pitchFamily="34" charset="0"/>
              </a:rPr>
              <a:t>SimpleApp</a:t>
            </a:r>
            <a:r>
              <a:rPr lang="en-US" sz="5400" dirty="0" err="1" smtClean="0">
                <a:solidFill>
                  <a:srgbClr val="0070C0"/>
                </a:solidFill>
                <a:latin typeface="Arial Narrow" pitchFamily="34" charset="0"/>
              </a:rPr>
              <a:t>.class</a:t>
            </a:r>
            <a:r>
              <a:rPr lang="en-US" sz="5400" dirty="0" smtClean="0">
                <a:latin typeface="Arial Narrow" pitchFamily="34" charset="0"/>
              </a:rPr>
              <a:t>).start();</a:t>
            </a:r>
          </a:p>
          <a:p>
            <a:pPr>
              <a:lnSpc>
                <a:spcPct val="150000"/>
              </a:lnSpc>
            </a:pPr>
            <a:r>
              <a:rPr lang="en-US" sz="5400" dirty="0" smtClean="0">
                <a:latin typeface="Arial Narrow" pitchFamily="34" charset="0"/>
              </a:rPr>
              <a:t>window = </a:t>
            </a:r>
            <a:r>
              <a:rPr lang="en-US" sz="5400" dirty="0" err="1" smtClean="0">
                <a:latin typeface="Arial Narrow" pitchFamily="34" charset="0"/>
              </a:rPr>
              <a:t>WindowFinder.findFrame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B050"/>
                </a:solidFill>
                <a:latin typeface="Arial Narrow" pitchFamily="34" charset="0"/>
              </a:rPr>
              <a:t>"</a:t>
            </a:r>
            <a:r>
              <a:rPr lang="en-US" sz="5400" dirty="0" err="1" smtClean="0">
                <a:solidFill>
                  <a:srgbClr val="00B050"/>
                </a:solidFill>
                <a:latin typeface="Arial Narrow" pitchFamily="34" charset="0"/>
              </a:rPr>
              <a:t>SimpleApp</a:t>
            </a:r>
            <a:r>
              <a:rPr lang="en-US" sz="5400" dirty="0" smtClean="0">
                <a:solidFill>
                  <a:srgbClr val="00B050"/>
                </a:solidFill>
                <a:latin typeface="Arial Narrow" pitchFamily="34" charset="0"/>
              </a:rPr>
              <a:t>"</a:t>
            </a:r>
            <a:r>
              <a:rPr lang="en-US" sz="5400" dirty="0" smtClean="0">
                <a:latin typeface="Arial Narrow" pitchFamily="34" charset="0"/>
              </a:rPr>
              <a:t>).</a:t>
            </a:r>
            <a:r>
              <a:rPr lang="en-US" sz="5400" dirty="0" err="1" smtClean="0">
                <a:latin typeface="Arial Narrow" pitchFamily="34" charset="0"/>
              </a:rPr>
              <a:t>withTimeout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10000</a:t>
            </a:r>
            <a:r>
              <a:rPr lang="en-US" sz="5400" dirty="0" smtClean="0">
                <a:latin typeface="Arial Narrow" pitchFamily="34" charset="0"/>
              </a:rPr>
              <a:t>).using(robot);</a:t>
            </a:r>
            <a:endParaRPr lang="ru-RU" sz="5400" dirty="0">
              <a:latin typeface="Arial Narrow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ASSERTJ Swing – </a:t>
            </a: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действия с элементами </a:t>
            </a:r>
            <a:r>
              <a:rPr lang="en-US" sz="7000" b="1" cap="all" spc="-1" dirty="0" err="1" smtClean="0">
                <a:solidFill>
                  <a:srgbClr val="253957"/>
                </a:solidFill>
                <a:latin typeface="Arial Narrow"/>
                <a:ea typeface="Arial Narrow"/>
              </a:rPr>
              <a:t>ui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8" name="Изображение_3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0B83526-6AB3-472E-B073-8847A7BAF1C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8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34816" y="6063660"/>
            <a:ext cx="21314368" cy="367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err="1" smtClean="0">
                <a:latin typeface="Arial Narrow" pitchFamily="34" charset="0"/>
              </a:rPr>
              <a:t>window.textBox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</a:t>
            </a:r>
            <a:r>
              <a:rPr lang="en-US" sz="5400" dirty="0" err="1" smtClean="0">
                <a:solidFill>
                  <a:srgbClr val="0070C0"/>
                </a:solidFill>
                <a:latin typeface="Arial Narrow" pitchFamily="34" charset="0"/>
              </a:rPr>
              <a:t>textToCopy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</a:t>
            </a:r>
            <a:r>
              <a:rPr lang="en-US" sz="5400" dirty="0" smtClean="0">
                <a:latin typeface="Arial Narrow" pitchFamily="34" charset="0"/>
              </a:rPr>
              <a:t>).</a:t>
            </a:r>
            <a:r>
              <a:rPr lang="en-US" sz="5400" dirty="0" err="1" smtClean="0">
                <a:latin typeface="Arial Narrow" pitchFamily="34" charset="0"/>
              </a:rPr>
              <a:t>enterText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"Some random text"</a:t>
            </a:r>
            <a:r>
              <a:rPr lang="en-US" sz="5400" dirty="0" smtClean="0">
                <a:latin typeface="Arial Narrow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latin typeface="Arial Narrow" pitchFamily="34" charset="0"/>
              </a:rPr>
              <a:t>window.button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</a:t>
            </a:r>
            <a:r>
              <a:rPr lang="en-US" sz="5400" dirty="0" err="1" smtClean="0">
                <a:solidFill>
                  <a:srgbClr val="0070C0"/>
                </a:solidFill>
                <a:latin typeface="Arial Narrow" pitchFamily="34" charset="0"/>
              </a:rPr>
              <a:t>copyButton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</a:t>
            </a:r>
            <a:r>
              <a:rPr lang="en-US" sz="5400" dirty="0" smtClean="0">
                <a:latin typeface="Arial Narrow" pitchFamily="34" charset="0"/>
              </a:rPr>
              <a:t>).click();</a:t>
            </a: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latin typeface="Arial Narrow" pitchFamily="34" charset="0"/>
              </a:rPr>
              <a:t>window.label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</a:t>
            </a:r>
            <a:r>
              <a:rPr lang="en-US" sz="5400" dirty="0" err="1" smtClean="0">
                <a:solidFill>
                  <a:srgbClr val="0070C0"/>
                </a:solidFill>
                <a:latin typeface="Arial Narrow" pitchFamily="34" charset="0"/>
              </a:rPr>
              <a:t>copiedText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</a:t>
            </a:r>
            <a:r>
              <a:rPr lang="en-US" sz="5400" dirty="0" smtClean="0">
                <a:latin typeface="Arial Narrow" pitchFamily="34" charset="0"/>
              </a:rPr>
              <a:t>).</a:t>
            </a:r>
            <a:r>
              <a:rPr lang="en-US" sz="5400" dirty="0" err="1" smtClean="0">
                <a:latin typeface="Arial Narrow" pitchFamily="34" charset="0"/>
              </a:rPr>
              <a:t>requireText</a:t>
            </a:r>
            <a:r>
              <a:rPr lang="en-US" sz="5400" dirty="0" smtClean="0">
                <a:latin typeface="Arial Narrow" pitchFamily="34" charset="0"/>
              </a:rPr>
              <a:t>(</a:t>
            </a:r>
            <a:r>
              <a:rPr lang="en-US" sz="5400" dirty="0" smtClean="0">
                <a:solidFill>
                  <a:srgbClr val="0070C0"/>
                </a:solidFill>
                <a:latin typeface="Arial Narrow" pitchFamily="34" charset="0"/>
              </a:rPr>
              <a:t>"Some random text"</a:t>
            </a:r>
            <a:r>
              <a:rPr lang="en-US" sz="5400" dirty="0" smtClean="0">
                <a:latin typeface="Arial Narrow" pitchFamily="34" charset="0"/>
              </a:rPr>
              <a:t>);</a:t>
            </a:r>
            <a:endParaRPr lang="ru-RU" sz="5400" dirty="0">
              <a:latin typeface="Arial Narrow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1080" cy="1578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ASSERTJ Swing – </a:t>
            </a:r>
            <a:r>
              <a:rPr lang="ru-RU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распознание элементов </a:t>
            </a:r>
            <a:r>
              <a:rPr lang="en-US" sz="7000" b="1" cap="all" spc="-1" dirty="0" smtClean="0">
                <a:solidFill>
                  <a:srgbClr val="253957"/>
                </a:solidFill>
                <a:latin typeface="Arial Narrow"/>
                <a:ea typeface="Arial Narrow"/>
              </a:rPr>
              <a:t>UI</a:t>
            </a:r>
            <a:endParaRPr lang="ru-RU" sz="7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1338920" y="944640"/>
            <a:ext cx="11363760" cy="507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8" name="Изображение_3" descr="Изображение"/>
          <p:cNvPicPr/>
          <p:nvPr/>
        </p:nvPicPr>
        <p:blipFill>
          <a:blip r:embed="rId2" cstate="print"/>
          <a:stretch/>
        </p:blipFill>
        <p:spPr>
          <a:xfrm>
            <a:off x="1226520" y="586080"/>
            <a:ext cx="1197000" cy="11970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3142960" y="12317040"/>
            <a:ext cx="342252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0B83526-6AB3-472E-B073-8847A7BAF1C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>
                <a:lnSpc>
                  <a:spcPct val="100000"/>
                </a:lnSpc>
              </a:pPr>
              <a:t>9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34816" y="4553744"/>
            <a:ext cx="21314368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Arial Narrow" pitchFamily="34" charset="0"/>
              </a:rPr>
              <a:t>// by name</a:t>
            </a:r>
          </a:p>
          <a:p>
            <a:r>
              <a:rPr lang="en-US" sz="4400" dirty="0" err="1" smtClean="0">
                <a:latin typeface="Arial Narrow" pitchFamily="34" charset="0"/>
              </a:rPr>
              <a:t>JButtonFixture</a:t>
            </a:r>
            <a:r>
              <a:rPr lang="en-US" sz="4400" dirty="0" smtClean="0">
                <a:latin typeface="Arial Narrow" pitchFamily="34" charset="0"/>
              </a:rPr>
              <a:t> button = </a:t>
            </a:r>
            <a:r>
              <a:rPr lang="en-US" sz="4400" dirty="0" err="1" smtClean="0">
                <a:latin typeface="Arial Narrow" pitchFamily="34" charset="0"/>
              </a:rPr>
              <a:t>window.button</a:t>
            </a:r>
            <a:r>
              <a:rPr lang="en-US" sz="4400" dirty="0" smtClean="0">
                <a:latin typeface="Arial Narrow" pitchFamily="34" charset="0"/>
              </a:rPr>
              <a:t>(</a:t>
            </a:r>
            <a:r>
              <a:rPr lang="en-US" sz="4400" dirty="0" smtClean="0">
                <a:solidFill>
                  <a:srgbClr val="0070C0"/>
                </a:solidFill>
                <a:latin typeface="Arial Narrow" pitchFamily="34" charset="0"/>
              </a:rPr>
              <a:t>"login"</a:t>
            </a:r>
            <a:r>
              <a:rPr lang="en-US" sz="4400" dirty="0" smtClean="0">
                <a:latin typeface="Arial Narrow" pitchFamily="34" charset="0"/>
              </a:rPr>
              <a:t>);</a:t>
            </a:r>
          </a:p>
          <a:p>
            <a:endParaRPr lang="ru-RU" sz="4400" dirty="0" smtClean="0">
              <a:latin typeface="Arial Narrow" pitchFamily="34" charset="0"/>
            </a:endParaRPr>
          </a:p>
          <a:p>
            <a:r>
              <a:rPr lang="en-US" sz="4400" dirty="0" smtClean="0">
                <a:solidFill>
                  <a:srgbClr val="00B050"/>
                </a:solidFill>
                <a:latin typeface="Arial Narrow" pitchFamily="34" charset="0"/>
              </a:rPr>
              <a:t>// by type</a:t>
            </a:r>
          </a:p>
          <a:p>
            <a:r>
              <a:rPr lang="en-US" sz="4400" dirty="0" err="1" smtClean="0">
                <a:latin typeface="Arial Narrow" pitchFamily="34" charset="0"/>
              </a:rPr>
              <a:t>JButtonFixture</a:t>
            </a:r>
            <a:r>
              <a:rPr lang="en-US" sz="4400" dirty="0" smtClean="0">
                <a:latin typeface="Arial Narrow" pitchFamily="34" charset="0"/>
              </a:rPr>
              <a:t> button = </a:t>
            </a:r>
            <a:r>
              <a:rPr lang="en-US" sz="4400" dirty="0" err="1" smtClean="0">
                <a:latin typeface="Arial Narrow" pitchFamily="34" charset="0"/>
              </a:rPr>
              <a:t>window.button</a:t>
            </a:r>
            <a:r>
              <a:rPr lang="en-US" sz="4400" dirty="0" smtClean="0">
                <a:latin typeface="Arial Narrow" pitchFamily="34" charset="0"/>
              </a:rPr>
              <a:t>();</a:t>
            </a:r>
          </a:p>
          <a:p>
            <a:endParaRPr lang="en-US" sz="4400" dirty="0" smtClean="0">
              <a:latin typeface="Arial Narrow" pitchFamily="34" charset="0"/>
            </a:endParaRPr>
          </a:p>
          <a:p>
            <a:r>
              <a:rPr lang="en-US" sz="4400" dirty="0" smtClean="0">
                <a:solidFill>
                  <a:srgbClr val="00B050"/>
                </a:solidFill>
                <a:latin typeface="Arial Narrow" pitchFamily="34" charset="0"/>
              </a:rPr>
              <a:t>// custom search criteria (the button's text)</a:t>
            </a:r>
          </a:p>
          <a:p>
            <a:r>
              <a:rPr lang="en-US" sz="4400" dirty="0" err="1" smtClean="0">
                <a:latin typeface="Arial Narrow" pitchFamily="34" charset="0"/>
              </a:rPr>
              <a:t>JButtonFixture</a:t>
            </a:r>
            <a:r>
              <a:rPr lang="en-US" sz="4400" dirty="0" smtClean="0">
                <a:latin typeface="Arial Narrow" pitchFamily="34" charset="0"/>
              </a:rPr>
              <a:t> button = </a:t>
            </a:r>
            <a:r>
              <a:rPr lang="en-US" sz="4400" dirty="0" err="1" smtClean="0">
                <a:latin typeface="Arial Narrow" pitchFamily="34" charset="0"/>
              </a:rPr>
              <a:t>window.button</a:t>
            </a:r>
            <a:r>
              <a:rPr lang="en-US" sz="4400" dirty="0" smtClean="0">
                <a:latin typeface="Arial Narrow" pitchFamily="34" charset="0"/>
              </a:rPr>
              <a:t>(new </a:t>
            </a:r>
            <a:r>
              <a:rPr lang="en-US" sz="4400" dirty="0" err="1" smtClean="0">
                <a:latin typeface="Arial Narrow" pitchFamily="34" charset="0"/>
              </a:rPr>
              <a:t>GenericTypeMatcher</a:t>
            </a:r>
            <a:r>
              <a:rPr lang="en-US" sz="4400" dirty="0" smtClean="0">
                <a:latin typeface="Arial Narrow" pitchFamily="34" charset="0"/>
              </a:rPr>
              <a:t>&lt;</a:t>
            </a:r>
            <a:r>
              <a:rPr lang="en-US" sz="4400" dirty="0" err="1" smtClean="0">
                <a:latin typeface="Arial Narrow" pitchFamily="34" charset="0"/>
              </a:rPr>
              <a:t>JButton</a:t>
            </a:r>
            <a:r>
              <a:rPr lang="en-US" sz="4400" dirty="0" smtClean="0">
                <a:latin typeface="Arial Narrow" pitchFamily="34" charset="0"/>
              </a:rPr>
              <a:t>&gt;(</a:t>
            </a:r>
            <a:r>
              <a:rPr lang="en-US" sz="4400" dirty="0" err="1" smtClean="0">
                <a:latin typeface="Arial Narrow" pitchFamily="34" charset="0"/>
              </a:rPr>
              <a:t>JButton</a:t>
            </a:r>
            <a:r>
              <a:rPr lang="en-US" sz="4400" dirty="0" err="1" smtClean="0">
                <a:solidFill>
                  <a:srgbClr val="0070C0"/>
                </a:solidFill>
                <a:latin typeface="Arial Narrow" pitchFamily="34" charset="0"/>
              </a:rPr>
              <a:t>.class</a:t>
            </a:r>
            <a:r>
              <a:rPr lang="en-US" sz="4400" dirty="0" smtClean="0">
                <a:latin typeface="Arial Narrow" pitchFamily="34" charset="0"/>
              </a:rPr>
              <a:t>) {</a:t>
            </a:r>
          </a:p>
          <a:p>
            <a:r>
              <a:rPr lang="en-US" sz="4400" dirty="0" smtClean="0">
                <a:latin typeface="Arial Narrow" pitchFamily="34" charset="0"/>
              </a:rPr>
              <a:t>  </a:t>
            </a:r>
            <a:r>
              <a:rPr lang="en-US" sz="4400" dirty="0" smtClean="0">
                <a:solidFill>
                  <a:srgbClr val="0070C0"/>
                </a:solidFill>
                <a:latin typeface="Arial Narrow" pitchFamily="34" charset="0"/>
              </a:rPr>
              <a:t>@Override</a:t>
            </a:r>
          </a:p>
          <a:p>
            <a:r>
              <a:rPr lang="en-US" sz="4400" dirty="0" smtClean="0">
                <a:latin typeface="Arial Narrow" pitchFamily="34" charset="0"/>
              </a:rPr>
              <a:t>  </a:t>
            </a:r>
            <a:r>
              <a:rPr lang="en-US" sz="4400" dirty="0" smtClean="0">
                <a:solidFill>
                  <a:srgbClr val="0070C0"/>
                </a:solidFill>
                <a:latin typeface="Arial Narrow" pitchFamily="34" charset="0"/>
              </a:rPr>
              <a:t>protected </a:t>
            </a:r>
            <a:r>
              <a:rPr lang="en-US" sz="4400" dirty="0" err="1" smtClean="0">
                <a:solidFill>
                  <a:srgbClr val="0070C0"/>
                </a:solidFill>
                <a:latin typeface="Arial Narrow" pitchFamily="34" charset="0"/>
              </a:rPr>
              <a:t>boolean</a:t>
            </a:r>
            <a:r>
              <a:rPr lang="en-US" sz="4400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isMatching</a:t>
            </a:r>
            <a:r>
              <a:rPr lang="en-US" sz="4400" dirty="0" smtClean="0">
                <a:latin typeface="Arial Narrow" pitchFamily="34" charset="0"/>
              </a:rPr>
              <a:t>(</a:t>
            </a:r>
            <a:r>
              <a:rPr lang="en-US" sz="4400" dirty="0" err="1" smtClean="0">
                <a:latin typeface="Arial Narrow" pitchFamily="34" charset="0"/>
              </a:rPr>
              <a:t>JButton</a:t>
            </a:r>
            <a:r>
              <a:rPr lang="en-US" sz="4400" dirty="0" smtClean="0">
                <a:latin typeface="Arial Narrow" pitchFamily="34" charset="0"/>
              </a:rPr>
              <a:t> button) {</a:t>
            </a:r>
          </a:p>
          <a:p>
            <a:r>
              <a:rPr lang="en-US" sz="4400" dirty="0" smtClean="0">
                <a:latin typeface="Arial Narrow" pitchFamily="34" charset="0"/>
              </a:rPr>
              <a:t>    </a:t>
            </a:r>
            <a:r>
              <a:rPr lang="en-US" sz="4400" dirty="0" smtClean="0">
                <a:solidFill>
                  <a:srgbClr val="0070C0"/>
                </a:solidFill>
                <a:latin typeface="Arial Narrow" pitchFamily="34" charset="0"/>
              </a:rPr>
              <a:t>return</a:t>
            </a:r>
            <a:r>
              <a:rPr lang="en-US" sz="4400" dirty="0" smtClean="0">
                <a:latin typeface="Arial Narrow" pitchFamily="34" charset="0"/>
              </a:rPr>
              <a:t> "</a:t>
            </a:r>
            <a:r>
              <a:rPr lang="en-US" sz="4400" dirty="0" err="1" smtClean="0">
                <a:latin typeface="Arial Narrow" pitchFamily="34" charset="0"/>
              </a:rPr>
              <a:t>Login".equals</a:t>
            </a:r>
            <a:r>
              <a:rPr lang="en-US" sz="4400" dirty="0" smtClean="0">
                <a:latin typeface="Arial Narrow" pitchFamily="34" charset="0"/>
              </a:rPr>
              <a:t>(</a:t>
            </a:r>
            <a:r>
              <a:rPr lang="en-US" sz="4400" dirty="0" err="1" smtClean="0">
                <a:latin typeface="Arial Narrow" pitchFamily="34" charset="0"/>
              </a:rPr>
              <a:t>button.getText</a:t>
            </a:r>
            <a:r>
              <a:rPr lang="en-US" sz="4400" dirty="0" smtClean="0">
                <a:latin typeface="Arial Narrow" pitchFamily="34" charset="0"/>
              </a:rPr>
              <a:t>());</a:t>
            </a:r>
          </a:p>
          <a:p>
            <a:r>
              <a:rPr lang="en-US" sz="4400" dirty="0" smtClean="0">
                <a:latin typeface="Arial Narrow" pitchFamily="34" charset="0"/>
              </a:rPr>
              <a:t>  }</a:t>
            </a:r>
          </a:p>
          <a:p>
            <a:r>
              <a:rPr lang="en-US" sz="4400" dirty="0" smtClean="0">
                <a:latin typeface="Arial Narrow" pitchFamily="34" charset="0"/>
              </a:rPr>
              <a:t>});</a:t>
            </a:r>
            <a:endParaRPr lang="ru-RU" sz="4400" dirty="0">
              <a:latin typeface="Arial Narrow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3195</TotalTime>
  <Words>528</Words>
  <Application>Microsoft Office PowerPoint</Application>
  <PresentationFormat>Произвольный</PresentationFormat>
  <Paragraphs>94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Sergey</cp:lastModifiedBy>
  <cp:revision>100</cp:revision>
  <dcterms:modified xsi:type="dcterms:W3CDTF">2020-11-20T08:39:57Z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