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4640" cy="137127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4760" cy="256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1120" cy="117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10: Тестирование web-интерфейсов 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0280" cy="14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2912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2760" cy="2642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Проверка HTML-кода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Утилиты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Валидаторы встроенные в web-редактор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Валидаторы встроенные в браузеры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Часто включает в себя и тестирование ссылок. 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5" name="Изображение_1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76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C3974D8-9A7D-4F9A-AA29-A60206BC89E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Тестирование уязвимостей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1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на проникновение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— метод оценки безопасности компьютерных систем или сетей средствами моделирования атаки злоумышленника. Процесс включает в себя активный анализ системы на наличие потенциальных уязвимостей, которые могут спровоцировать некорректную работу целевой системы, либо полный отказ в обслуживании.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1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B77E369-F48D-4DDB-B938-5C6FBEABF5A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Топ уязвимостей OWASP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6" name="Изображение_1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6563767-0E31-4E82-A55E-168961D5C9F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3240000" y="4104000"/>
            <a:ext cx="18157680" cy="84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OWASP 2020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Injection. 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Broken Authentication. 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Sensitive Data Exposure. 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XML External Entities (XXE).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Broken Access Control. 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Security Misconfiguration. 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Cross-Site Scripting XSS. 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Insecure Deserialization.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Using Components with Known Vulnerabilities.</a:t>
            </a:r>
            <a:endParaRPr b="0" lang="ru-RU" sz="6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Insufficient Logging &amp; Monitoring.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3" name="Изображение_2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94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FDB3565-75CC-4C2F-A3BD-583900FB78D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XSS-инъекции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Межсайтовый скриптинг (XSS) – это уязвимость, которая заключается во внедрении кода, исполняемого на стороне клиента (JavaScript) в веб-страницу, которую просматривают другие пользователи.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Выделяют: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Хранимые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Отраженные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9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00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3776E8D-6204-4F03-A5BE-765B588A29E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XSS-инъекции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Например в безобидный комментарий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Привет! Нравится твой сайт.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Встраиваем код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Привет! Нравится твой сайт.&lt;script&gt;alert("XSS")&lt;/script&gt;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5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0B4E0E0-217A-42BB-90B9-0114F8BA5F2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XSS Auditor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 Google Chrome (а также в Opera) используется XSS аудитор, который будет пытаться предотвратить XSS. 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 тестировании веб-сайтов с помощью браузера  стоит помнить, что может оказаться, что веб-приложение уязвимо, но вы не видите всплывающего подтверждения только по той причине, что его блокирует браузер.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1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12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7656B5F-1215-400B-AF6F-7C42E55D222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HTML-инъекции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HTML-инъекции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 тип атаки, которая благодаря отсутствию надлежащей обработки пользовательского ввода позволяет злоумышленнику встроить на сайт собственный HTML-код. 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7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18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55BD50E-EC69-4FF1-BE09-4D73713693F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SQL-инъекции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SQL-инъекция</a:t>
            </a: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– это уязвимость, которая возникает из-за недостаточной фильтрации вводимых пользователем данных, что позволяет модифицировать запросы к базам данных. Результатом эксплуатации SQL-инъекции является получение доступа к данным, к которым в обычных условиях у пользователя не было бы доступа.</a:t>
            </a:r>
            <a:endParaRPr b="0" lang="ru-RU" sz="66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3" name="Изображение_1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24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9261F40-B674-4A01-985C-818A7461CCC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Признак наличия SQL-инъекции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Главными признаками наличия SQL-инъекции является вывод ошибки или отсутствие вывода при вводе одинарной или двойной кавычки. Эти символы могут вызвать ошибку и в самом приложении, поэтому чтобы быть уверенным, что вы имеете дело именно с SQL-инъекцией, а не с другой ошибкой, нужно изучить выводимое сообщение.</a:t>
            </a:r>
            <a:endParaRPr b="0" lang="ru-RU" sz="66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9" name="Изображение_1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30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DD2E3F3-DA41-4B95-AA03-16515427B9C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Web-интерфейс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391032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Web-интерфейс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— это совокупность средств, при помощи которых пользователь взаимодействует с веб-сайтом или любым другим приложением через браузер.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9F69024-77B1-448C-ADED-998B25C74A4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SQL-инъекции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</a:t>
            </a: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`name`, `status`, `books` FROM `members` WHERE name = 'Demo' AND password ='111'</a:t>
            </a:r>
            <a:endParaRPr b="0" lang="ru-RU" sz="6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Если вместо Demo пользователь вводит Demo' --</a:t>
            </a:r>
            <a:endParaRPr b="0" lang="ru-RU" sz="6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</a:t>
            </a: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`name`, `status`, `books` FROM `members` WHERE name = 'Demo' -- ' AND password ='111'</a:t>
            </a:r>
            <a:endParaRPr b="0" lang="ru-RU" sz="6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Следовательно выполняться будет запрос</a:t>
            </a:r>
            <a:endParaRPr b="0" lang="ru-RU" sz="6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</a:t>
            </a:r>
            <a:r>
              <a:rPr b="0" lang="ru-RU" sz="66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`name`, `status`, `books` FROM `members` WHERE name = 'Demo'</a:t>
            </a:r>
            <a:endParaRPr b="0" lang="ru-RU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6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5" name="Изображение_1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36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0528E98-82F5-4AED-89BA-828FC99C119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SQL-инъекции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Важно помнить, что запрос может быть написан по-разному, например, все следующие формы возвращают одинаковый результат: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* FROM table_name WHERE id='1'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* FROM table_name WHERE id="1"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* FROM table_name WHERE id=('1')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* FROM table_name WHERE id=("1")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Как выполнить селект для всех id?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1" name="Изображение_1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0A154F3-1F5E-48E2-A68F-6C2261E45B3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SQL-инъекции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6" name="Изображение_2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C7272AB-1936-419F-B0B1-A14AAD0B604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rcRect l="0" t="64113" r="-4839" b="0"/>
          <a:stretch/>
        </p:blipFill>
        <p:spPr>
          <a:xfrm>
            <a:off x="9072000" y="1746360"/>
            <a:ext cx="13750920" cy="1167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SQL-инъекции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2" name="Изображение_2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53" name="CustomShape 4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47A9308-3026-4E4E-93A3-ABF77FC6918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513720" y="4700520"/>
            <a:ext cx="22885920" cy="70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SQL-инъекции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Продолжаем менять логику запроса, и в качестве имени пользователя используем Demo' OR 1 -- Получаем запрос 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`name`, `status`, `books` FROM `members` WHERE name = ' Demo' OR 1 -- ' AND password ='111'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Будет выполнен запрос</a:t>
            </a:r>
            <a:endParaRPr b="0" lang="ru-RU" sz="6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SELECT `name`, `status`, `books` FROM `members` WHERE name = ' Demo' OR 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9" name="Изображение_2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60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C0D8A51-99F2-4493-A69A-8BC0E72FC20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bWAPP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080000" y="432000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65" name="Изображение_2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66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007254C-D14E-4DBF-9CB7-95FC24A9AD7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4248000" y="2376000"/>
            <a:ext cx="18071640" cy="107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Сканеры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уязвимости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71" name="Изображение_2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72" name="CustomShape 4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C89BB77-F991-4A9D-8830-AE8BB45DE3F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273" name="Table 5"/>
          <p:cNvGraphicFramePr/>
          <p:nvPr/>
        </p:nvGraphicFramePr>
        <p:xfrm>
          <a:off x="6912000" y="2367000"/>
          <a:ext cx="16929360" cy="10060200"/>
        </p:xfrm>
        <a:graphic>
          <a:graphicData uri="http://schemas.openxmlformats.org/drawingml/2006/table">
            <a:tbl>
              <a:tblPr/>
              <a:tblGrid>
                <a:gridCol w="3971880"/>
                <a:gridCol w="7308720"/>
                <a:gridCol w="5649120"/>
              </a:tblGrid>
              <a:tr h="168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Сетевые сканеры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задача — раскрыть доступные сетевые сервисы, установить их версии, определить ОС и т. д.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Nmap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IP-Tools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85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Сканеры брешей в веб-скриптах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пытаются найти популярные уязвимости (SQL inj, XSS, LFI/RFI и т.д.) или ошибки (не удаленные временные файлы, индексация директорий и т.п.)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Nikto/Wikto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Acunetix Web Vulnerability Scanner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877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Эксплойтинг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продукты, которые избавляют от ручного поиска эксплоитов, и применят их автоматически.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Metasploit Framework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Armitage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Tenable Nessus®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68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Автоматизация инъекций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утилиты, которые конкретно занимаются поиском и эксплуатацией инъекций.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sqlmap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bsqlbf-v2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022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Дебаггеры (снифферы, локальные прокси и т.п.)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Эти инструменты в основном используют разработчики, при проблемах с результатами выполнения своего кода.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Fiddler</a:t>
                      </a:r>
                      <a:endParaRPr b="0" lang="ru-RU" sz="3600" spc="-1" strike="noStrike">
                        <a:latin typeface="Arial"/>
                      </a:endParaRPr>
                    </a:p>
                    <a:p>
                      <a:pPr marL="215640" indent="-21528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Burp Suite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1209600" y="2537640"/>
            <a:ext cx="21564360" cy="231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200960" y="3977640"/>
            <a:ext cx="21503160" cy="870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1. OWASP TOP-10 2017 https://www.owasp.org/images/7/72/OWASP_Top_10-2017_%28en%29.pdf.pdf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2. Сервисы для проверки навыков пентеста - https://habrahabr.ru/company/pentestit/blog/261569/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3. Книга “Основы веб-хакинга. Более 30 примеров уязвимостей” - https://drive.google.com/open?id=0BxSD8FAEX1XfaVVxUy1pWDFXakk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4. Основы SQLi 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(пример работы с bWAPP) - https://hackware.ru/?p=3362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78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79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19E010F-A8E1-4246-8881-F3F85587F4C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1209600" y="2537640"/>
            <a:ext cx="21564360" cy="231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HOMEwork ?…?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200960" y="3977640"/>
            <a:ext cx="21503160" cy="870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Just kidding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84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285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E6953DB-BB13-4F8D-A909-05ED9EDA888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2480" cy="3086640"/>
          </a:xfrm>
          <a:prstGeom prst="rect">
            <a:avLst/>
          </a:prstGeom>
          <a:ln w="12600">
            <a:noFill/>
          </a:ln>
        </p:spPr>
      </p:pic>
      <p:sp>
        <p:nvSpPr>
          <p:cNvPr id="287" name="CustomShape 1"/>
          <p:cNvSpPr/>
          <p:nvPr/>
        </p:nvSpPr>
        <p:spPr>
          <a:xfrm>
            <a:off x="1678680" y="2393640"/>
            <a:ext cx="21564360" cy="231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Подходы к тестированию Веб-приложений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удобства использования ;</a:t>
            </a:r>
            <a:endParaRPr b="0" lang="ru-RU" sz="40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функциональное тестирование ;</a:t>
            </a:r>
            <a:endParaRPr b="0" lang="ru-RU" sz="40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нагрузочное и стрессовое тестирование ;</a:t>
            </a:r>
            <a:endParaRPr b="0" lang="ru-RU" sz="40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проверка ссылок и HTML-кода;</a:t>
            </a:r>
            <a:endParaRPr b="0" lang="ru-RU" sz="40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безопасности.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299A014-DC36-42EA-911E-EB998EB6761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800000" y="2608560"/>
            <a:ext cx="11052000" cy="8720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9787680" y="5059440"/>
            <a:ext cx="12459960" cy="8260200"/>
          </a:xfrm>
          <a:prstGeom prst="rect">
            <a:avLst/>
          </a:prstGeom>
          <a:ln>
            <a:noFill/>
          </a:ln>
        </p:spPr>
      </p:pic>
      <p:sp>
        <p:nvSpPr>
          <p:cNvPr id="13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Тестирование удобства использования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126800" y="391032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9" name="Изображение_15" descr="Изображение"/>
          <p:cNvPicPr/>
          <p:nvPr/>
        </p:nvPicPr>
        <p:blipFill>
          <a:blip r:embed="rId3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3866C64-8334-4CBF-AD7D-9446F46D666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Подходы к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Функциональ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-ному тестиро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-ванию Веб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-приложений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4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D1788D2-175E-42C8-8A39-816AB9BEDD5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46" name="Table 5"/>
          <p:cNvGraphicFramePr/>
          <p:nvPr/>
        </p:nvGraphicFramePr>
        <p:xfrm>
          <a:off x="7170120" y="1688760"/>
          <a:ext cx="16113240" cy="11967480"/>
        </p:xfrm>
        <a:graphic>
          <a:graphicData uri="http://schemas.openxmlformats.org/drawingml/2006/table">
            <a:tbl>
              <a:tblPr/>
              <a:tblGrid>
                <a:gridCol w="3341160"/>
                <a:gridCol w="12772440"/>
              </a:tblGrid>
              <a:tr h="117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1" lang="ru-RU" sz="3600" spc="-1" strike="noStrike">
                          <a:latin typeface="Times New Roman"/>
                          <a:ea typeface="Noto Sans CJK SC"/>
                        </a:rPr>
                        <a:t>Record &amp; Play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Noto Sans CJK SC"/>
                        </a:rPr>
                        <a:t>основан на возможности средств автоматизации тестирования автоматически генерировать код.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1" lang="ru-RU" sz="3600" spc="-1" strike="noStrike">
                          <a:latin typeface="Times New Roman"/>
                          <a:ea typeface="Noto Sans CJK SC"/>
                        </a:rPr>
                        <a:t>Functional Decomposition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Noto Sans CJK SC"/>
                        </a:rPr>
                        <a:t>в основе лежит разбиение всех компонент фреймворка по функциональному признаку на бизнес-функции (реализуют/проверяют бизнес-функциональность приложения), user-defined функции (вспомогательные функции, которые еще имеют привязку к тестируемому приложению или к конкретному проекту), утилиты (функции общего назначения, не привязанные к конкретному приложению, технологии, проекту).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569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1" lang="ru-RU" sz="3600" spc="-1" strike="noStrike">
                          <a:latin typeface="Times New Roman"/>
                          <a:ea typeface="Noto Sans CJK SC"/>
                        </a:rPr>
                        <a:t>Data-driven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Noto Sans CJK SC"/>
                        </a:rPr>
                        <a:t>основан на том, что к некоторому тесту или группе тестов привязывается источник данных, и этот тест или набор тестов циклически выполняется для каждой записи из этого источника данных. Вполне может применяться в комбинации с другими подходами.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637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1" lang="ru-RU" sz="3600" spc="-1" strike="noStrike">
                          <a:latin typeface="Times New Roman"/>
                          <a:ea typeface="Noto Sans CJK SC"/>
                        </a:rPr>
                        <a:t>Keyword-driven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Noto Sans CJK SC"/>
                        </a:rPr>
                        <a:t>представляет собой фактически движок для обработки посылаемых ему команд, а сами инструкции выносятся во внешний источник данных.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63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1" lang="ru-RU" sz="3600" spc="-1" strike="noStrike">
                          <a:latin typeface="Times New Roman"/>
                          <a:ea typeface="Noto Sans CJK SC"/>
                        </a:rPr>
                        <a:t>Object-driven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Noto Sans CJK SC"/>
                        </a:rPr>
                        <a:t>основан на том, что основные ходовые части фреймворка реализованы в виде объектов, что позволяет собирать тесты по кирпичикам.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08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1" lang="ru-RU" sz="3600" spc="-1" strike="noStrike">
                          <a:latin typeface="Times New Roman"/>
                          <a:ea typeface="Noto Sans CJK SC"/>
                        </a:rPr>
                        <a:t>Model-based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Noto Sans CJK SC"/>
                        </a:rPr>
                        <a:t>основан на том, что тестируемое приложение (или его части) описывается в виде некоторой поведенческой модели.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Нагрузочное и стрессовое тестирование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126800" y="391032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 на устойчивость к большим нагрузкам</a:t>
            </a: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– Load-testing, stress-test или performance test. Такой тест имитирует одновременную работу нескольких сотен или тысяч посетителей (каждый из которых может "ходить" по сайту в соответствии со своим сценарием ), проверяя, будет ли устойчивой работа сайта под большой нагрузкой.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1" name="Изображение_1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B1F2801-7963-45C0-9182-A4709856C0E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Цели нагрузочного тестирования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126800" y="3910320"/>
            <a:ext cx="21503160" cy="83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оценка производительности и работоспособности приложения на этапе разработки и передачи в эксплуатацию;</a:t>
            </a:r>
            <a:endParaRPr b="0" lang="ru-RU" sz="44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оценка производительности и работоспособности приложения на этапе выпуска новых релизов, патч-сетов;</a:t>
            </a:r>
            <a:endParaRPr b="0" lang="ru-RU" sz="44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оптимизация производительности приложения, включая настройки серверов и оптимизацию кода;</a:t>
            </a:r>
            <a:endParaRPr b="0" lang="ru-RU" sz="4400" spc="-1" strike="noStrike">
              <a:latin typeface="Arial"/>
            </a:endParaRPr>
          </a:p>
          <a:p>
            <a:pPr marL="216000" indent="-2131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подбор соответствующей для данного приложения аппаратной (программной платформы) и конфигурации сервера.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7" name="Изображение_1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FCF9E78-3620-49E1-B4EB-C2644288FA7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Тесты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Нагрузо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-чного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-ния ч.1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2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E8BB763-2632-488A-803A-A89A2806F75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472000" y="1886400"/>
          <a:ext cx="16985160" cy="11547360"/>
        </p:xfrm>
        <a:graphic>
          <a:graphicData uri="http://schemas.openxmlformats.org/drawingml/2006/table">
            <a:tbl>
              <a:tblPr/>
              <a:tblGrid>
                <a:gridCol w="5274720"/>
                <a:gridCol w="11710800"/>
              </a:tblGrid>
              <a:tr h="2566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Тестирование производительности </a:t>
                      </a:r>
                      <a:endParaRPr b="0" lang="ru-RU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(Performance testing)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Определение масштабируемости приложения под нагрузкой.</a:t>
                      </a:r>
                      <a:endParaRPr b="0" lang="ru-RU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207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Стрессовое тестирование </a:t>
                      </a:r>
                      <a:endParaRPr b="0" lang="ru-RU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(Stress Testing)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Насколько приложение и система в целом работоспособны в условиях стресса и также оценить способность системы к регенерации, т.е. к возвращению к нормальному состоянию после прекращения воздействия стресса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2566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Объемное тестирование </a:t>
                      </a:r>
                      <a:endParaRPr b="0" lang="ru-RU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(Volume Testing)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оценки производительности при увеличении объемов данных в базе данных приложения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207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Тестирование стабильности или надежности </a:t>
                      </a:r>
                      <a:endParaRPr b="0" lang="ru-RU" sz="4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(Stability / Reliability Testing)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проверка работоспособности приложения при длительном (многочасовом) тестировании со средним уровнем нагрузки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1209600" y="2972880"/>
            <a:ext cx="21420360" cy="157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Тесты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Нагрузо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-чного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-ния ч.12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1338920" y="944640"/>
            <a:ext cx="1136304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8" name="Изображение_1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6280" cy="1196280"/>
          </a:xfrm>
          <a:prstGeom prst="rect">
            <a:avLst/>
          </a:prstGeom>
          <a:ln w="12600"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23142960" y="12317040"/>
            <a:ext cx="34218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3BA109C-5FAD-4CD4-8295-50BB399481B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70" name="Table 5"/>
          <p:cNvGraphicFramePr/>
          <p:nvPr/>
        </p:nvGraphicFramePr>
        <p:xfrm>
          <a:off x="5943960" y="2745360"/>
          <a:ext cx="17541720" cy="9110880"/>
        </p:xfrm>
        <a:graphic>
          <a:graphicData uri="http://schemas.openxmlformats.org/drawingml/2006/table">
            <a:tbl>
              <a:tblPr/>
              <a:tblGrid>
                <a:gridCol w="5447880"/>
                <a:gridCol w="12094200"/>
              </a:tblGrid>
              <a:tr h="2635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Моделирование Транзакций </a:t>
                      </a:r>
                      <a:endParaRPr b="0" lang="ru-RU" sz="4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(Transaction Simulation, TS)</a:t>
                      </a:r>
                      <a:endParaRPr b="0" lang="ru-RU" sz="4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Позволяет измерять производительность работы приложения "с точки зрения пользователя" и, при этом, не требует доступа к коду пользовательского приложения</a:t>
                      </a:r>
                      <a:endParaRPr b="0" lang="ru-RU" sz="4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637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Метод "Анализ данных на стороне клиента" </a:t>
                      </a:r>
                      <a:endParaRPr b="0" lang="ru-RU" sz="4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(Client Capture, CC)</a:t>
                      </a:r>
                      <a:endParaRPr b="0" lang="ru-RU" sz="4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Метод основан на извлечении данных о работе приложения из операционной системы компьютера, где установлено пользовательское приложение</a:t>
                      </a:r>
                      <a:endParaRPr b="0" lang="ru-RU" sz="4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2637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Метод "Анализ Сетевого Трафика"</a:t>
                      </a:r>
                      <a:endParaRPr b="0" lang="ru-RU" sz="4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(Network Sniffing, NS)</a:t>
                      </a:r>
                      <a:endParaRPr b="0" lang="ru-RU" sz="4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4800" spc="-1" strike="noStrike">
                          <a:latin typeface="Times New Roman"/>
                          <a:ea typeface="Microsoft YaHei"/>
                        </a:rPr>
                        <a:t>Основан на извлечении информации о производительности приложений из сетевого трафика</a:t>
                      </a:r>
                      <a:endParaRPr b="0" lang="ru-RU" sz="4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5995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2020-11-19T20:16:57Z</dcterms:modified>
  <cp:revision>104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