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440" cy="1371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habr.com/ru/post/334394/" TargetMode="External"/><Relationship Id="rId2" Type="http://schemas.openxmlformats.org/officeDocument/2006/relationships/hyperlink" Target="https://pitest.org/" TargetMode="External"/><Relationship Id="rId3" Type="http://schemas.openxmlformats.org/officeDocument/2006/relationships/hyperlink" Target="http://getbug.ru/mutatsionnoe-testirovanie-na-prostom-primere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560" cy="257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2920" cy="11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7: Мутации исходного кода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080" cy="1422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0920" cy="629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560" cy="26442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Мутационное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Инструменты: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PIT mutation 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muJava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Mutator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7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843FDF1-30E3-4FFB-89FB-E594C7A603D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HOMEWORK 6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Account.java</a:t>
            </a:r>
            <a:endParaRPr b="0" lang="ru-RU" sz="4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Формулировка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Построить покрытие тестами класса Account(*)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Провести мутационное тестирование класса Account:</a:t>
            </a:r>
            <a:endParaRPr b="0" lang="ru-RU" sz="4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Привести пример убитых мутантов (для каждого тестового метода)</a:t>
            </a:r>
            <a:endParaRPr b="0" lang="ru-RU" sz="4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Привести пример выжившего мутанта (если будет обнаружен) и изменение в тестах его убивающее.</a:t>
            </a:r>
            <a:endParaRPr b="0" lang="ru-RU" sz="4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Привести пример эквивалентного мутанта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Принимается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примерами мутантов</a:t>
            </a:r>
            <a:endParaRPr b="0" lang="ru-RU" sz="4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Отчет о покрытии(*)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3" name="Изображение_1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4FE894F-750C-4D46-80E9-1B8B397845B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1209600" y="2537640"/>
            <a:ext cx="21566160" cy="231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200960" y="3977640"/>
            <a:ext cx="21504960" cy="8711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56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Про мутационное тестирование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https://habr.com/ru/post/334394/</a:t>
            </a:r>
            <a:endParaRPr b="0" lang="ru-RU" sz="5400" spc="-1" strike="noStrike">
              <a:latin typeface="Arial"/>
            </a:endParaRPr>
          </a:p>
          <a:p>
            <a:pPr marL="1143000" indent="-114156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AutoNum type="arabicPeriod"/>
            </a:pP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https://pitest.org</a:t>
            </a:r>
            <a:endParaRPr b="0" lang="ru-RU" sz="5400" spc="-1" strike="noStrike">
              <a:latin typeface="Arial"/>
            </a:endParaRPr>
          </a:p>
          <a:p>
            <a:pPr marL="1143000" indent="-114156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Пример работы с PIT mutator -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</a:rPr>
              <a:t>https://habr.com/ru/post/139337/</a:t>
            </a:r>
            <a:endParaRPr b="0" lang="ru-RU" sz="5400" spc="-1" strike="noStrike">
              <a:latin typeface="Arial"/>
            </a:endParaRPr>
          </a:p>
          <a:p>
            <a:pPr marL="1143000" indent="-114156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Еще про мутационное тестирование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</a:rPr>
              <a:t>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http://getbug.ru/mutatsionnoe-testirovanie-na-prostom-primere/</a:t>
            </a:r>
            <a:endParaRPr b="0" lang="ru-RU" sz="5400" spc="-1" strike="noStrike">
              <a:latin typeface="Arial"/>
            </a:endParaRPr>
          </a:p>
          <a:p>
            <a:pPr marL="1143000" indent="-114156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JS - htt</a:t>
            </a: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ps://habr.com/ru/post/341094/ </a:t>
            </a:r>
            <a:endParaRPr b="0" lang="ru-RU" sz="5400" spc="-1" strike="noStrike">
              <a:latin typeface="Arial"/>
            </a:endParaRPr>
          </a:p>
          <a:p>
            <a:pPr marL="1143000" indent="-114156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Python - https://habr.com/ru/company/vdsina/blog/512630/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9" name="Изображение" descr="Изображение"/>
          <p:cNvPicPr/>
          <p:nvPr/>
        </p:nvPicPr>
        <p:blipFill>
          <a:blip r:embed="rId4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66D52D0-7527-4062-8AF5-817179217C0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4280" cy="308844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1678680" y="2393640"/>
            <a:ext cx="21566160" cy="231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Покрытие кода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Покрытие кода — мера, используемая при тестировании программного обеспечения. Она показывает процент исходного кода программы, который был выполнен в процессе тестирования.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2A84B6B-9437-40D2-8057-F4F8F622E7E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Покрытие кода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структурных элементов тестируемой системы, которые выполняются или задействуются в ходе тестирования. 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структуры входных данных, используемых во время тестирования. 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элементов требований, проверяемых при выполнении тестов. 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явно сформулированных предположений об ошибках, выявление которых должны обеспечить тесты. 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 основе произвольных моделей устройства или функционирования тестируемой системы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58D9130-325B-4BFD-AA06-18768AC61CF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Мутационное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Мутационное тестирование - это метод тестирования ПО, основанный на всевозможных изменениях исходного кода и проверке реакции на эти изменения набора автоматических тестов. Если тесты после изменения кода успешно выполняются, значит либо код не покрыт тестами, либо написанные тесты неэффективны. 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Критерий, определяющий эффективность набора автоматических тестов, называется Mutation Score Indicator (MSI).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D7FBA47-B91A-4980-84D3-4BA59333C63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Мутационное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Мутация (Mutation) - одно изменение исходного кода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Мутант (Mutant) - результат мутации, новый мутированный исходный код.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Убитый мутант (Killed mutant) - тесты отреагировали на изменение в коде и поймали ошибку(тесты упали).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Выживший мутант (Survived, Escaped Mutant) - после мутирования тесты успешно выполнились</a:t>
            </a:r>
            <a:endParaRPr b="0" lang="ru-RU" sz="40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Идентичные/эквивалентные мутанты - мутации, которые приводят к идентичному коду с точки зрения логики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3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4188209-2AD2-4C6A-BD74-A59C3BE1550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Мутационные операторы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Мутационные операторы (Mutation Operator, Mutator):</a:t>
            </a:r>
            <a:endParaRPr b="0" lang="ru-RU" sz="4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Удалить оператор программы.</a:t>
            </a:r>
            <a:endParaRPr b="0" lang="ru-RU" sz="4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Заменить каждое логическое выражение на логическую константу «истина» или «ложь».</a:t>
            </a:r>
            <a:endParaRPr b="0" lang="ru-RU" sz="4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Заменить каждую арифметическую операцию на другую. Например, + на *, - или /.</a:t>
            </a:r>
            <a:endParaRPr b="0" lang="ru-RU" sz="4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Заменить каждую логическую операцию на другую. Например, &gt; на &gt;=, == или &lt;=.</a:t>
            </a:r>
            <a:endParaRPr b="0" lang="ru-RU" sz="40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Заменить каждую переменную на другую (из той же области видимости). Переменные должны иметь одинаковые типы.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8A23785-B562-4517-8F60-144603FE7AC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Мутационное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RIP модель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8E5DE0D-6060-42A9-8152-1FD5C01545D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57" name="Table 6"/>
          <p:cNvGraphicFramePr/>
          <p:nvPr/>
        </p:nvGraphicFramePr>
        <p:xfrm>
          <a:off x="879840" y="5540760"/>
          <a:ext cx="21584160" cy="7275240"/>
        </p:xfrm>
        <a:graphic>
          <a:graphicData uri="http://schemas.openxmlformats.org/drawingml/2006/table">
            <a:tbl>
              <a:tblPr/>
              <a:tblGrid>
                <a:gridCol w="10790280"/>
                <a:gridCol w="10793880"/>
              </a:tblGrid>
              <a:tr h="186120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REACH</a:t>
                      </a: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Тест должен достигнуть мутированного оператора.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9887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INFECT</a:t>
                      </a: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Входные данные теста должны привести к разным состояниям программы-мутанта и исходной программы.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24253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PROPAGATE</a:t>
                      </a: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Значение переменной должно повлиять  на вывод программы и быть проверено тестом.</a:t>
                      </a:r>
                      <a:endParaRPr b="0" lang="ru-RU" sz="5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ru-RU" sz="5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2B2B835-18E5-4052-BA22-EA08302F3BD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184360" y="4392000"/>
            <a:ext cx="11951640" cy="86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/>
            <a:r>
              <a:rPr b="0" lang="ru-RU" sz="5400" spc="-1" strike="noStrike">
                <a:latin typeface="Arial"/>
              </a:rPr>
              <a:t>Исходный код</a:t>
            </a:r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if (a &amp;&amp; b) {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    </a:t>
            </a:r>
            <a:r>
              <a:rPr b="0" lang="ru-RU" sz="5400" spc="-1" strike="noStrike">
                <a:latin typeface="Arial"/>
              </a:rPr>
              <a:t>c = 1;} 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else {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    </a:t>
            </a:r>
            <a:r>
              <a:rPr b="0" lang="ru-RU" sz="5400" spc="-1" strike="noStrike">
                <a:latin typeface="Arial"/>
              </a:rPr>
              <a:t>c = 0;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}</a:t>
            </a:r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2582360" y="4392000"/>
            <a:ext cx="3182040" cy="713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/>
            <a:r>
              <a:rPr b="0" lang="ru-RU" sz="5400" spc="-1" strike="noStrike">
                <a:latin typeface="Arial"/>
              </a:rPr>
              <a:t>Мутант</a:t>
            </a:r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  <a:p>
            <a:pPr/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if (a || b) {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    </a:t>
            </a:r>
            <a:r>
              <a:rPr b="0" lang="ru-RU" sz="5400" spc="-1" strike="noStrike">
                <a:latin typeface="Arial"/>
              </a:rPr>
              <a:t>c = 1;} 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else {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    </a:t>
            </a:r>
            <a:r>
              <a:rPr b="0" lang="ru-RU" sz="5400" spc="-1" strike="noStrike">
                <a:latin typeface="Arial"/>
              </a:rPr>
              <a:t>c = 0;</a:t>
            </a:r>
            <a:endParaRPr b="0" lang="ru-RU" sz="5400" spc="-1" strike="noStrike">
              <a:latin typeface="Arial"/>
            </a:endParaRPr>
          </a:p>
          <a:p>
            <a:pPr/>
            <a:r>
              <a:rPr b="0" lang="ru-RU" sz="5400" spc="-1" strike="noStrike">
                <a:latin typeface="Arial"/>
              </a:rPr>
              <a:t>}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6456600" y="5469480"/>
            <a:ext cx="784080" cy="1175400"/>
          </a:xfrm>
          <a:custGeom>
            <a:avLst/>
            <a:gdLst/>
            <a:ahLst/>
            <a:rect l="0" t="0" r="r" b="b"/>
            <a:pathLst>
              <a:path w="2180" h="3267">
                <a:moveTo>
                  <a:pt x="544" y="0"/>
                </a:moveTo>
                <a:lnTo>
                  <a:pt x="544" y="2449"/>
                </a:lnTo>
                <a:lnTo>
                  <a:pt x="0" y="2449"/>
                </a:lnTo>
                <a:lnTo>
                  <a:pt x="1089" y="3266"/>
                </a:lnTo>
                <a:lnTo>
                  <a:pt x="2179" y="2449"/>
                </a:lnTo>
                <a:lnTo>
                  <a:pt x="1634" y="2449"/>
                </a:lnTo>
                <a:lnTo>
                  <a:pt x="1634" y="0"/>
                </a:lnTo>
                <a:lnTo>
                  <a:pt x="544" y="0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>
            <a:off x="13511160" y="5370840"/>
            <a:ext cx="784080" cy="1174680"/>
          </a:xfrm>
          <a:custGeom>
            <a:avLst/>
            <a:gdLst/>
            <a:ahLst/>
            <a:rect l="0" t="0" r="r" b="b"/>
            <a:pathLst>
              <a:path w="2180" h="3265">
                <a:moveTo>
                  <a:pt x="544" y="0"/>
                </a:moveTo>
                <a:lnTo>
                  <a:pt x="544" y="2448"/>
                </a:lnTo>
                <a:lnTo>
                  <a:pt x="0" y="2448"/>
                </a:lnTo>
                <a:lnTo>
                  <a:pt x="1089" y="3264"/>
                </a:lnTo>
                <a:lnTo>
                  <a:pt x="2179" y="2448"/>
                </a:lnTo>
                <a:lnTo>
                  <a:pt x="1634" y="2448"/>
                </a:lnTo>
                <a:lnTo>
                  <a:pt x="1634" y="0"/>
                </a:lnTo>
                <a:lnTo>
                  <a:pt x="544" y="0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1209600" y="2972880"/>
            <a:ext cx="21422160" cy="157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Мутационное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126800" y="3910320"/>
            <a:ext cx="21504960" cy="840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Сильное мутационное тестирование требует выполнение всех трех условий и гарантирует что набор тестов в действительности может обнаружить изменение. </a:t>
            </a:r>
            <a:endParaRPr b="0" lang="ru-RU" sz="48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Слабое мутационное тестирование (или слабое мутационное покрытие) требует выполнение только первых двух условий. Слабое мутационное тестирование тесно связано с методами покрытия кода.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1338920" y="944640"/>
            <a:ext cx="11364840" cy="50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1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080" cy="1198080"/>
          </a:xfrm>
          <a:prstGeom prst="rect">
            <a:avLst/>
          </a:prstGeom>
          <a:ln w="12600">
            <a:noFill/>
          </a:ln>
        </p:spPr>
      </p:pic>
      <p:sp>
        <p:nvSpPr>
          <p:cNvPr id="172" name="CustomShape 5"/>
          <p:cNvSpPr/>
          <p:nvPr/>
        </p:nvSpPr>
        <p:spPr>
          <a:xfrm>
            <a:off x="23142960" y="12317040"/>
            <a:ext cx="34236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6C5F021-B1F1-4A11-BF80-A4BE284977E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2665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2020-10-26T03:49:58Z</dcterms:modified>
  <cp:revision>69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