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30080" y="-37440"/>
            <a:ext cx="19213200" cy="137113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764840" y="4769640"/>
            <a:ext cx="12703320" cy="256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002060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116840" y="8442000"/>
            <a:ext cx="15439680" cy="1168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Семинар 14: Тестирование мобильных приложений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16840" y="1530720"/>
            <a:ext cx="9438840" cy="142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Факультет компьютерных наук </a:t>
            </a:r>
            <a:br/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Департамент программной инженерии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116840" y="11795760"/>
            <a:ext cx="15727680" cy="62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Москва, 2020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1840" y="1330560"/>
            <a:ext cx="2731320" cy="26409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"/>
          <p:cNvSpPr/>
          <p:nvPr/>
        </p:nvSpPr>
        <p:spPr>
          <a:xfrm>
            <a:off x="1209600" y="2972880"/>
            <a:ext cx="21418920" cy="157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Поиск по не уникальным id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126800" y="3910320"/>
            <a:ext cx="21501720" cy="8397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onView(allOf(withId(R.id.button_signin), withText("Sign-in")));</a:t>
            </a:r>
            <a:endParaRPr b="0" lang="ru-RU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Или</a:t>
            </a:r>
            <a:endParaRPr b="0" lang="ru-RU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onView(allOf(withId(R.id.button_signin), not(withText("Sign-out"))));</a:t>
            </a:r>
            <a:endParaRPr b="0" lang="ru-RU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1338920" y="944640"/>
            <a:ext cx="1136160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5" name="Изображение_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4840" cy="1194840"/>
          </a:xfrm>
          <a:prstGeom prst="rect">
            <a:avLst/>
          </a:prstGeom>
          <a:ln w="12600">
            <a:noFill/>
          </a:ln>
        </p:spPr>
      </p:pic>
      <p:sp>
        <p:nvSpPr>
          <p:cNvPr id="176" name="CustomShape 5"/>
          <p:cNvSpPr/>
          <p:nvPr/>
        </p:nvSpPr>
        <p:spPr>
          <a:xfrm>
            <a:off x="23142960" y="12317040"/>
            <a:ext cx="342036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A52AF61-60CB-403B-ACF1-E9A4438575FB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1209600" y="2972880"/>
            <a:ext cx="21418920" cy="157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Интеграция с webdriver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126800" y="3910320"/>
            <a:ext cx="21501720" cy="8397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dependencies {</a:t>
            </a:r>
            <a:endParaRPr b="0" lang="ru-RU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</a:t>
            </a: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androidTestImplementation 'androidx.test.espresso:espresso-web:3.1.0'</a:t>
            </a:r>
            <a:endParaRPr b="0" lang="ru-RU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2060"/>
                </a:solidFill>
                <a:latin typeface="Arial Narrow"/>
                <a:ea typeface="Arial Narrow"/>
              </a:rPr>
              <a:t>}</a:t>
            </a:r>
            <a:endParaRPr b="0" lang="ru-RU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11338920" y="944640"/>
            <a:ext cx="1136160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1" name="Изображение_7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4840" cy="1194840"/>
          </a:xfrm>
          <a:prstGeom prst="rect">
            <a:avLst/>
          </a:prstGeom>
          <a:ln w="12600">
            <a:noFill/>
          </a:ln>
        </p:spPr>
      </p:pic>
      <p:sp>
        <p:nvSpPr>
          <p:cNvPr id="182" name="CustomShape 5"/>
          <p:cNvSpPr/>
          <p:nvPr/>
        </p:nvSpPr>
        <p:spPr>
          <a:xfrm>
            <a:off x="23142960" y="12317040"/>
            <a:ext cx="342036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02C5E8E-AEAE-4038-8A06-7C1D4165754A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1209600" y="2972880"/>
            <a:ext cx="21418920" cy="157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Интеграция с webdriver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126800" y="3910320"/>
            <a:ext cx="21501720" cy="8397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@LargeTest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@RunWith(AndroidJUnit4.class)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public class WebViewActivityTest {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private static final String MACCHIATO = "Macchiato";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private static final String DOPPIO = "Doppio";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@Test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public void typeTextInInput_clickButton_SubmitsForm() {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// Lazily launch the Activity with a custom start Intent per test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try (ActivityScenario.launch(withWebFormIntent())) {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// Enable JavaScript.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onWebView().forceJavascriptEnabled();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// Selects the WebView in your layout.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// If you have multiple WebViews you can also use a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// matcher to select a given WebView, onWebView(withId(R.id.web_view)).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onWebView()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// Find the input element by ID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.withElement(findElement(Locator.ID, "text_input"))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11338920" y="944640"/>
            <a:ext cx="1136160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87" name="Изображение_8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4840" cy="1194840"/>
          </a:xfrm>
          <a:prstGeom prst="rect">
            <a:avLst/>
          </a:prstGeom>
          <a:ln w="12600">
            <a:noFill/>
          </a:ln>
        </p:spPr>
      </p:pic>
      <p:sp>
        <p:nvSpPr>
          <p:cNvPr id="188" name="CustomShape 5"/>
          <p:cNvSpPr/>
          <p:nvPr/>
        </p:nvSpPr>
        <p:spPr>
          <a:xfrm>
            <a:off x="23142960" y="12317040"/>
            <a:ext cx="342036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180655F1-00DF-4DD4-9748-2291463DD09D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sp>
        <p:nvSpPr>
          <p:cNvPr id="189" name="TextShape 6"/>
          <p:cNvSpPr txBox="1"/>
          <p:nvPr/>
        </p:nvSpPr>
        <p:spPr>
          <a:xfrm>
            <a:off x="13146840" y="4652640"/>
            <a:ext cx="8741160" cy="506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// Clear previous input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.perform(clearElement())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// Enter text into the input element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.perform(DriverAtoms.webKeys(MACCHIATO))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// Find the submit button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.withElement(findElement(Locator.ID, "submitBtn"))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// Simulate a click via JavaScript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.perform(webClick())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// Find the response element by ID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.withElement(findElement(Locator.ID, "response"))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// Verify that the response page contains the entered text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.check(webMatches(getText(), containsString(MACCHIATO)));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}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}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solidFill>
                  <a:srgbClr val="002060"/>
                </a:solidFill>
                <a:latin typeface="Arial Narrow"/>
                <a:ea typeface="Arial Narrow"/>
              </a:rPr>
              <a:t>}</a:t>
            </a:r>
            <a:endParaRPr b="0" lang="ru-RU" sz="2600" spc="-1" strike="noStrike">
              <a:latin typeface="Arial"/>
            </a:endParaRPr>
          </a:p>
          <a:p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1209600" y="2537640"/>
            <a:ext cx="21562920" cy="23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литература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1200960" y="3977640"/>
            <a:ext cx="21501720" cy="8708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    </a:t>
            </a: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1. https://developer.android.com/training/testing/espresso/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    </a:t>
            </a: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2. https://developer.android.com/training/testing/ui-testing/espresso-testing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    </a:t>
            </a: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3. https://medium.com/mindorks/android-testing-part-1-espresso-basics-7219b86c862b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    </a:t>
            </a: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4. http://www.vogella.com/tutorials/AndroidTestingEspresso/article.html 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ru-RU" sz="54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11338920" y="944640"/>
            <a:ext cx="1136160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94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4840" cy="1194840"/>
          </a:xfrm>
          <a:prstGeom prst="rect">
            <a:avLst/>
          </a:prstGeom>
          <a:ln w="12600">
            <a:noFill/>
          </a:ln>
        </p:spPr>
      </p:pic>
      <p:sp>
        <p:nvSpPr>
          <p:cNvPr id="195" name="CustomShape 5"/>
          <p:cNvSpPr/>
          <p:nvPr/>
        </p:nvSpPr>
        <p:spPr>
          <a:xfrm>
            <a:off x="23142960" y="12317040"/>
            <a:ext cx="342036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732AE8C7-CD5F-41A9-878A-A59631ED9F13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0508400" y="5922000"/>
            <a:ext cx="3191040" cy="3085200"/>
          </a:xfrm>
          <a:prstGeom prst="rect">
            <a:avLst/>
          </a:prstGeom>
          <a:ln w="12600"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1678680" y="2393640"/>
            <a:ext cx="21562920" cy="23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Спасибо! вопросы</a:t>
            </a:r>
            <a:r>
              <a:rPr b="1" lang="en-US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?</a:t>
            </a:r>
            <a:endParaRPr b="0" lang="ru-RU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21418920" cy="157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Мобильные ОС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320000" y="4176000"/>
            <a:ext cx="5353200" cy="8397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Unknown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	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0.14%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KaiOS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	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0.13%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Windows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	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0.03% 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338920" y="944640"/>
            <a:ext cx="1136160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5" name="Изображение_2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4840" cy="119484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23142960" y="12317040"/>
            <a:ext cx="342036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ED85BB5-4A8F-4A2B-BBA3-2B308997A0D2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1008000" y="4130640"/>
            <a:ext cx="5353200" cy="8397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Android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	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71.18%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iOS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	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28.19%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Samsung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	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0.24%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60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8064000" y="2448000"/>
            <a:ext cx="13855680" cy="1096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1209600" y="2972880"/>
            <a:ext cx="21418920" cy="157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ANDROID STUDIO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126800" y="3910320"/>
            <a:ext cx="21501720" cy="8397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Android Studio — интегрированная среда разработки для работы с платформой Android, анонсированная 16 мая 2013 года на конференции Google I/O.</a:t>
            </a:r>
            <a:br/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Позволяет писать приложения как на Java\Kotlin по отдельности так и в виде смешанных проектов.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1338920" y="944640"/>
            <a:ext cx="1136160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3" name="Изображение_9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4840" cy="1194840"/>
          </a:xfrm>
          <a:prstGeom prst="rect">
            <a:avLst/>
          </a:prstGeom>
          <a:ln w="12600">
            <a:noFill/>
          </a:ln>
        </p:spPr>
      </p:pic>
      <p:sp>
        <p:nvSpPr>
          <p:cNvPr id="134" name="CustomShape 5"/>
          <p:cNvSpPr/>
          <p:nvPr/>
        </p:nvSpPr>
        <p:spPr>
          <a:xfrm>
            <a:off x="23142960" y="12317040"/>
            <a:ext cx="342036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27BFB51-5D75-47C0-96D6-60F54E50BFAF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1209600" y="2972880"/>
            <a:ext cx="21418920" cy="157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Espresso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126800" y="3910320"/>
            <a:ext cx="21501720" cy="8397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Espresso - это фреймворк для тестирования. Раньше распространялась как отдельная библиотека, но начиная с версии 2.0, Espresso стала частью репозитория Android Support Repository, что позволило быстро и удобно добавить поддержку тестов в ваш проект. Работает на устройствах и эмуляторе.</a:t>
            </a:r>
            <a:endParaRPr b="0" lang="ru-RU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Перед тестированием следует отключить системные анимации. В настройках Settings | Developer options есть три опции для анимации, которые желательно отключить.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1338920" y="944640"/>
            <a:ext cx="1136160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9" name="Изображение_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4840" cy="1194840"/>
          </a:xfrm>
          <a:prstGeom prst="rect">
            <a:avLst/>
          </a:prstGeom>
          <a:ln w="12600">
            <a:noFill/>
          </a:ln>
        </p:spPr>
      </p:pic>
      <p:sp>
        <p:nvSpPr>
          <p:cNvPr id="140" name="CustomShape 5"/>
          <p:cNvSpPr/>
          <p:nvPr/>
        </p:nvSpPr>
        <p:spPr>
          <a:xfrm>
            <a:off x="23142960" y="12317040"/>
            <a:ext cx="342036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EA22686-51C8-447B-BAB9-2592B4B1E952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>
            <a:off x="1209600" y="2972880"/>
            <a:ext cx="21418920" cy="157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классы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126800" y="3910320"/>
            <a:ext cx="21501720" cy="8397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Espresso – основной класс. Содержит в себе статические методы, такие как нажатия на системные кнопки (Back, Home), вызвать/спрятать клавиатуру, открыть меню, обратится к компоненту</a:t>
            </a:r>
            <a:endParaRPr b="0" lang="ru-RU" sz="6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ViewMatchers – позволяет найти компонент на экране в текущей иерархии</a:t>
            </a:r>
            <a:endParaRPr b="0" lang="ru-RU" sz="6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ViewActions – позволяет взаимодействовать с компонентом (click, longClick, doubleClick, swipe, scroll и т.д.)</a:t>
            </a:r>
            <a:endParaRPr b="0" lang="ru-RU" sz="6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ViewAssertions – позволяет утвердить состояние компонента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11338920" y="944640"/>
            <a:ext cx="1136160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5" name="Изображение_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4840" cy="1194840"/>
          </a:xfrm>
          <a:prstGeom prst="rect">
            <a:avLst/>
          </a:prstGeom>
          <a:ln w="12600">
            <a:noFill/>
          </a:ln>
        </p:spPr>
      </p:pic>
      <p:sp>
        <p:nvSpPr>
          <p:cNvPr id="146" name="CustomShape 5"/>
          <p:cNvSpPr/>
          <p:nvPr/>
        </p:nvSpPr>
        <p:spPr>
          <a:xfrm>
            <a:off x="23142960" y="12317040"/>
            <a:ext cx="342036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5D576C0-B8E3-4618-8FCD-028E2A0DC901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1209600" y="2972880"/>
            <a:ext cx="21418920" cy="157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подключение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126800" y="3910320"/>
            <a:ext cx="21501720" cy="8397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dependencies {</a:t>
            </a:r>
            <a:endParaRPr b="0" lang="ru-RU" sz="6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androidTestImplementation 'androidx.test.espresso:espresso-core:3.1.0'</a:t>
            </a:r>
            <a:endParaRPr b="0" lang="ru-RU" sz="6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}</a:t>
            </a:r>
            <a:endParaRPr b="0" lang="ru-RU" sz="6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2060"/>
              </a:buClr>
              <a:buFont typeface="Wingdings" charset="2"/>
              <a:buChar char=""/>
            </a:pPr>
            <a:endParaRPr b="0" lang="ru-RU" sz="60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1338920" y="944640"/>
            <a:ext cx="1136160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1" name="Изображение_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4840" cy="1194840"/>
          </a:xfrm>
          <a:prstGeom prst="rect">
            <a:avLst/>
          </a:prstGeom>
          <a:ln w="12600">
            <a:noFill/>
          </a:ln>
        </p:spPr>
      </p:pic>
      <p:sp>
        <p:nvSpPr>
          <p:cNvPr id="152" name="CustomShape 5"/>
          <p:cNvSpPr/>
          <p:nvPr/>
        </p:nvSpPr>
        <p:spPr>
          <a:xfrm>
            <a:off x="23142960" y="12317040"/>
            <a:ext cx="342036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A283524-0DA7-4742-86D3-EDAD7D1D7412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1209600" y="2972880"/>
            <a:ext cx="21418920" cy="157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Пример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126800" y="3910320"/>
            <a:ext cx="21501720" cy="8397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@RunWith(AndroidJUnit4.class)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@LargeTest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public class ChangeTextBehaviorTest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private String stringToBetyped;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@Rule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public ActivityScenariRule&lt;MainActivity&gt; activityRule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= new ActivityScenarioRule&lt;&gt;(MainActivity.class);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@Before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public void initValidString()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// Specify a valid string.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stringToBetyped = "Espresso";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@Test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public void changeText_sameActivity()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// Type text and then press the button.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onView(withId(R.id.editTextUserInput))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.perform(typeText(stringToBetyped), closeSoftKeyboard());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onView(withId(R.id.changeTextBt)).perform(click());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// Check that the text was changed.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onView(withId(R.id.textToBeChanged))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.check(matches(withText(stringToBetyped)));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2060"/>
                </a:solidFill>
                <a:latin typeface="Arial Narrow"/>
                <a:ea typeface="Arial Narrow"/>
              </a:rPr>
              <a:t>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1338920" y="944640"/>
            <a:ext cx="1136160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7" name="Изображение_5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4840" cy="1194840"/>
          </a:xfrm>
          <a:prstGeom prst="rect">
            <a:avLst/>
          </a:prstGeom>
          <a:ln w="12600"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23142960" y="12317040"/>
            <a:ext cx="342036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6303A5E-978D-444B-85F0-54ED44C93F17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1209600" y="2972880"/>
            <a:ext cx="21418920" cy="157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Пример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126800" y="3910320"/>
            <a:ext cx="21501720" cy="8397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// Щелчок кнопки у первой активности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public void onClick(View view) {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EditText nameEditText = (EditText) findViewById(R.id.editTextName);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Intent intent = new Intent(MainActivity.this, SecondActivity.class);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intent.putExtra("name", nameEditText.getText().toString());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startActivity(intent);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}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// Запускается вторая активность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@Override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protected void onCreate(Bundle savedInstanceState) {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super.onCreate(savedInstanceState);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setContentView(R.layout.activity_second);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String user = "";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user = getIntent().getExtras().getString("name");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TextView infoTextView = (TextView)findViewById(R.id.textViewInfo);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infoTextView.setText("Hello " + user);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}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1338920" y="944640"/>
            <a:ext cx="1136160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3" name="Изображение_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4840" cy="1194840"/>
          </a:xfrm>
          <a:prstGeom prst="rect">
            <a:avLst/>
          </a:prstGeom>
          <a:ln w="12600"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23142960" y="12317040"/>
            <a:ext cx="342036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E29620B9-BC5B-4C41-883C-CAA23DD9CAE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1209600" y="2972880"/>
            <a:ext cx="21418920" cy="157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ТЕСТ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1126800" y="3910320"/>
            <a:ext cx="21501720" cy="8397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public class MainActivityTest {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@Rule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public ActivityTestRule&lt;MainActivity&gt; mActivityRule = new ActivityTestRule&lt;&gt;(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MainActivity.class);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@Before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public void setUp() throws Exception {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}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@Test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public void onClick() throws Exception {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onView(withId(R.id.editTextName)).perform(typeText("Barsik"));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onView(withId(R.id.button)).perform(click());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onView(withId(R.id.textViewInfo)).check(matches(withText("Hello Barsik")));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   </a:t>
            </a: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}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2060"/>
                </a:solidFill>
                <a:latin typeface="Arial Narrow"/>
                <a:ea typeface="Arial Narrow"/>
              </a:rPr>
              <a:t>}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11338920" y="944640"/>
            <a:ext cx="1136160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9" name="Изображение_3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4840" cy="1194840"/>
          </a:xfrm>
          <a:prstGeom prst="rect">
            <a:avLst/>
          </a:prstGeom>
          <a:ln w="12600">
            <a:noFill/>
          </a:ln>
        </p:spPr>
      </p:pic>
      <p:sp>
        <p:nvSpPr>
          <p:cNvPr id="170" name="CustomShape 5"/>
          <p:cNvSpPr/>
          <p:nvPr/>
        </p:nvSpPr>
        <p:spPr>
          <a:xfrm>
            <a:off x="23142960" y="12317040"/>
            <a:ext cx="3420360" cy="4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1FF84EE-AD66-4A7A-9E54-D3277DF9F78D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6906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2020-12-15T14:29:21Z</dcterms:modified>
  <cp:revision>115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