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230080" y="-37440"/>
            <a:ext cx="19214280" cy="1371240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53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selenium.dev/selenium-ide/" TargetMode="External"/><Relationship Id="rId2" Type="http://schemas.openxmlformats.org/officeDocument/2006/relationships/hyperlink" Target="https://habr.com/ru/post/152653/" TargetMode="External"/><Relationship Id="rId3" Type="http://schemas.openxmlformats.org/officeDocument/2006/relationships/hyperlink" Target="https://automated-testing.info/t/pishem-testy-na-selenium-ide-passhirenie-k-brauzeru-firefox/2455" TargetMode="External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V="1">
            <a:off x="10370160" y="1604160"/>
            <a:ext cx="0" cy="277704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764840" y="4769640"/>
            <a:ext cx="12704400" cy="256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002060"/>
                </a:solidFill>
                <a:latin typeface="Arial Narrow"/>
                <a:ea typeface="Arial Narrow"/>
              </a:rPr>
              <a:t>Обеспечение качества и тестирование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116840" y="8442000"/>
            <a:ext cx="15440760" cy="1169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Семинар 11: Selenium IDE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116840" y="1530720"/>
            <a:ext cx="9439920" cy="142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>
              <a:lnSpc>
                <a:spcPct val="100000"/>
              </a:lnSpc>
            </a:pPr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Факультет компьютерных наук </a:t>
            </a:r>
            <a:br/>
            <a:r>
              <a:rPr b="1" lang="ru-RU" sz="4200" spc="-1" strike="noStrike">
                <a:solidFill>
                  <a:srgbClr val="0070c0"/>
                </a:solidFill>
                <a:latin typeface="Arial Narrow"/>
                <a:ea typeface="Arial Narrow"/>
              </a:rPr>
              <a:t>Департамент программной инженерии</a:t>
            </a:r>
            <a:endParaRPr b="0" lang="ru-RU" sz="42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116840" y="11795760"/>
            <a:ext cx="15728760" cy="629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Москва, 2020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0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221840" y="1330560"/>
            <a:ext cx="2732400" cy="26420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Изображение" descr="Изображение"/>
          <p:cNvPicPr/>
          <p:nvPr/>
        </p:nvPicPr>
        <p:blipFill>
          <a:blip r:embed="rId1"/>
          <a:stretch/>
        </p:blipFill>
        <p:spPr>
          <a:xfrm>
            <a:off x="10508400" y="5922000"/>
            <a:ext cx="3192120" cy="3086280"/>
          </a:xfrm>
          <a:prstGeom prst="rect">
            <a:avLst/>
          </a:prstGeom>
          <a:ln w="12600"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1678680" y="2393640"/>
            <a:ext cx="21564000" cy="230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Спасибо! вопросы</a:t>
            </a:r>
            <a:r>
              <a:rPr b="1" lang="en-US" sz="7000" spc="-1" strike="noStrike" cap="all">
                <a:solidFill>
                  <a:srgbClr val="ffffff"/>
                </a:solidFill>
                <a:latin typeface="Arial Narrow"/>
                <a:ea typeface="Arial Narrow"/>
              </a:rPr>
              <a:t>?</a:t>
            </a:r>
            <a:endParaRPr b="0" lang="ru-RU" sz="7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209600" y="2972880"/>
            <a:ext cx="21420000" cy="1577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Selenium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126800" y="3910320"/>
            <a:ext cx="21502800" cy="839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Selenium – это проект, в рамках которого разрабатывается серия программных продуктов с открытым исходным кодом</a:t>
            </a:r>
            <a:endParaRPr b="0" lang="ru-RU" sz="6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Selenium WebDriver,</a:t>
            </a:r>
            <a:endParaRPr b="0" lang="ru-RU" sz="6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Selenium RC,</a:t>
            </a:r>
            <a:endParaRPr b="0" lang="ru-RU" sz="6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Selenium Server,</a:t>
            </a:r>
            <a:endParaRPr b="0" lang="ru-RU" sz="6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Selenium Grid,</a:t>
            </a:r>
            <a:endParaRPr b="0" lang="ru-RU" sz="6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Selenium IDE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1338920" y="944640"/>
            <a:ext cx="113626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5" name="Изображение_4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920" cy="1195920"/>
          </a:xfrm>
          <a:prstGeom prst="rect">
            <a:avLst/>
          </a:prstGeom>
          <a:ln w="12600"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23142960" y="12317040"/>
            <a:ext cx="342144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D3A4F4D-5DC5-4C42-9710-A6B2E6A3DE0B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1209600" y="2972880"/>
            <a:ext cx="21420000" cy="1577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Selenium WebDriver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126800" y="3910320"/>
            <a:ext cx="21502800" cy="839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Selenium WebDriver – набор библиотек для различных языков программирования, позволяющих управлять браузером из программы, написанной на этом языке программирования.</a:t>
            </a:r>
            <a:endParaRPr b="0" lang="ru-RU" sz="60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Если требуется разработать:</a:t>
            </a:r>
            <a:endParaRPr b="0" lang="ru-RU" sz="6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надежный фреймворк автоматизации, 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	</a:t>
            </a: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способный работать с любым браузером,</a:t>
            </a:r>
            <a:endParaRPr b="0" lang="ru-RU" sz="6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большой тестовый набор, включающий тесты с достаточно сложной логикой поведения и проверок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1338920" y="944640"/>
            <a:ext cx="113626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1" name="Изображение_2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920" cy="1195920"/>
          </a:xfrm>
          <a:prstGeom prst="rect">
            <a:avLst/>
          </a:prstGeom>
          <a:ln w="12600">
            <a:noFill/>
          </a:ln>
        </p:spPr>
      </p:pic>
      <p:sp>
        <p:nvSpPr>
          <p:cNvPr id="132" name="CustomShape 5"/>
          <p:cNvSpPr/>
          <p:nvPr/>
        </p:nvSpPr>
        <p:spPr>
          <a:xfrm>
            <a:off x="23142960" y="12317040"/>
            <a:ext cx="342144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84A6B8AF-A10C-4492-8FAA-AC50C8722ED1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1209600" y="2972880"/>
            <a:ext cx="21420000" cy="1577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Selenium Server + Selenium Grid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26800" y="3910320"/>
            <a:ext cx="21502800" cy="839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2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27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27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27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27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1800" spc="-1" strike="noStrike">
              <a:latin typeface="Arial"/>
            </a:endParaRPr>
          </a:p>
          <a:p>
            <a:pPr marL="216000" indent="-2127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Используются если необходимо:</a:t>
            </a:r>
            <a:endParaRPr b="0" lang="ru-RU" sz="4000" spc="-1" strike="noStrike">
              <a:latin typeface="Arial"/>
            </a:endParaRPr>
          </a:p>
          <a:p>
            <a:pPr lvl="2" marL="648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запускать тесты удалённо на разных </a:t>
            </a: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	</a:t>
            </a: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машинах с разными операционными системами и браузерами,</a:t>
            </a:r>
            <a:endParaRPr b="0" lang="ru-RU" sz="4000" spc="-1" strike="noStrike">
              <a:latin typeface="Arial"/>
            </a:endParaRPr>
          </a:p>
          <a:p>
            <a:pPr lvl="2" marL="648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2060"/>
                </a:solidFill>
                <a:latin typeface="Arial Narrow"/>
                <a:ea typeface="Arial Narrow"/>
              </a:rPr>
              <a:t>организовать тестовый стенд для выполнения большого количества тестов,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1338920" y="944640"/>
            <a:ext cx="113626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7" name="Изображение_0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920" cy="119592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5"/>
          <p:cNvSpPr/>
          <p:nvPr/>
        </p:nvSpPr>
        <p:spPr>
          <a:xfrm>
            <a:off x="23142960" y="12317040"/>
            <a:ext cx="342144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0B1C2C3-433B-4AC4-90D2-89DB1AC141D0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graphicFrame>
        <p:nvGraphicFramePr>
          <p:cNvPr id="139" name="Table 6"/>
          <p:cNvGraphicFramePr/>
          <p:nvPr/>
        </p:nvGraphicFramePr>
        <p:xfrm>
          <a:off x="1209600" y="4320000"/>
          <a:ext cx="22478400" cy="4824000"/>
        </p:xfrm>
        <a:graphic>
          <a:graphicData uri="http://schemas.openxmlformats.org/drawingml/2006/table">
            <a:tbl>
              <a:tblPr/>
              <a:tblGrid>
                <a:gridCol w="11237760"/>
                <a:gridCol w="11240640"/>
              </a:tblGrid>
              <a:tr h="4824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ru-RU" sz="4800" spc="-1" strike="noStrike">
                          <a:solidFill>
                            <a:srgbClr val="355269"/>
                          </a:solidFill>
                          <a:latin typeface="Arial"/>
                        </a:rPr>
                        <a:t>Selenium Server</a:t>
                      </a:r>
                      <a:r>
                        <a:rPr b="0" lang="ru-RU" sz="4800" spc="-1" strike="noStrike">
                          <a:solidFill>
                            <a:srgbClr val="355269"/>
                          </a:solidFill>
                          <a:latin typeface="Arial"/>
                        </a:rPr>
                        <a:t> – сервер, который принимает команды с удалённой машины, где работает сценарий автоматизации, и исполнять их в браузере.</a:t>
                      </a:r>
                      <a:endParaRPr b="0" lang="ru-RU" sz="4800" spc="-1" strike="noStrike">
                        <a:solidFill>
                          <a:srgbClr val="355269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ru-RU" sz="4800" spc="-1" strike="noStrike">
                          <a:solidFill>
                            <a:srgbClr val="355269"/>
                          </a:solidFill>
                          <a:latin typeface="Arial"/>
                        </a:rPr>
                        <a:t>Selenium Grid</a:t>
                      </a:r>
                      <a:r>
                        <a:rPr b="0" lang="ru-RU" sz="4800" spc="-1" strike="noStrike">
                          <a:solidFill>
                            <a:srgbClr val="355269"/>
                          </a:solidFill>
                          <a:latin typeface="Arial"/>
                        </a:rPr>
                        <a:t> –  это кластер, состоящий из нескольких Selenium-серверов.</a:t>
                      </a:r>
                      <a:endParaRPr b="0" lang="ru-RU" sz="4800" spc="-1" strike="noStrike">
                        <a:solidFill>
                          <a:srgbClr val="355269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1209600" y="2972880"/>
            <a:ext cx="21420000" cy="1577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Selenium RC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126800" y="3910320"/>
            <a:ext cx="12265200" cy="839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2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Selenium RC</a:t>
            </a: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– это предыдущая версия библиотеки для управления браузерами. Аббревиатура RC в названии этого продукта расшифровывается как Remote Control, то есть это средство для «удалённого» управления браузером.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1338920" y="944640"/>
            <a:ext cx="113626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4" name="Изображение_1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920" cy="1195920"/>
          </a:xfrm>
          <a:prstGeom prst="rect">
            <a:avLst/>
          </a:prstGeom>
          <a:ln w="12600">
            <a:noFill/>
          </a:ln>
        </p:spPr>
      </p:pic>
      <p:sp>
        <p:nvSpPr>
          <p:cNvPr id="145" name="CustomShape 5"/>
          <p:cNvSpPr/>
          <p:nvPr/>
        </p:nvSpPr>
        <p:spPr>
          <a:xfrm>
            <a:off x="23142960" y="12317040"/>
            <a:ext cx="342144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F74DDB1A-378B-42F0-87E2-3D1602781BA5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13392000" y="2505960"/>
            <a:ext cx="10368000" cy="944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1209600" y="2972880"/>
            <a:ext cx="21420000" cy="1577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Selenium IDE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126800" y="3910320"/>
            <a:ext cx="12265200" cy="8398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2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Selenium IDE</a:t>
            </a:r>
            <a:r>
              <a:rPr b="0" lang="ru-RU" sz="4800" spc="-1" strike="noStrike">
                <a:solidFill>
                  <a:srgbClr val="002060"/>
                </a:solidFill>
                <a:latin typeface="Arial Narrow"/>
                <a:ea typeface="Arial Narrow"/>
              </a:rPr>
              <a:t> – расширение браузера Firefox, которое позволяет записывать и воспроизводить действия пользователя в браузере.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1338920" y="944640"/>
            <a:ext cx="113626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1" name="Изображение_1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920" cy="1195920"/>
          </a:xfrm>
          <a:prstGeom prst="rect">
            <a:avLst/>
          </a:prstGeom>
          <a:ln w="12600">
            <a:noFill/>
          </a:ln>
        </p:spPr>
      </p:pic>
      <p:sp>
        <p:nvSpPr>
          <p:cNvPr id="152" name="CustomShape 5"/>
          <p:cNvSpPr/>
          <p:nvPr/>
        </p:nvSpPr>
        <p:spPr>
          <a:xfrm>
            <a:off x="23142960" y="12317040"/>
            <a:ext cx="342144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50622E27-A179-461D-8DFE-FBBD8DEABB37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13392000" y="2580840"/>
            <a:ext cx="9864000" cy="908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"/>
          <p:cNvGraphicFramePr/>
          <p:nvPr/>
        </p:nvGraphicFramePr>
        <p:xfrm>
          <a:off x="1008000" y="3384360"/>
          <a:ext cx="21530520" cy="9647640"/>
        </p:xfrm>
        <a:graphic>
          <a:graphicData uri="http://schemas.openxmlformats.org/drawingml/2006/table">
            <a:tbl>
              <a:tblPr/>
              <a:tblGrid>
                <a:gridCol w="6277680"/>
                <a:gridCol w="6278400"/>
                <a:gridCol w="8974440"/>
              </a:tblGrid>
              <a:tr h="24033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44280">
                <a:tc>
                  <a:txBody>
                    <a:bodyPr lIns="90000" rIns="90000" tIns="62640" bIns="468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Noto Sans CJK SC"/>
                        </a:rPr>
                        <a:t>Записывает ваших взаимодействий с веб-сайтами. Помогает создавать и поддерживать автоматизированные тесты для веб-сайтов и устранять необходимость вручную выполнять повторяющиеся действия.</a:t>
                      </a:r>
                      <a:endParaRPr b="0" lang="ru-RU" sz="44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81000"/>
                        </a:lnSpc>
                      </a:pPr>
                      <a:endParaRPr b="0" lang="ru-RU" sz="4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62640" bIns="468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Noto Sans CJK SC"/>
                        </a:rPr>
                        <a:t>Создан как замена Selenium IDE для последних версий Chrome и Firefox, позволяет записывать, воспроизводить, отлаживать, управлять автоматическими тестами и экспортировать их в C #, Java, Ruby, Python, Groovy или Robot Framework.</a:t>
                      </a:r>
                      <a:endParaRPr b="0" lang="ru-RU" sz="4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62640" bIns="46800">
                      <a:noAutofit/>
                    </a:bodyPr>
                    <a:p>
                      <a:pPr>
                        <a:lnSpc>
                          <a:spcPct val="81000"/>
                        </a:lnSpc>
                      </a:pPr>
                      <a:r>
                        <a:rPr b="0" lang="ru-RU" sz="4400" spc="-1" strike="noStrike">
                          <a:latin typeface="Times New Roman"/>
                          <a:ea typeface="Noto Sans CJK SC"/>
                        </a:rPr>
                        <a:t>Бесплатный инструмент для автоматического тестирования веб-приложений с поддержкой записи и воспроизведения с открытым исходным кодом. </a:t>
                      </a:r>
                      <a:endParaRPr b="0" lang="ru-RU" sz="44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  <p:sp>
        <p:nvSpPr>
          <p:cNvPr id="155" name="Line 2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1209600" y="2972880"/>
            <a:ext cx="21420000" cy="1577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Рекордеры совместимые с Selenium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1338920" y="944640"/>
            <a:ext cx="113626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8" name="Изображение_12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920" cy="1195920"/>
          </a:xfrm>
          <a:prstGeom prst="rect">
            <a:avLst/>
          </a:prstGeom>
          <a:ln w="12600">
            <a:noFill/>
          </a:ln>
        </p:spPr>
      </p:pic>
      <p:sp>
        <p:nvSpPr>
          <p:cNvPr id="159" name="CustomShape 5"/>
          <p:cNvSpPr/>
          <p:nvPr/>
        </p:nvSpPr>
        <p:spPr>
          <a:xfrm>
            <a:off x="23142960" y="12317040"/>
            <a:ext cx="342144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42E166F6-C034-4507-8D4E-6EE6B2819832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2304000" y="4188600"/>
            <a:ext cx="3213720" cy="17874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8418600" y="4158000"/>
            <a:ext cx="3213720" cy="17874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4"/>
          <a:stretch/>
        </p:blipFill>
        <p:spPr>
          <a:xfrm>
            <a:off x="15946200" y="4127400"/>
            <a:ext cx="3213720" cy="178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1209600" y="2537640"/>
            <a:ext cx="21564000" cy="230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литература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200960" y="3977640"/>
            <a:ext cx="21502800" cy="8709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1. </a:t>
            </a: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  <a:hlinkClick r:id="rId1"/>
              </a:rPr>
              <a:t>https://www.selenium.dev/selenium-ide/</a:t>
            </a: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 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2. Хабр про селениум - </a:t>
            </a: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  <a:hlinkClick r:id="rId2"/>
              </a:rPr>
              <a:t>https://habr.com/ru/post/152653/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</a:rPr>
              <a:t>3. Какой-то пример) - </a:t>
            </a:r>
            <a:r>
              <a:rPr b="0" lang="ru-RU" sz="5400" spc="-1" strike="noStrike">
                <a:solidFill>
                  <a:srgbClr val="000000"/>
                </a:solidFill>
                <a:latin typeface="Arial Narrow"/>
                <a:ea typeface="Arial Narrow"/>
                <a:hlinkClick r:id="rId3"/>
              </a:rPr>
              <a:t>https://automated-testing.info/t/pishem-testy-na-selenium-ide-passhirenie-k-brauzeru-firefox/2455</a:t>
            </a:r>
            <a:endParaRPr b="0" lang="ru-RU" sz="54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601"/>
              </a:spcAft>
            </a:pPr>
            <a:endParaRPr b="0" lang="ru-RU" sz="54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1338920" y="944640"/>
            <a:ext cx="113626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67" name="Изображение" descr="Изображение"/>
          <p:cNvPicPr/>
          <p:nvPr/>
        </p:nvPicPr>
        <p:blipFill>
          <a:blip r:embed="rId4"/>
          <a:stretch/>
        </p:blipFill>
        <p:spPr>
          <a:xfrm>
            <a:off x="1226520" y="586080"/>
            <a:ext cx="1195920" cy="1195920"/>
          </a:xfrm>
          <a:prstGeom prst="rect">
            <a:avLst/>
          </a:prstGeom>
          <a:ln w="12600">
            <a:noFill/>
          </a:ln>
        </p:spPr>
      </p:pic>
      <p:sp>
        <p:nvSpPr>
          <p:cNvPr id="168" name="CustomShape 5"/>
          <p:cNvSpPr/>
          <p:nvPr/>
        </p:nvSpPr>
        <p:spPr>
          <a:xfrm>
            <a:off x="23142960" y="12317040"/>
            <a:ext cx="342144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28746B3-BE80-4C5F-AB93-0FA00C3397BD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 1"/>
          <p:cNvSpPr/>
          <p:nvPr/>
        </p:nvSpPr>
        <p:spPr>
          <a:xfrm>
            <a:off x="1200960" y="2214360"/>
            <a:ext cx="21506400" cy="0"/>
          </a:xfrm>
          <a:prstGeom prst="line">
            <a:avLst/>
          </a:prstGeom>
          <a:ln w="12600">
            <a:solidFill>
              <a:srgbClr val="253957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1209600" y="2537640"/>
            <a:ext cx="21564000" cy="2309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algn="ctr">
              <a:lnSpc>
                <a:spcPct val="100000"/>
              </a:lnSpc>
            </a:pPr>
            <a:r>
              <a:rPr b="1" lang="ru-RU" sz="7000" spc="-1" strike="noStrike" cap="all">
                <a:solidFill>
                  <a:srgbClr val="253957"/>
                </a:solidFill>
                <a:latin typeface="Arial Narrow"/>
                <a:ea typeface="Arial Narrow"/>
              </a:rPr>
              <a:t>HOMEwork 8</a:t>
            </a:r>
            <a:endParaRPr b="0" lang="ru-RU" sz="7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200960" y="3977640"/>
            <a:ext cx="21502800" cy="8709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>
            <a:noAutofit/>
          </a:bodyPr>
          <a:p>
            <a:pPr marL="216000" indent="-21492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Файл с заданием — Selenium.doc</a:t>
            </a:r>
            <a:endParaRPr b="0" lang="ru-RU" sz="3200" spc="-1" strike="noStrike">
              <a:latin typeface="Arial"/>
            </a:endParaRPr>
          </a:p>
          <a:p>
            <a:pPr marL="216000" indent="-21492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Задание </a:t>
            </a:r>
            <a:endParaRPr b="0" lang="ru-RU" sz="3200" spc="-1" strike="noStrike">
              <a:latin typeface="Arial"/>
            </a:endParaRPr>
          </a:p>
          <a:p>
            <a:pPr marL="216000" indent="-21492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Разработать набор тестов, проверяющих выполнение перечисленных выше требований Web-приложением ruswizard.site/test/.</a:t>
            </a:r>
            <a:endParaRPr b="0" lang="ru-RU" sz="3200" spc="-1" strike="noStrike">
              <a:latin typeface="Arial"/>
            </a:endParaRPr>
          </a:p>
          <a:p>
            <a:pPr marL="216000" indent="-21492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Точнее, эти тесты должны проверить</a:t>
            </a:r>
            <a:endParaRPr b="0" lang="ru-RU" sz="3200" spc="-1" strike="noStrike">
              <a:latin typeface="Arial"/>
            </a:endParaRPr>
          </a:p>
          <a:p>
            <a:pPr lvl="1" marL="432000" indent="-2160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возможность сохранения записи — его доступность по создаваемой ссылке для пользователей и гостей (в зависимости от параметров сохранения);</a:t>
            </a:r>
            <a:endParaRPr b="0" lang="ru-RU" sz="3200" spc="-1" strike="noStrike">
              <a:latin typeface="Arial"/>
            </a:endParaRPr>
          </a:p>
          <a:p>
            <a:pPr lvl="1" marL="432000" indent="-2160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доступность сохраненного фрагмента через список записей данного пользователя;</a:t>
            </a:r>
            <a:endParaRPr b="0" lang="ru-RU" sz="3200" spc="-1" strike="noStrike">
              <a:latin typeface="Arial"/>
            </a:endParaRPr>
          </a:p>
          <a:p>
            <a:pPr lvl="1" marL="432000" indent="-2160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возможность для создавшего пользователя удалить сохраненную запись.</a:t>
            </a:r>
            <a:endParaRPr b="0" lang="ru-RU" sz="3200" spc="-1" strike="noStrike">
              <a:latin typeface="Arial"/>
            </a:endParaRPr>
          </a:p>
          <a:p>
            <a:pPr lvl="1" marL="432000" indent="-21600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опционально — проверить комментарии с публикацией\цензурой(не с авторского акка) по слову geek</a:t>
            </a:r>
            <a:endParaRPr b="0" lang="ru-RU" sz="3200" spc="-1" strike="noStrike">
              <a:latin typeface="Arial"/>
            </a:endParaRPr>
          </a:p>
          <a:p>
            <a:pPr marL="216000" indent="-214920">
              <a:lnSpc>
                <a:spcPct val="12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 Narrow"/>
                <a:ea typeface="Arial Narrow"/>
              </a:rPr>
              <a:t>Тесты оформить в виде набора тестов Selenium, с описанием сценариев их использования для проверки заданных свойств.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1338920" y="944640"/>
            <a:ext cx="11362680" cy="507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>
            <a:spAutoFit/>
          </a:bodyPr>
          <a:p>
            <a:pPr algn="r">
              <a:lnSpc>
                <a:spcPct val="100000"/>
              </a:lnSpc>
            </a:pPr>
            <a:r>
              <a:rPr b="0" lang="ru-RU" sz="2400" spc="-1" strike="noStrike">
                <a:solidFill>
                  <a:srgbClr val="253957"/>
                </a:solidFill>
                <a:latin typeface="Arial Narrow"/>
                <a:ea typeface="Arial Narrow"/>
              </a:rPr>
              <a:t>Факультет компьютерных наук / Департамент программной инженерии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73" name="Изображение_6" descr="Изображение"/>
          <p:cNvPicPr/>
          <p:nvPr/>
        </p:nvPicPr>
        <p:blipFill>
          <a:blip r:embed="rId1"/>
          <a:stretch/>
        </p:blipFill>
        <p:spPr>
          <a:xfrm>
            <a:off x="1226520" y="586080"/>
            <a:ext cx="1195920" cy="1195920"/>
          </a:xfrm>
          <a:prstGeom prst="rect">
            <a:avLst/>
          </a:prstGeom>
          <a:ln w="12600">
            <a:noFill/>
          </a:ln>
        </p:spPr>
      </p:pic>
      <p:sp>
        <p:nvSpPr>
          <p:cNvPr id="174" name="CustomShape 5"/>
          <p:cNvSpPr/>
          <p:nvPr/>
        </p:nvSpPr>
        <p:spPr>
          <a:xfrm>
            <a:off x="23142960" y="12317040"/>
            <a:ext cx="342144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9B18BFA-5E9D-40E7-82B5-32097AD3A11E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6710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2020-11-23T15:56:31Z</dcterms:modified>
  <cp:revision>107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