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24384000" cy="1371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3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230080" y="-37440"/>
            <a:ext cx="19215360" cy="137134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3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ine 1"/>
          <p:cNvSpPr/>
          <p:nvPr/>
        </p:nvSpPr>
        <p:spPr>
          <a:xfrm flipV="1">
            <a:off x="10370160" y="1604160"/>
            <a:ext cx="0" cy="277704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7764840" y="4769640"/>
            <a:ext cx="12705480" cy="2569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b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002060"/>
                </a:solidFill>
                <a:latin typeface="Arial Narrow"/>
                <a:ea typeface="Arial Narrow"/>
              </a:rPr>
              <a:t>Обеспечение качества и тестирование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7116840" y="8442000"/>
            <a:ext cx="15441840" cy="11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Семинар 9: AutoIT\Actionia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7116840" y="1530720"/>
            <a:ext cx="9441000" cy="142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0070c0"/>
                </a:solidFill>
                <a:latin typeface="Arial Narrow"/>
                <a:ea typeface="Arial Narrow"/>
              </a:rPr>
              <a:t>Факультет компьютерных наук </a:t>
            </a:r>
            <a:br/>
            <a:r>
              <a:rPr b="1" lang="ru-RU" sz="4200" spc="-1" strike="noStrike">
                <a:solidFill>
                  <a:srgbClr val="0070c0"/>
                </a:solidFill>
                <a:latin typeface="Arial Narrow"/>
                <a:ea typeface="Arial Narrow"/>
              </a:rPr>
              <a:t>Департамент программной инженерии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7116840" y="11795760"/>
            <a:ext cx="15729840" cy="629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Москва, 2020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20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1840" y="1330560"/>
            <a:ext cx="2733480" cy="264312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1209600" y="2972880"/>
            <a:ext cx="21421080" cy="1578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Autoit FOR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1080000" y="4320000"/>
            <a:ext cx="21503880" cy="8399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For &lt;variable&gt; = &lt;start&gt; To &lt;stop&gt; [Step &lt;stepval&gt;]</a:t>
            </a:r>
            <a:endParaRPr b="0" lang="ru-RU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statements</a:t>
            </a:r>
            <a:endParaRPr b="0" lang="ru-RU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...</a:t>
            </a:r>
            <a:endParaRPr b="0" lang="ru-RU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Next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11338920" y="944640"/>
            <a:ext cx="1136376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73" name="Изображение_18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7000" cy="1197000"/>
          </a:xfrm>
          <a:prstGeom prst="rect">
            <a:avLst/>
          </a:prstGeom>
          <a:ln w="12600">
            <a:noFill/>
          </a:ln>
        </p:spPr>
      </p:pic>
      <p:sp>
        <p:nvSpPr>
          <p:cNvPr id="174" name="CustomShape 5"/>
          <p:cNvSpPr/>
          <p:nvPr/>
        </p:nvSpPr>
        <p:spPr>
          <a:xfrm>
            <a:off x="23142960" y="12317040"/>
            <a:ext cx="342252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782BBF7-4582-4DD9-9D9B-C24E0B5B5630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2"/>
          <p:cNvSpPr/>
          <p:nvPr/>
        </p:nvSpPr>
        <p:spPr>
          <a:xfrm>
            <a:off x="1209600" y="2972880"/>
            <a:ext cx="21421080" cy="1578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Autoit ЛИТЕРАТУРА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1080000" y="4320000"/>
            <a:ext cx="21503880" cy="8399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Доки https://www.autoitscript.com/autoit3/docs/ </a:t>
            </a:r>
            <a:endParaRPr b="0" lang="ru-RU" sz="6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Функции https://www.autoitscript.com/autoit3/docs/functions.htm</a:t>
            </a:r>
            <a:endParaRPr b="0" lang="ru-RU" sz="6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Ключевые слова https://www.autoitscript.com/autoit3/docs/keywords.htm </a:t>
            </a:r>
            <a:endParaRPr b="0" lang="ru-RU" sz="6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Send + эмуляция специальных клавиш https://www.autoitscript.com/autoit3/docs/functions/Send.htm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11338920" y="944640"/>
            <a:ext cx="1136376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79" name="Изображение_2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7000" cy="1197000"/>
          </a:xfrm>
          <a:prstGeom prst="rect">
            <a:avLst/>
          </a:prstGeom>
          <a:ln w="12600">
            <a:noFill/>
          </a:ln>
        </p:spPr>
      </p:pic>
      <p:sp>
        <p:nvSpPr>
          <p:cNvPr id="180" name="CustomShape 5"/>
          <p:cNvSpPr/>
          <p:nvPr/>
        </p:nvSpPr>
        <p:spPr>
          <a:xfrm>
            <a:off x="23142960" y="12317040"/>
            <a:ext cx="342252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DD6F67F-7EA6-495E-A0E4-3217210057CE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"/>
          <p:cNvSpPr/>
          <p:nvPr/>
        </p:nvSpPr>
        <p:spPr>
          <a:xfrm>
            <a:off x="1209600" y="2537640"/>
            <a:ext cx="21565080" cy="2310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литература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1200960" y="3977640"/>
            <a:ext cx="21503880" cy="8710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1. Бесплатная виртуалка Windows для разработки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https://developer.microsoft.com/ru-ru/windows/downloads/virtual-machines/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2. Более того онлайн виртуалки)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https://www.onworks.net/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3. Actionia - https://wiki.actiona.tools/doku.php?id=:en:start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4. AutoIt - https://www.autoitscript.com/site/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11338920" y="944640"/>
            <a:ext cx="1136376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85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7000" cy="1197000"/>
          </a:xfrm>
          <a:prstGeom prst="rect">
            <a:avLst/>
          </a:prstGeom>
          <a:ln w="12600">
            <a:noFill/>
          </a:ln>
        </p:spPr>
      </p:pic>
      <p:sp>
        <p:nvSpPr>
          <p:cNvPr id="186" name="CustomShape 5"/>
          <p:cNvSpPr/>
          <p:nvPr/>
        </p:nvSpPr>
        <p:spPr>
          <a:xfrm>
            <a:off x="23142960" y="12317040"/>
            <a:ext cx="342252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9AA5E40-35AF-41C3-9DE6-658C41D65EA1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"/>
          <p:cNvSpPr/>
          <p:nvPr/>
        </p:nvSpPr>
        <p:spPr>
          <a:xfrm>
            <a:off x="1209600" y="2537640"/>
            <a:ext cx="21565080" cy="2310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HOMEwork 7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1200960" y="3977640"/>
            <a:ext cx="21503880" cy="8710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6000">
              <a:lnSpc>
                <a:spcPct val="12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Задание</a:t>
            </a:r>
            <a:endParaRPr b="0" lang="ru-RU" sz="5400" spc="-1" strike="noStrike">
              <a:latin typeface="Arial"/>
            </a:endParaRPr>
          </a:p>
          <a:p>
            <a:pPr lvl="1" marL="432000" indent="-216000">
              <a:lnSpc>
                <a:spcPct val="12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Разработать набор тестов для калькулятора (стандартного от windows(линк на сайте) или java), проверяющих перечисленные выше требования и обеспечивающий</a:t>
            </a:r>
            <a:endParaRPr b="0" lang="ru-RU" sz="5400" spc="-1" strike="noStrike">
              <a:latin typeface="Arial"/>
            </a:endParaRPr>
          </a:p>
          <a:p>
            <a:pPr lvl="1" marL="432000" indent="-216000">
              <a:lnSpc>
                <a:spcPct val="12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полное покрытие используемых цифр</a:t>
            </a:r>
            <a:endParaRPr b="0" lang="ru-RU" sz="5400" spc="-1" strike="noStrike">
              <a:latin typeface="Arial"/>
            </a:endParaRPr>
          </a:p>
          <a:p>
            <a:pPr lvl="1" marL="432000" indent="-216000">
              <a:lnSpc>
                <a:spcPct val="12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полное покрытие арифметических действий и операций 1/x, sqrt</a:t>
            </a:r>
            <a:endParaRPr b="0" lang="ru-RU" sz="5400" spc="-1" strike="noStrike">
              <a:latin typeface="Arial"/>
            </a:endParaRPr>
          </a:p>
          <a:p>
            <a:pPr lvl="1" marL="432000" indent="-216000">
              <a:lnSpc>
                <a:spcPct val="12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полное покрытие действий с ячейкой памяти</a:t>
            </a:r>
            <a:endParaRPr b="0" lang="ru-RU" sz="5400" spc="-1" strike="noStrike">
              <a:latin typeface="Arial"/>
            </a:endParaRPr>
          </a:p>
          <a:p>
            <a:pPr marL="216000" indent="-216000">
              <a:lnSpc>
                <a:spcPct val="12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Тесты оформить в виде скрипта AutoIt\Actionia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11338920" y="944640"/>
            <a:ext cx="1136376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91" name="Изображение_6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7000" cy="1197000"/>
          </a:xfrm>
          <a:prstGeom prst="rect">
            <a:avLst/>
          </a:prstGeom>
          <a:ln w="12600">
            <a:noFill/>
          </a:ln>
        </p:spPr>
      </p:pic>
      <p:sp>
        <p:nvSpPr>
          <p:cNvPr id="192" name="CustomShape 5"/>
          <p:cNvSpPr/>
          <p:nvPr/>
        </p:nvSpPr>
        <p:spPr>
          <a:xfrm>
            <a:off x="23142960" y="12317040"/>
            <a:ext cx="342252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337C6B72-E63F-4D90-AE42-8D87625F6BBD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0508400" y="5922000"/>
            <a:ext cx="3193200" cy="3087360"/>
          </a:xfrm>
          <a:prstGeom prst="rect">
            <a:avLst/>
          </a:prstGeom>
          <a:ln w="12600">
            <a:noFill/>
          </a:ln>
        </p:spPr>
      </p:pic>
      <p:sp>
        <p:nvSpPr>
          <p:cNvPr id="194" name="CustomShape 1"/>
          <p:cNvSpPr/>
          <p:nvPr/>
        </p:nvSpPr>
        <p:spPr>
          <a:xfrm>
            <a:off x="1678680" y="2393640"/>
            <a:ext cx="21565080" cy="2310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ffffff"/>
                </a:solidFill>
                <a:latin typeface="Arial Narrow"/>
                <a:ea typeface="Arial Narrow"/>
              </a:rPr>
              <a:t>Спасибо! вопросы</a:t>
            </a:r>
            <a:r>
              <a:rPr b="1" lang="en-US" sz="7000" spc="-1" strike="noStrike" cap="all">
                <a:solidFill>
                  <a:srgbClr val="ffffff"/>
                </a:solidFill>
                <a:latin typeface="Arial Narrow"/>
                <a:ea typeface="Arial Narrow"/>
              </a:rPr>
              <a:t>?</a:t>
            </a:r>
            <a:endParaRPr b="0" lang="ru-RU" sz="7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1209600" y="2972880"/>
            <a:ext cx="21421080" cy="1578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AutoIT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126800" y="3910320"/>
            <a:ext cx="21503880" cy="8399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800" spc="-1" strike="noStrike">
                <a:solidFill>
                  <a:srgbClr val="002060"/>
                </a:solidFill>
                <a:latin typeface="Arial Narrow"/>
                <a:ea typeface="Arial Narrow"/>
              </a:rPr>
              <a:t>AutoIt — свободно распространяемый язык для автоматизации выполнения задач в Microsoft Windows.</a:t>
            </a:r>
            <a:endParaRPr b="0" lang="ru-RU" sz="4800" spc="-1" strike="noStrike">
              <a:latin typeface="Arial"/>
            </a:endParaRP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800" spc="-1" strike="noStrike">
                <a:solidFill>
                  <a:srgbClr val="002060"/>
                </a:solidFill>
                <a:latin typeface="Arial Narrow"/>
                <a:ea typeface="Arial Narrow"/>
              </a:rPr>
              <a:t>Actionia — также свободно распространяемый язык поддерживающий также linux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11338920" y="944640"/>
            <a:ext cx="1136376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25" name="Изображение_4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7000" cy="1197000"/>
          </a:xfrm>
          <a:prstGeom prst="rect">
            <a:avLst/>
          </a:prstGeom>
          <a:ln w="12600">
            <a:noFill/>
          </a:ln>
        </p:spPr>
      </p:pic>
      <p:sp>
        <p:nvSpPr>
          <p:cNvPr id="126" name="CustomShape 5"/>
          <p:cNvSpPr/>
          <p:nvPr/>
        </p:nvSpPr>
        <p:spPr>
          <a:xfrm>
            <a:off x="23142960" y="12317040"/>
            <a:ext cx="342252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F2A52A7-F776-4662-AE22-768C6983AC79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1209600" y="2972880"/>
            <a:ext cx="21421080" cy="1578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AutoIT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126800" y="3910320"/>
            <a:ext cx="21503880" cy="8399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200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Простой синтаксис, похожий на BASIC</a:t>
            </a:r>
            <a:endParaRPr b="0" lang="ru-RU" sz="4000" spc="-1" strike="noStrike">
              <a:latin typeface="Arial"/>
            </a:endParaRP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Симуляция нажатия клавиш и движений мыши</a:t>
            </a:r>
            <a:endParaRPr b="0" lang="ru-RU" sz="4000" spc="-1" strike="noStrike">
              <a:latin typeface="Arial"/>
            </a:endParaRP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Манипуляции с окнами и элементами управления</a:t>
            </a:r>
            <a:endParaRPr b="0" lang="ru-RU" sz="4000" spc="-1" strike="noStrike">
              <a:latin typeface="Arial"/>
            </a:endParaRP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Компиляция скрипта в EXE файл</a:t>
            </a:r>
            <a:endParaRPr b="0" lang="ru-RU" sz="4000" spc="-1" strike="noStrike">
              <a:latin typeface="Arial"/>
            </a:endParaRP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Создание графических интерфейсов GUI, информационных сообщений, форм ввода информации</a:t>
            </a:r>
            <a:endParaRPr b="0" lang="ru-RU" sz="4000" spc="-1" strike="noStrike">
              <a:latin typeface="Arial"/>
            </a:endParaRP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Работа с объектами COM (component object modelling)</a:t>
            </a:r>
            <a:endParaRPr b="0" lang="ru-RU" sz="4000" spc="-1" strike="noStrike">
              <a:latin typeface="Arial"/>
            </a:endParaRP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Поддержка регулярных выражений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11338920" y="944640"/>
            <a:ext cx="1136376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31" name="Изображение_0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7000" cy="1197000"/>
          </a:xfrm>
          <a:prstGeom prst="rect">
            <a:avLst/>
          </a:prstGeom>
          <a:ln w="12600">
            <a:noFill/>
          </a:ln>
        </p:spPr>
      </p:pic>
      <p:sp>
        <p:nvSpPr>
          <p:cNvPr id="132" name="CustomShape 5"/>
          <p:cNvSpPr/>
          <p:nvPr/>
        </p:nvSpPr>
        <p:spPr>
          <a:xfrm>
            <a:off x="23142960" y="12317040"/>
            <a:ext cx="342252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1A07B0C1-2F0C-4ABF-B1EA-B0A04AA102DD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1209600" y="2972880"/>
            <a:ext cx="21421080" cy="1578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Actionia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26800" y="3910320"/>
            <a:ext cx="21503880" cy="8399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200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Редактор действий с выбором доступных action и настройкой параметров</a:t>
            </a:r>
            <a:endParaRPr b="0" lang="ru-RU" sz="4000" spc="-1" strike="noStrike">
              <a:latin typeface="Arial"/>
            </a:endParaRP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Симуляция нажатия клавиш и движений мыши(по координатам)</a:t>
            </a:r>
            <a:endParaRPr b="0" lang="ru-RU" sz="4000" spc="-1" strike="noStrike">
              <a:latin typeface="Arial"/>
            </a:endParaRP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Манипуляции с окнами и элементами управления</a:t>
            </a:r>
            <a:endParaRPr b="0" lang="ru-RU" sz="4000" spc="-1" strike="noStrike">
              <a:latin typeface="Arial"/>
            </a:endParaRP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Создание графических интерфейсов GUI, информационных сообщений, форм ввода информации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338920" y="944640"/>
            <a:ext cx="1136376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37" name="Изображение_15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7000" cy="1197000"/>
          </a:xfrm>
          <a:prstGeom prst="rect">
            <a:avLst/>
          </a:prstGeom>
          <a:ln w="12600">
            <a:noFill/>
          </a:ln>
        </p:spPr>
      </p:pic>
      <p:sp>
        <p:nvSpPr>
          <p:cNvPr id="138" name="CustomShape 5"/>
          <p:cNvSpPr/>
          <p:nvPr/>
        </p:nvSpPr>
        <p:spPr>
          <a:xfrm>
            <a:off x="23142960" y="12317040"/>
            <a:ext cx="342252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451D64DC-8A3B-4A5F-8D4A-63A950BFDBA6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"/>
          <p:cNvSpPr/>
          <p:nvPr/>
        </p:nvSpPr>
        <p:spPr>
          <a:xfrm>
            <a:off x="1209600" y="2972880"/>
            <a:ext cx="21421080" cy="1578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Autoit Состав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1126800" y="3910320"/>
            <a:ext cx="21503880" cy="8399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200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AutoIT Window Info</a:t>
            </a:r>
            <a:endParaRPr b="0" lang="ru-RU" sz="4000" spc="-1" strike="noStrike">
              <a:latin typeface="Arial"/>
            </a:endParaRP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SciTE Script Editor</a:t>
            </a:r>
            <a:endParaRPr b="0" lang="ru-RU" sz="4000" spc="-1" strike="noStrike">
              <a:latin typeface="Arial"/>
            </a:endParaRP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Compile script to .exe</a:t>
            </a:r>
            <a:endParaRPr b="0" lang="ru-RU" sz="4000" spc="-1" strike="noStrike">
              <a:latin typeface="Arial"/>
            </a:endParaRP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Run Script</a:t>
            </a:r>
            <a:endParaRPr b="0" lang="ru-RU" sz="4000" spc="-1" strike="noStrike">
              <a:latin typeface="Arial"/>
            </a:endParaRP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Отдельно можно поставить рекордер действий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11338920" y="944640"/>
            <a:ext cx="1136376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43" name="Изображение_1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7000" cy="1197000"/>
          </a:xfrm>
          <a:prstGeom prst="rect">
            <a:avLst/>
          </a:prstGeom>
          <a:ln w="12600">
            <a:noFill/>
          </a:ln>
        </p:spPr>
      </p:pic>
      <p:sp>
        <p:nvSpPr>
          <p:cNvPr id="144" name="CustomShape 5"/>
          <p:cNvSpPr/>
          <p:nvPr/>
        </p:nvSpPr>
        <p:spPr>
          <a:xfrm>
            <a:off x="23142960" y="12317040"/>
            <a:ext cx="342252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7A0DFA6-BD02-409F-A08A-71DD3933E7C2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"/>
          <p:cNvSpPr/>
          <p:nvPr/>
        </p:nvSpPr>
        <p:spPr>
          <a:xfrm>
            <a:off x="1209600" y="2972880"/>
            <a:ext cx="21421080" cy="1578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AutoIT Script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1338920" y="944640"/>
            <a:ext cx="1136376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48" name="Изображение_3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7000" cy="1197000"/>
          </a:xfrm>
          <a:prstGeom prst="rect">
            <a:avLst/>
          </a:prstGeom>
          <a:ln w="12600">
            <a:noFill/>
          </a:ln>
        </p:spPr>
      </p:pic>
      <p:sp>
        <p:nvSpPr>
          <p:cNvPr id="149" name="CustomShape 4"/>
          <p:cNvSpPr/>
          <p:nvPr/>
        </p:nvSpPr>
        <p:spPr>
          <a:xfrm>
            <a:off x="23142960" y="12317040"/>
            <a:ext cx="342252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10B83526-6AB3-472E-B073-8847A7BAF1C3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graphicFrame>
        <p:nvGraphicFramePr>
          <p:cNvPr id="150" name="Table 5"/>
          <p:cNvGraphicFramePr/>
          <p:nvPr/>
        </p:nvGraphicFramePr>
        <p:xfrm>
          <a:off x="706680" y="4285440"/>
          <a:ext cx="15493320" cy="9087840"/>
        </p:xfrm>
        <a:graphic>
          <a:graphicData uri="http://schemas.openxmlformats.org/drawingml/2006/table">
            <a:tbl>
              <a:tblPr/>
              <a:tblGrid>
                <a:gridCol w="9169920"/>
                <a:gridCol w="12829680"/>
              </a:tblGrid>
              <a:tr h="1816200">
                <a:tc>
                  <a:txBody>
                    <a:bodyPr lIns="90000" rIns="90000" tIns="62640" bIns="468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latin typeface="Times New Roman"/>
                          <a:ea typeface="Microsoft YaHei"/>
                        </a:rPr>
                        <a:t>Run ( "program" [, "workingdir" [, show_flag [, opt_flag]]] )</a:t>
                      </a:r>
                      <a:endParaRPr b="0" lang="ru-RU" sz="40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62640" bIns="468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latin typeface="Times New Roman"/>
                          <a:ea typeface="Microsoft YaHei"/>
                        </a:rPr>
                        <a:t>Вызов внешней программы</a:t>
                      </a:r>
                      <a:endParaRPr b="0" lang="ru-RU" sz="40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87000"/>
                        </a:lnSpc>
                      </a:pPr>
                      <a:endParaRPr b="0" lang="ru-RU" sz="40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816920">
                <a:tc>
                  <a:txBody>
                    <a:bodyPr lIns="90000" rIns="90000" tIns="62640" bIns="468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latin typeface="Times New Roman"/>
                          <a:ea typeface="Microsoft YaHei"/>
                        </a:rPr>
                        <a:t>WinWaitActive ( "title" [, "text" [, timeout = 0]] )</a:t>
                      </a:r>
                      <a:endParaRPr b="0" lang="ru-RU" sz="40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62640" bIns="468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latin typeface="Times New Roman"/>
                          <a:ea typeface="Microsoft YaHei"/>
                        </a:rPr>
                        <a:t>Приостанавливает выполнение скрипта пока заданное окно не станет активным</a:t>
                      </a:r>
                      <a:endParaRPr b="0" lang="ru-RU" sz="40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1816920">
                <a:tc>
                  <a:txBody>
                    <a:bodyPr lIns="90000" rIns="90000" tIns="62640" bIns="468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latin typeface="Times New Roman"/>
                          <a:ea typeface="Microsoft YaHei"/>
                        </a:rPr>
                        <a:t>Send ( "keys" [, flag = 0] )</a:t>
                      </a:r>
                      <a:endParaRPr b="0" lang="ru-RU" sz="40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62640" bIns="468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latin typeface="Times New Roman"/>
                          <a:ea typeface="Microsoft YaHei"/>
                        </a:rPr>
                        <a:t>Эмуляция нажатие клавиш в активном окне.</a:t>
                      </a:r>
                      <a:endParaRPr b="0" lang="ru-RU" sz="40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817640">
                <a:tc>
                  <a:txBody>
                    <a:bodyPr lIns="90000" rIns="90000" tIns="62640" bIns="468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latin typeface="Times New Roman"/>
                          <a:ea typeface="Microsoft YaHei"/>
                        </a:rPr>
                        <a:t>ClipGet ( )</a:t>
                      </a:r>
                      <a:endParaRPr b="0" lang="ru-RU" sz="40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62640" bIns="468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latin typeface="Times New Roman"/>
                          <a:ea typeface="Microsoft YaHei"/>
                        </a:rPr>
                        <a:t>Получить данные из буфера обмена</a:t>
                      </a:r>
                      <a:endParaRPr b="0" lang="ru-RU" sz="40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1820160">
                <a:tc>
                  <a:txBody>
                    <a:bodyPr lIns="90000" rIns="90000" tIns="62640" bIns="468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latin typeface="Times New Roman"/>
                          <a:ea typeface="Microsoft YaHei"/>
                        </a:rPr>
                        <a:t>MsgBox ( flag, "title", "text" [, timeout = 0 [, hwnd]] )</a:t>
                      </a:r>
                      <a:endParaRPr b="0" lang="ru-RU" sz="40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62640" bIns="4680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ru-RU" sz="4000" spc="-1" strike="noStrike">
                          <a:latin typeface="Times New Roman"/>
                          <a:ea typeface="Microsoft YaHei"/>
                        </a:rPr>
                        <a:t>Отображение простого message box</a:t>
                      </a:r>
                      <a:endParaRPr b="0" lang="ru-RU" sz="40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"/>
          <p:cNvSpPr/>
          <p:nvPr/>
        </p:nvSpPr>
        <p:spPr>
          <a:xfrm>
            <a:off x="1209600" y="2972880"/>
            <a:ext cx="21421080" cy="1578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Autoit функции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1126800" y="3910320"/>
            <a:ext cx="21503880" cy="8399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200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Func functioname ( [Const] [ByRef]$param1, ..., [Const] [ByRef] $paramN, ...)</a:t>
            </a:r>
            <a:endParaRPr b="0" lang="ru-RU" sz="4000" spc="-1" strike="noStrike">
              <a:latin typeface="Arial"/>
            </a:endParaRP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...</a:t>
            </a:r>
            <a:endParaRPr b="0" lang="ru-RU" sz="4000" spc="-1" strike="noStrike">
              <a:latin typeface="Arial"/>
            </a:endParaRP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[Return [value]]</a:t>
            </a:r>
            <a:endParaRPr b="0" lang="ru-RU" sz="4000" spc="-1" strike="noStrike">
              <a:latin typeface="Arial"/>
            </a:endParaRP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EndFunc</a:t>
            </a:r>
            <a:endParaRPr b="0" lang="ru-RU" sz="4000" spc="-1" strike="noStrike">
              <a:latin typeface="Arial"/>
            </a:endParaRP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40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11338920" y="944640"/>
            <a:ext cx="1136376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55" name="Изображение_5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7000" cy="1197000"/>
          </a:xfrm>
          <a:prstGeom prst="rect">
            <a:avLst/>
          </a:prstGeom>
          <a:ln w="12600">
            <a:noFill/>
          </a:ln>
        </p:spPr>
      </p:pic>
      <p:sp>
        <p:nvSpPr>
          <p:cNvPr id="156" name="CustomShape 5"/>
          <p:cNvSpPr/>
          <p:nvPr/>
        </p:nvSpPr>
        <p:spPr>
          <a:xfrm>
            <a:off x="23142960" y="12317040"/>
            <a:ext cx="342252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F756829E-2619-4544-A2C2-5ABF09A78E20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"/>
          <p:cNvSpPr/>
          <p:nvPr/>
        </p:nvSpPr>
        <p:spPr>
          <a:xfrm>
            <a:off x="1209600" y="2972880"/>
            <a:ext cx="21421080" cy="1578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Autoit функции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1080000" y="4320000"/>
            <a:ext cx="21503880" cy="8399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If &lt;expression&gt; Then</a:t>
            </a:r>
            <a:endParaRPr b="0" lang="ru-RU" sz="4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statements</a:t>
            </a:r>
            <a:endParaRPr b="0" lang="ru-RU" sz="4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...</a:t>
            </a:r>
            <a:endParaRPr b="0" lang="ru-RU" sz="4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[ElseIf expression-n Then</a:t>
            </a:r>
            <a:endParaRPr b="0" lang="ru-RU" sz="4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[elseif statements ... ]]</a:t>
            </a:r>
            <a:endParaRPr b="0" lang="ru-RU" sz="4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...</a:t>
            </a:r>
            <a:endParaRPr b="0" lang="ru-RU" sz="4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[Else</a:t>
            </a:r>
            <a:endParaRPr b="0" lang="ru-RU" sz="4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[else statements]</a:t>
            </a:r>
            <a:endParaRPr b="0" lang="ru-RU" sz="4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...</a:t>
            </a:r>
            <a:endParaRPr b="0" lang="ru-RU" sz="4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EndIf</a:t>
            </a:r>
            <a:endParaRPr b="0" lang="ru-RU" sz="4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Выражение &lt;expression&gt; может содержать как булевы операторы And, Or, и Not, так и логические операторы &lt;, &lt;=, &gt;, &gt;=, =, ==, и &lt;&gt; (порядок вычисления можно изменить с помощью скобок, если это необходимо).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11338920" y="944640"/>
            <a:ext cx="1136376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61" name="Изображение_16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7000" cy="1197000"/>
          </a:xfrm>
          <a:prstGeom prst="rect">
            <a:avLst/>
          </a:prstGeom>
          <a:ln w="12600">
            <a:noFill/>
          </a:ln>
        </p:spPr>
      </p:pic>
      <p:sp>
        <p:nvSpPr>
          <p:cNvPr id="162" name="CustomShape 5"/>
          <p:cNvSpPr/>
          <p:nvPr/>
        </p:nvSpPr>
        <p:spPr>
          <a:xfrm>
            <a:off x="23142960" y="12317040"/>
            <a:ext cx="342252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FF3081BD-A376-4396-AFBC-F93E26EDC18C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1209600" y="2972880"/>
            <a:ext cx="21421080" cy="1578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Autoit While...WEnd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1080000" y="4320000"/>
            <a:ext cx="21503880" cy="8399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While &lt;expression&gt;</a:t>
            </a:r>
            <a:endParaRPr b="0" lang="ru-RU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statements</a:t>
            </a:r>
            <a:endParaRPr b="0" lang="ru-RU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...</a:t>
            </a:r>
            <a:endParaRPr b="0" lang="ru-RU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WEnd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11338920" y="944640"/>
            <a:ext cx="1136376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67" name="Изображение_17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7000" cy="1197000"/>
          </a:xfrm>
          <a:prstGeom prst="rect">
            <a:avLst/>
          </a:prstGeom>
          <a:ln w="12600">
            <a:noFill/>
          </a:ln>
        </p:spPr>
      </p:pic>
      <p:sp>
        <p:nvSpPr>
          <p:cNvPr id="168" name="CustomShape 5"/>
          <p:cNvSpPr/>
          <p:nvPr/>
        </p:nvSpPr>
        <p:spPr>
          <a:xfrm>
            <a:off x="23142960" y="12317040"/>
            <a:ext cx="342252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659DE067-E9FC-4DFC-BD9B-2E5C27FF0669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3136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2020-11-09T21:44:17Z</dcterms:modified>
  <cp:revision>93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