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73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t0301.github.io/hse-acos-course/" TargetMode="External"/><Relationship Id="rId7" Type="http://schemas.openxmlformats.org/officeDocument/2006/relationships/hyperlink" Target="https://t.me/+d33WiFnng905Mj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gazeL_TRsRYyMWYy" TargetMode="External"/><Relationship Id="rId5" Type="http://schemas.openxmlformats.org/officeDocument/2006/relationships/hyperlink" Target="https://andrewt0301.github.io/static-analysis-course/" TargetMode="External"/><Relationship Id="rId4" Type="http://schemas.openxmlformats.org/officeDocument/2006/relationships/hyperlink" Target="http://wiki.cs.hse.ru/SPA_202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atatarnikov@hse.ru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hyperlink" Target="https://www.hse.ru/org/persons/36585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2.png"/><Relationship Id="rId5" Type="http://schemas.openxmlformats.org/officeDocument/2006/relationships/hyperlink" Target="https://github.com/andrewt0301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linkedin.com/in/andreitatarnikov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wt0301.github.io/static-analysis-cou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1: Introduction. Static Analysis. Software Metrics.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69" y="1086026"/>
            <a:ext cx="4619862" cy="260998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3712" y="3244927"/>
            <a:ext cx="10515600" cy="3334776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Wiki</a:t>
            </a:r>
            <a:endParaRPr lang="en-US" sz="4000" b="1" dirty="0">
              <a:hlinkClick r:id="rId3"/>
            </a:endParaRPr>
          </a:p>
          <a:p>
            <a:pPr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wiki.cs.hse.ru/SPA_2022</a:t>
            </a:r>
            <a:endParaRPr lang="en-US" dirty="0" smtClean="0"/>
          </a:p>
          <a:p>
            <a:pPr>
              <a:buNone/>
            </a:pPr>
            <a:r>
              <a:rPr lang="en-US" sz="4000" b="1" dirty="0" smtClean="0"/>
              <a:t>Web </a:t>
            </a:r>
            <a:r>
              <a:rPr lang="en-US" sz="4000" b="1" dirty="0"/>
              <a:t>site</a:t>
            </a:r>
            <a:endParaRPr lang="ru-RU" sz="4000" b="1" dirty="0"/>
          </a:p>
          <a:p>
            <a:pPr>
              <a:buNone/>
            </a:pPr>
            <a:r>
              <a:rPr lang="en-US" dirty="0">
                <a:hlinkClick r:id="rId5"/>
              </a:rPr>
              <a:t>https://andrewt0301.github.io/static-analysis-course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sz="4000" b="1" dirty="0" smtClean="0"/>
              <a:t>Telegram channel</a:t>
            </a:r>
            <a:endParaRPr lang="en-US" sz="4000" b="1" dirty="0"/>
          </a:p>
          <a:p>
            <a:pPr>
              <a:buNone/>
            </a:pPr>
            <a:r>
              <a:rPr lang="en-US" dirty="0">
                <a:hlinkClick r:id="rId6"/>
              </a:rPr>
              <a:t>https://t.me/+</a:t>
            </a:r>
            <a:r>
              <a:rPr lang="en-US" dirty="0" smtClean="0">
                <a:hlinkClick r:id="rId6"/>
              </a:rPr>
              <a:t>gazeL_TRsRYyMWYy</a:t>
            </a:r>
            <a:endParaRPr lang="en-US" dirty="0" smtClean="0"/>
          </a:p>
          <a:p>
            <a:r>
              <a:rPr lang="en-US" sz="4000" b="1" dirty="0" smtClean="0"/>
              <a:t>Telegram chat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https://t.me/+</a:t>
            </a:r>
            <a:r>
              <a:rPr lang="en-US" dirty="0" smtClean="0">
                <a:hlinkClick r:id="rId7"/>
              </a:rPr>
              <a:t>d33WiFnng905Mjdi</a:t>
            </a: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>
              <a:hlinkClick r:id="rId3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</p:spTree>
    <p:extLst>
      <p:ext uri="{BB962C8B-B14F-4D97-AF65-F5344CB8AC3E}">
        <p14:creationId xmlns:p14="http://schemas.microsoft.com/office/powerpoint/2010/main" val="28400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925720"/>
            <a:ext cx="10515600" cy="225022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HSE page: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www.hse.ru/org/persons/36585966</a:t>
            </a:r>
            <a:endParaRPr lang="pt-BR" dirty="0" smtClean="0"/>
          </a:p>
          <a:p>
            <a:r>
              <a:rPr lang="pt-BR" dirty="0" smtClean="0"/>
              <a:t>Email</a:t>
            </a:r>
            <a:r>
              <a:rPr lang="pt-BR" dirty="0"/>
              <a:t>: </a:t>
            </a:r>
            <a:r>
              <a:rPr lang="pt-BR" dirty="0" smtClean="0"/>
              <a:t>       </a:t>
            </a:r>
            <a:r>
              <a:rPr lang="pt-BR" dirty="0" smtClean="0">
                <a:hlinkClick r:id="rId3"/>
              </a:rPr>
              <a:t>atatarnikov@hse.ru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Telegram</a:t>
            </a:r>
            <a:r>
              <a:rPr lang="pt-BR" dirty="0"/>
              <a:t>: </a:t>
            </a:r>
            <a:r>
              <a:rPr lang="en-US" u="sng" dirty="0">
                <a:solidFill>
                  <a:srgbClr val="0070C0"/>
                </a:solidFill>
                <a:cs typeface="Calibri" pitchFamily="34" charset="0"/>
              </a:rPr>
              <a:t>@andrewt0301</a:t>
            </a:r>
          </a:p>
          <a:p>
            <a:r>
              <a:rPr lang="pt-BR" dirty="0" smtClean="0"/>
              <a:t>LinkedIn:   </a:t>
            </a:r>
            <a:r>
              <a:rPr lang="pt-BR" dirty="0">
                <a:hlinkClick r:id="rId4"/>
              </a:rPr>
              <a:t>https://www.linkedin.com/in/andreitatarnikov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GitHub:    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github.com/andrewt0301</a:t>
            </a: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7029" y="32601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6" cstate="print"/>
          <a:srcRect l="4108" t="6573" r="7395" b="3287"/>
          <a:stretch>
            <a:fillRect/>
          </a:stretch>
        </p:blipFill>
        <p:spPr>
          <a:xfrm>
            <a:off x="4983186" y="1236192"/>
            <a:ext cx="2093848" cy="2132721"/>
          </a:xfrm>
          <a:prstGeom prst="rect">
            <a:avLst/>
          </a:prstGeom>
        </p:spPr>
      </p:pic>
      <p:pic>
        <p:nvPicPr>
          <p:cNvPr id="1026" name="Picture 2" descr="SmartBear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8469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LISMAN – Tracking and Learning Insights from Social Media Analy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10" y="1532079"/>
            <a:ext cx="1676400" cy="4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С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74" y="1504889"/>
            <a:ext cx="1463040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awei Logo | CompuWa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23" y="1108344"/>
            <a:ext cx="1429457" cy="13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498" y="2560555"/>
            <a:ext cx="1092994" cy="1092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76" y="2408541"/>
            <a:ext cx="1054989" cy="13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Course Contents</a:t>
            </a:r>
            <a:endParaRPr lang="en-US" b="1" dirty="0">
              <a:hlinkClick r:id="rId2"/>
            </a:endParaRPr>
          </a:p>
          <a:p>
            <a:pPr marL="0" indent="0" algn="ctr"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://andrewt0301.github.io/static-analysis-course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15</a:t>
            </a:r>
            <a:r>
              <a:rPr lang="en-US" sz="3200" dirty="0" smtClean="0"/>
              <a:t> </a:t>
            </a:r>
            <a:r>
              <a:rPr lang="en-US" sz="3200" dirty="0"/>
              <a:t>L</a:t>
            </a:r>
            <a:r>
              <a:rPr lang="en-US" sz="3200" dirty="0" smtClean="0"/>
              <a:t>ectures and </a:t>
            </a:r>
            <a:r>
              <a:rPr lang="en-US" sz="3200" b="1" dirty="0" smtClean="0"/>
              <a:t>15</a:t>
            </a:r>
            <a:r>
              <a:rPr lang="en-US" sz="3200" dirty="0" smtClean="0"/>
              <a:t> Workshops</a:t>
            </a:r>
          </a:p>
          <a:p>
            <a:r>
              <a:rPr lang="en-US" sz="3200" dirty="0" smtClean="0"/>
              <a:t>Spoken Exam: </a:t>
            </a:r>
            <a:r>
              <a:rPr lang="en-US" sz="3200" b="1" dirty="0" smtClean="0"/>
              <a:t>0-10 Points</a:t>
            </a:r>
          </a:p>
          <a:p>
            <a:r>
              <a:rPr lang="en-US" sz="3200" dirty="0" smtClean="0"/>
              <a:t>Bonus Points for Presentation at Workshop: </a:t>
            </a:r>
            <a:r>
              <a:rPr lang="en-US" sz="3200" b="1" dirty="0" smtClean="0"/>
              <a:t>+1 Point </a:t>
            </a:r>
            <a:r>
              <a:rPr lang="en-US" sz="3200" b="1" dirty="0"/>
              <a:t>E</a:t>
            </a:r>
            <a:r>
              <a:rPr lang="en-US" sz="3200" b="1" dirty="0" smtClean="0"/>
              <a:t>ach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87487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/>
              <a:t>Increase your computer literacy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Improve understanding of languages and compilers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Understand modern static analysis problems and techniques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Be able to use static analysis tools in your projects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Learn how to create static analysis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Static </a:t>
            </a:r>
            <a:r>
              <a:rPr lang="en-US" b="1" dirty="0" smtClean="0"/>
              <a:t>Program Analysis </a:t>
            </a:r>
            <a:r>
              <a:rPr lang="en-US" dirty="0"/>
              <a:t>is a method that allows developers to ensure code quality without running </a:t>
            </a:r>
            <a:r>
              <a:rPr lang="en-US" dirty="0" smtClean="0"/>
              <a:t>it. Modern </a:t>
            </a:r>
            <a:r>
              <a:rPr lang="en-US" dirty="0"/>
              <a:t>software companies use a variety of </a:t>
            </a:r>
            <a:r>
              <a:rPr lang="en-US"/>
              <a:t>static </a:t>
            </a:r>
            <a:r>
              <a:rPr lang="en-US" smtClean="0"/>
              <a:t>program analysis </a:t>
            </a:r>
            <a:r>
              <a:rPr lang="en-US" dirty="0"/>
              <a:t>tools and even create their </a:t>
            </a:r>
            <a:r>
              <a:rPr lang="en-US" dirty="0" smtClean="0"/>
              <a:t>solutions to </a:t>
            </a:r>
            <a:r>
              <a:rPr lang="en-US" dirty="0"/>
              <a:t>cover specific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Static Program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3972</TotalTime>
  <Words>181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1: Introduction. Static Analysis. Software Metrics.</vt:lpstr>
      <vt:lpstr>Course Resources</vt:lpstr>
      <vt:lpstr>Course Staff</vt:lpstr>
      <vt:lpstr>Course Outline</vt:lpstr>
      <vt:lpstr>Course Motivation</vt:lpstr>
      <vt:lpstr>What is Static Program Analysis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11</cp:revision>
  <dcterms:created xsi:type="dcterms:W3CDTF">2015-11-11T03:30:50Z</dcterms:created>
  <dcterms:modified xsi:type="dcterms:W3CDTF">2022-09-19T08:57:06Z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