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4" r:id="rId3"/>
    <p:sldId id="275" r:id="rId4"/>
    <p:sldId id="273" r:id="rId5"/>
    <p:sldId id="276" r:id="rId6"/>
    <p:sldId id="277" r:id="rId7"/>
    <p:sldId id="278" r:id="rId8"/>
    <p:sldId id="280" r:id="rId9"/>
    <p:sldId id="279" r:id="rId10"/>
    <p:sldId id="27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F7B217"/>
    <a:srgbClr val="1E3272"/>
    <a:srgbClr val="F8BA30"/>
    <a:srgbClr val="273272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6" autoAdjust="0"/>
    <p:restoredTop sz="91484" autoAdjust="0"/>
  </p:normalViewPr>
  <p:slideViewPr>
    <p:cSldViewPr snapToGrid="0">
      <p:cViewPr varScale="1">
        <p:scale>
          <a:sx n="63" d="100"/>
          <a:sy n="63" d="100"/>
        </p:scale>
        <p:origin x="68" y="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ewt0301.github.io/hse-acos-course/" TargetMode="External"/><Relationship Id="rId7" Type="http://schemas.openxmlformats.org/officeDocument/2006/relationships/hyperlink" Target="https://t.me/+d33WiFnng905Mjdi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.me/+gazeL_TRsRYyMWYy" TargetMode="External"/><Relationship Id="rId5" Type="http://schemas.openxmlformats.org/officeDocument/2006/relationships/hyperlink" Target="https://andrewt0301.github.io/static-analysis-course/" TargetMode="External"/><Relationship Id="rId4" Type="http://schemas.openxmlformats.org/officeDocument/2006/relationships/hyperlink" Target="http://wiki.cs.hse.ru/SPA_2022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mailto:atatarnikov@hse.ru" TargetMode="External"/><Relationship Id="rId7" Type="http://schemas.openxmlformats.org/officeDocument/2006/relationships/image" Target="../media/image5.jpeg"/><Relationship Id="rId12" Type="http://schemas.openxmlformats.org/officeDocument/2006/relationships/image" Target="../media/image9.png"/><Relationship Id="rId2" Type="http://schemas.openxmlformats.org/officeDocument/2006/relationships/hyperlink" Target="https://www.hse.ru/org/persons/365859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2.png"/><Relationship Id="rId5" Type="http://schemas.openxmlformats.org/officeDocument/2006/relationships/hyperlink" Target="https://github.com/andrewt0301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www.linkedin.com/in/andreitatarnikov/" TargetMode="Externa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ewt0301.github.io/static-analysis-cours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Static Program Analysis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Lecture 1: Introduction. Static Analysis. Software Metrics.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69" y="1086026"/>
            <a:ext cx="4619862" cy="2609984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3712" y="3244927"/>
            <a:ext cx="10515600" cy="3334776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dirty="0"/>
              <a:t>Wiki</a:t>
            </a:r>
            <a:endParaRPr lang="en-US" sz="4000" b="1" dirty="0">
              <a:hlinkClick r:id="rId3"/>
            </a:endParaRPr>
          </a:p>
          <a:p>
            <a:pPr>
              <a:buNone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wiki.cs.hse.ru/SPA_2022</a:t>
            </a:r>
            <a:endParaRPr lang="en-US" dirty="0" smtClean="0"/>
          </a:p>
          <a:p>
            <a:pPr>
              <a:buNone/>
            </a:pPr>
            <a:r>
              <a:rPr lang="en-US" sz="4000" b="1" dirty="0" smtClean="0"/>
              <a:t>Web </a:t>
            </a:r>
            <a:r>
              <a:rPr lang="en-US" sz="4000" b="1" dirty="0"/>
              <a:t>site</a:t>
            </a:r>
            <a:endParaRPr lang="ru-RU" sz="4000" b="1" dirty="0"/>
          </a:p>
          <a:p>
            <a:pPr>
              <a:buNone/>
            </a:pPr>
            <a:r>
              <a:rPr lang="en-US" dirty="0">
                <a:hlinkClick r:id="rId5"/>
              </a:rPr>
              <a:t>https://andrewt0301.github.io/static-analysis-course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sz="4000" b="1" dirty="0" smtClean="0"/>
              <a:t>Telegram channel</a:t>
            </a:r>
            <a:endParaRPr lang="en-US" sz="4000" b="1" dirty="0"/>
          </a:p>
          <a:p>
            <a:pPr>
              <a:buNone/>
            </a:pPr>
            <a:r>
              <a:rPr lang="en-US" dirty="0">
                <a:hlinkClick r:id="rId6"/>
              </a:rPr>
              <a:t>https://t.me/+</a:t>
            </a:r>
            <a:r>
              <a:rPr lang="en-US" dirty="0" smtClean="0">
                <a:hlinkClick r:id="rId6"/>
              </a:rPr>
              <a:t>gazeL_TRsRYyMWYy</a:t>
            </a:r>
            <a:endParaRPr lang="en-US" dirty="0" smtClean="0"/>
          </a:p>
          <a:p>
            <a:r>
              <a:rPr lang="en-US" sz="4000" b="1" dirty="0" smtClean="0"/>
              <a:t>Telegram chat</a:t>
            </a:r>
          </a:p>
          <a:p>
            <a:pPr marL="0" indent="0">
              <a:buNone/>
            </a:pPr>
            <a:r>
              <a:rPr lang="en-US" dirty="0">
                <a:hlinkClick r:id="rId7"/>
              </a:rPr>
              <a:t>https://t.me/+</a:t>
            </a:r>
            <a:r>
              <a:rPr lang="en-US" dirty="0" smtClean="0">
                <a:hlinkClick r:id="rId7"/>
              </a:rPr>
              <a:t>d33WiFnng905Mjdi</a:t>
            </a:r>
            <a:endParaRPr lang="en-US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4000" b="1" dirty="0" smtClean="0"/>
          </a:p>
          <a:p>
            <a:endParaRPr lang="en-US" sz="4000" b="1" dirty="0"/>
          </a:p>
          <a:p>
            <a:pPr>
              <a:buNone/>
            </a:pPr>
            <a:endParaRPr lang="en-US" dirty="0" smtClean="0">
              <a:hlinkClick r:id="rId3"/>
            </a:endParaRPr>
          </a:p>
          <a:p>
            <a:pPr>
              <a:buNone/>
            </a:pPr>
            <a:endParaRPr lang="en-US" dirty="0">
              <a:hlinkClick r:id="rId3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Resources</a:t>
            </a:r>
          </a:p>
        </p:txBody>
      </p:sp>
    </p:spTree>
    <p:extLst>
      <p:ext uri="{BB962C8B-B14F-4D97-AF65-F5344CB8AC3E}">
        <p14:creationId xmlns:p14="http://schemas.microsoft.com/office/powerpoint/2010/main" val="284003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3925720"/>
            <a:ext cx="10515600" cy="2250229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HSE page: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www.hse.ru/org/persons/36585966</a:t>
            </a:r>
            <a:endParaRPr lang="pt-BR" dirty="0" smtClean="0"/>
          </a:p>
          <a:p>
            <a:r>
              <a:rPr lang="pt-BR" dirty="0" smtClean="0"/>
              <a:t>Email</a:t>
            </a:r>
            <a:r>
              <a:rPr lang="pt-BR" dirty="0"/>
              <a:t>: </a:t>
            </a:r>
            <a:r>
              <a:rPr lang="pt-BR" dirty="0" smtClean="0"/>
              <a:t>       </a:t>
            </a:r>
            <a:r>
              <a:rPr lang="pt-BR" dirty="0" smtClean="0">
                <a:hlinkClick r:id="rId3"/>
              </a:rPr>
              <a:t>atatarnikov@hse.ru</a:t>
            </a:r>
            <a:endParaRPr lang="pt-BR" dirty="0" smtClean="0"/>
          </a:p>
          <a:p>
            <a:pPr>
              <a:defRPr/>
            </a:pPr>
            <a:r>
              <a:rPr lang="pt-BR" dirty="0" smtClean="0"/>
              <a:t>Telegram</a:t>
            </a:r>
            <a:r>
              <a:rPr lang="pt-BR" dirty="0"/>
              <a:t>: </a:t>
            </a:r>
            <a:r>
              <a:rPr lang="en-US" u="sng" dirty="0">
                <a:solidFill>
                  <a:srgbClr val="0070C0"/>
                </a:solidFill>
                <a:cs typeface="Calibri" pitchFamily="34" charset="0"/>
              </a:rPr>
              <a:t>@andrewt0301</a:t>
            </a:r>
          </a:p>
          <a:p>
            <a:r>
              <a:rPr lang="pt-BR" dirty="0" smtClean="0"/>
              <a:t>LinkedIn:   </a:t>
            </a:r>
            <a:r>
              <a:rPr lang="pt-BR" dirty="0">
                <a:hlinkClick r:id="rId4"/>
              </a:rPr>
              <a:t>https://www.linkedin.com/in/andreitatarnikov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r>
              <a:rPr lang="pt-BR" dirty="0" smtClean="0"/>
              <a:t>GitHub:     </a:t>
            </a:r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github.com/andrewt0301</a:t>
            </a:r>
            <a:endParaRPr lang="pt-BR" dirty="0" smtClean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Staff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67029" y="3260190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Andrei Tatarnikov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6" cstate="print"/>
          <a:srcRect l="4108" t="6573" r="7395" b="3287"/>
          <a:stretch>
            <a:fillRect/>
          </a:stretch>
        </p:blipFill>
        <p:spPr>
          <a:xfrm>
            <a:off x="4983186" y="1236192"/>
            <a:ext cx="2093848" cy="2132721"/>
          </a:xfrm>
          <a:prstGeom prst="rect">
            <a:avLst/>
          </a:prstGeom>
        </p:spPr>
      </p:pic>
      <p:pic>
        <p:nvPicPr>
          <p:cNvPr id="1026" name="Picture 2" descr="SmartBear - YouTub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8469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LISMAN – Tracking and Learning Insights from Social Media Analysi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910" y="1532079"/>
            <a:ext cx="1676400" cy="44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С — Википедия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574" y="1504889"/>
            <a:ext cx="1463040" cy="71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uawei Logo | CompuWay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523" y="1108344"/>
            <a:ext cx="1429457" cy="138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498" y="2560555"/>
            <a:ext cx="1092994" cy="10929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76" y="2408541"/>
            <a:ext cx="1054989" cy="135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3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Course Contents</a:t>
            </a:r>
            <a:endParaRPr lang="en-US" b="1" dirty="0">
              <a:hlinkClick r:id="rId2"/>
            </a:endParaRPr>
          </a:p>
          <a:p>
            <a:pPr marL="0" indent="0" algn="ctr">
              <a:buNone/>
            </a:pPr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://andrewt0301.github.io/static-analysis-course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b="1" dirty="0" smtClean="0"/>
              <a:t>15</a:t>
            </a:r>
            <a:r>
              <a:rPr lang="en-US" sz="3200" dirty="0" smtClean="0"/>
              <a:t> </a:t>
            </a:r>
            <a:r>
              <a:rPr lang="en-US" sz="3200" dirty="0"/>
              <a:t>L</a:t>
            </a:r>
            <a:r>
              <a:rPr lang="en-US" sz="3200" dirty="0" smtClean="0"/>
              <a:t>ectures and </a:t>
            </a:r>
            <a:r>
              <a:rPr lang="en-US" sz="3200" b="1" dirty="0" smtClean="0"/>
              <a:t>15</a:t>
            </a:r>
            <a:r>
              <a:rPr lang="en-US" sz="3200" dirty="0" smtClean="0"/>
              <a:t> Workshops</a:t>
            </a:r>
          </a:p>
          <a:p>
            <a:r>
              <a:rPr lang="en-US" sz="3200" dirty="0" smtClean="0"/>
              <a:t>Spoken Exam: </a:t>
            </a:r>
            <a:r>
              <a:rPr lang="en-US" sz="3200" b="1" dirty="0" smtClean="0"/>
              <a:t>0-10 Points</a:t>
            </a:r>
          </a:p>
          <a:p>
            <a:r>
              <a:rPr lang="en-US" sz="3200" dirty="0" smtClean="0"/>
              <a:t>Bonus Points for Presentation at Workshop: </a:t>
            </a:r>
            <a:r>
              <a:rPr lang="en-US" sz="3200" b="1" dirty="0" smtClean="0"/>
              <a:t>+1 Point </a:t>
            </a:r>
            <a:r>
              <a:rPr lang="en-US" sz="3200" b="1" dirty="0"/>
              <a:t>E</a:t>
            </a:r>
            <a:r>
              <a:rPr lang="en-US" sz="3200" b="1" dirty="0" smtClean="0"/>
              <a:t>ach</a:t>
            </a:r>
            <a:endParaRPr lang="ru-RU" sz="32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87487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4000" dirty="0"/>
              <a:t>Increase your computer literacy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4000" dirty="0" smtClean="0"/>
              <a:t>Improve understanding of languages and compilers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4000" dirty="0" smtClean="0"/>
              <a:t>Understand modern static analysis problems and techniques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4000" dirty="0" smtClean="0"/>
              <a:t>Be able to use static analysis tools in your projects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4000" dirty="0" smtClean="0"/>
              <a:t>Learn how to create static analysis tools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21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2318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Static </a:t>
            </a:r>
            <a:r>
              <a:rPr lang="en-US" b="1" dirty="0" smtClean="0"/>
              <a:t>Program Analysis </a:t>
            </a:r>
            <a:r>
              <a:rPr lang="en-US" dirty="0"/>
              <a:t>is a method that allows developers to ensure code quality without running </a:t>
            </a:r>
            <a:r>
              <a:rPr lang="en-US" dirty="0" smtClean="0"/>
              <a:t>it. Modern </a:t>
            </a:r>
            <a:r>
              <a:rPr lang="en-US" dirty="0"/>
              <a:t>software companies use a variety of static </a:t>
            </a:r>
            <a:r>
              <a:rPr lang="en-US" dirty="0" smtClean="0"/>
              <a:t>program analysis </a:t>
            </a:r>
            <a:r>
              <a:rPr lang="en-US" dirty="0"/>
              <a:t>tools and even create their </a:t>
            </a:r>
            <a:r>
              <a:rPr lang="en-US" dirty="0" smtClean="0"/>
              <a:t>solutions to </a:t>
            </a:r>
            <a:r>
              <a:rPr lang="en-US" dirty="0"/>
              <a:t>cover specific requirements</a:t>
            </a:r>
            <a:r>
              <a:rPr lang="en-US" dirty="0" smtClean="0"/>
              <a:t>.</a:t>
            </a:r>
          </a:p>
          <a:p>
            <a:pPr marL="0" indent="0" algn="just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dirty="0" smtClean="0"/>
              <a:t>Progra</a:t>
            </a:r>
            <a:r>
              <a:rPr lang="en-US" dirty="0" smtClean="0"/>
              <a:t>m </a:t>
            </a:r>
            <a:r>
              <a:rPr lang="en-US" b="1" dirty="0" smtClean="0"/>
              <a:t>properties</a:t>
            </a:r>
            <a:r>
              <a:rPr lang="en-US" dirty="0" smtClean="0"/>
              <a:t> to be analyzed:</a:t>
            </a:r>
          </a:p>
          <a:p>
            <a:pPr algn="just"/>
            <a:r>
              <a:rPr lang="en-US" dirty="0" smtClean="0"/>
              <a:t>Structure (easy)</a:t>
            </a:r>
          </a:p>
          <a:p>
            <a:pPr algn="just"/>
            <a:r>
              <a:rPr lang="en-US" dirty="0" smtClean="0"/>
              <a:t>Behavior (more complicated)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Static Program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0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Compiling and Interpreting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67712" y="1636776"/>
            <a:ext cx="2148840" cy="4279392"/>
            <a:chOff x="1124712" y="1636776"/>
            <a:chExt cx="2148840" cy="4279392"/>
          </a:xfrm>
        </p:grpSpPr>
        <p:sp>
          <p:nvSpPr>
            <p:cNvPr id="8" name="TextBox 7"/>
            <p:cNvSpPr txBox="1"/>
            <p:nvPr/>
          </p:nvSpPr>
          <p:spPr>
            <a:xfrm>
              <a:off x="1161288" y="1636776"/>
              <a:ext cx="2112264" cy="9157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25200" rIns="0" bIns="25200" rtlCol="0" anchor="ctr" anchorCtr="0">
              <a:normAutofit/>
            </a:bodyPr>
            <a:lstStyle/>
            <a:p>
              <a:pPr algn="ctr"/>
              <a:r>
                <a:rPr lang="en-US" sz="2800" b="1" dirty="0" smtClean="0">
                  <a:solidFill>
                    <a:srgbClr val="2E5E8E"/>
                  </a:solidFill>
                  <a:latin typeface="+mj-lt"/>
                </a:rPr>
                <a:t>Input Data</a:t>
              </a:r>
              <a:endParaRPr lang="en-US" sz="2800" b="1" dirty="0" smtClean="0">
                <a:solidFill>
                  <a:srgbClr val="2E5E8E"/>
                </a:solidFill>
                <a:latin typeface="+mj-lt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97864" y="3200400"/>
              <a:ext cx="2039112" cy="941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Program</a:t>
              </a:r>
              <a:endParaRPr lang="en-US" sz="2800" b="1" dirty="0"/>
            </a:p>
          </p:txBody>
        </p:sp>
        <p:sp>
          <p:nvSpPr>
            <p:cNvPr id="6" name="Down Arrow 5"/>
            <p:cNvSpPr/>
            <p:nvPr/>
          </p:nvSpPr>
          <p:spPr>
            <a:xfrm>
              <a:off x="2011680" y="2458514"/>
              <a:ext cx="411480" cy="6309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wn Arrow 6"/>
            <p:cNvSpPr/>
            <p:nvPr/>
          </p:nvSpPr>
          <p:spPr>
            <a:xfrm>
              <a:off x="2011680" y="4361688"/>
              <a:ext cx="411480" cy="6309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24712" y="5000396"/>
              <a:ext cx="2112264" cy="9157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25200" rIns="0" bIns="25200" rtlCol="0" anchor="ctr" anchorCtr="0">
              <a:normAutofit/>
            </a:bodyPr>
            <a:lstStyle/>
            <a:p>
              <a:pPr algn="ctr"/>
              <a:r>
                <a:rPr lang="en-US" sz="2800" b="1" dirty="0" smtClean="0">
                  <a:solidFill>
                    <a:srgbClr val="2E5E8E"/>
                  </a:solidFill>
                  <a:latin typeface="+mj-lt"/>
                </a:rPr>
                <a:t>Output Data</a:t>
              </a:r>
              <a:endParaRPr lang="en-US" sz="2800" b="1" dirty="0" smtClean="0">
                <a:solidFill>
                  <a:srgbClr val="2E5E8E"/>
                </a:solidFill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34128" y="1624584"/>
            <a:ext cx="2148840" cy="4279392"/>
            <a:chOff x="1124712" y="1636776"/>
            <a:chExt cx="2148840" cy="4279392"/>
          </a:xfrm>
        </p:grpSpPr>
        <p:sp>
          <p:nvSpPr>
            <p:cNvPr id="13" name="TextBox 12"/>
            <p:cNvSpPr txBox="1"/>
            <p:nvPr/>
          </p:nvSpPr>
          <p:spPr>
            <a:xfrm>
              <a:off x="1161288" y="1636776"/>
              <a:ext cx="2112264" cy="9157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25200" rIns="0" bIns="25200" rtlCol="0" anchor="ctr" anchorCtr="0">
              <a:normAutofit/>
            </a:bodyPr>
            <a:lstStyle/>
            <a:p>
              <a:pPr algn="ctr"/>
              <a:r>
                <a:rPr lang="en-US" sz="2800" b="1" dirty="0" smtClean="0">
                  <a:solidFill>
                    <a:srgbClr val="2E5E8E"/>
                  </a:solidFill>
                  <a:latin typeface="+mj-lt"/>
                </a:rPr>
                <a:t>Source Code</a:t>
              </a:r>
              <a:endParaRPr lang="en-US" sz="2800" b="1" dirty="0" smtClean="0">
                <a:solidFill>
                  <a:srgbClr val="2E5E8E"/>
                </a:solidFill>
                <a:latin typeface="+mj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97864" y="3200400"/>
              <a:ext cx="2039112" cy="941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Compiler</a:t>
              </a:r>
              <a:endParaRPr lang="en-US" sz="2800" b="1" dirty="0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2011680" y="2458514"/>
              <a:ext cx="411480" cy="6309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2011680" y="4361688"/>
              <a:ext cx="411480" cy="6309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24712" y="5000396"/>
              <a:ext cx="2112264" cy="9157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25200" rIns="0" bIns="25200" rtlCol="0" anchor="ctr" anchorCtr="0">
              <a:normAutofit/>
            </a:bodyPr>
            <a:lstStyle/>
            <a:p>
              <a:pPr algn="ctr"/>
              <a:r>
                <a:rPr lang="en-US" sz="2800" b="1" dirty="0" smtClean="0">
                  <a:solidFill>
                    <a:srgbClr val="2E5E8E"/>
                  </a:solidFill>
                  <a:latin typeface="+mj-lt"/>
                </a:rPr>
                <a:t>Executable Program</a:t>
              </a:r>
              <a:endParaRPr lang="en-US" sz="2800" b="1" dirty="0" smtClean="0">
                <a:solidFill>
                  <a:srgbClr val="2E5E8E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286244" y="1472027"/>
            <a:ext cx="2456688" cy="4438045"/>
            <a:chOff x="7350252" y="1472027"/>
            <a:chExt cx="2456688" cy="4438045"/>
          </a:xfrm>
        </p:grpSpPr>
        <p:grpSp>
          <p:nvGrpSpPr>
            <p:cNvPr id="18" name="Group 17"/>
            <p:cNvGrpSpPr/>
            <p:nvPr/>
          </p:nvGrpSpPr>
          <p:grpSpPr>
            <a:xfrm>
              <a:off x="7350252" y="1481171"/>
              <a:ext cx="2281428" cy="4428901"/>
              <a:chOff x="955548" y="1487267"/>
              <a:chExt cx="2281428" cy="442890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955548" y="1487267"/>
                <a:ext cx="1261872" cy="9157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72000" tIns="25200" rIns="0" bIns="25200" rtlCol="0" anchor="ctr" anchorCtr="0">
                <a:norm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2E5E8E"/>
                    </a:solidFill>
                    <a:latin typeface="+mj-lt"/>
                  </a:rPr>
                  <a:t>Source Code</a:t>
                </a:r>
                <a:endParaRPr lang="en-US" sz="2800" b="1" dirty="0" smtClean="0">
                  <a:solidFill>
                    <a:srgbClr val="2E5E8E"/>
                  </a:solidFill>
                  <a:latin typeface="+mj-lt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97864" y="3200400"/>
                <a:ext cx="2039112" cy="9418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Interpreter</a:t>
                </a:r>
                <a:endParaRPr lang="en-US" sz="2800" b="1" dirty="0"/>
              </a:p>
            </p:txBody>
          </p:sp>
          <p:sp>
            <p:nvSpPr>
              <p:cNvPr id="21" name="Down Arrow 20"/>
              <p:cNvSpPr/>
              <p:nvPr/>
            </p:nvSpPr>
            <p:spPr>
              <a:xfrm>
                <a:off x="1441704" y="2425901"/>
                <a:ext cx="411480" cy="63093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Down Arrow 21"/>
              <p:cNvSpPr/>
              <p:nvPr/>
            </p:nvSpPr>
            <p:spPr>
              <a:xfrm>
                <a:off x="2011680" y="4361688"/>
                <a:ext cx="411480" cy="63093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24712" y="5000396"/>
                <a:ext cx="2112264" cy="9157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72000" tIns="25200" rIns="0" bIns="25200" rtlCol="0" anchor="ctr" anchorCtr="0">
                <a:norm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2E5E8E"/>
                    </a:solidFill>
                    <a:latin typeface="+mj-lt"/>
                  </a:rPr>
                  <a:t>Output Data</a:t>
                </a:r>
                <a:endParaRPr lang="en-US" sz="2800" b="1" dirty="0" smtClean="0">
                  <a:solidFill>
                    <a:srgbClr val="2E5E8E"/>
                  </a:solidFill>
                  <a:latin typeface="+mj-lt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8612124" y="1472027"/>
              <a:ext cx="1194816" cy="9157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25200" rIns="0" bIns="25200" rtlCol="0" anchor="ctr" anchorCtr="0">
              <a:normAutofit/>
            </a:bodyPr>
            <a:lstStyle/>
            <a:p>
              <a:pPr algn="ctr"/>
              <a:r>
                <a:rPr lang="en-US" sz="2800" b="1" dirty="0" smtClean="0">
                  <a:solidFill>
                    <a:srgbClr val="2E5E8E"/>
                  </a:solidFill>
                  <a:latin typeface="+mj-lt"/>
                </a:rPr>
                <a:t>Input Data</a:t>
              </a:r>
              <a:endParaRPr lang="en-US" sz="2800" b="1" dirty="0" smtClean="0">
                <a:solidFill>
                  <a:srgbClr val="2E5E8E"/>
                </a:solidFill>
                <a:latin typeface="+mj-lt"/>
              </a:endParaRPr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9003792" y="2419805"/>
              <a:ext cx="411480" cy="6309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787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Analysis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9542" y="2408756"/>
            <a:ext cx="1502664" cy="91577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2E5E8E"/>
                </a:solidFill>
                <a:latin typeface="+mj-lt"/>
              </a:rPr>
              <a:t>Source</a:t>
            </a:r>
          </a:p>
          <a:p>
            <a:pPr algn="ctr"/>
            <a:r>
              <a:rPr lang="en-US" sz="2800" b="1" dirty="0" smtClean="0">
                <a:solidFill>
                  <a:srgbClr val="2E5E8E"/>
                </a:solidFill>
                <a:latin typeface="+mj-lt"/>
              </a:rPr>
              <a:t>Code</a:t>
            </a:r>
            <a:endParaRPr lang="en-US" sz="2800" b="1" dirty="0" smtClean="0">
              <a:solidFill>
                <a:srgbClr val="2E5E8E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15540" y="2502408"/>
            <a:ext cx="1199388" cy="831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Tokens</a:t>
            </a:r>
            <a:endParaRPr lang="en-US" sz="2800" b="1" dirty="0"/>
          </a:p>
        </p:txBody>
      </p:sp>
      <p:sp>
        <p:nvSpPr>
          <p:cNvPr id="8" name="Down Arrow 7"/>
          <p:cNvSpPr/>
          <p:nvPr/>
        </p:nvSpPr>
        <p:spPr>
          <a:xfrm rot="16200000">
            <a:off x="1808211" y="2587152"/>
            <a:ext cx="411480" cy="643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6200000">
            <a:off x="5900478" y="2685250"/>
            <a:ext cx="411480" cy="465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038951" y="2417902"/>
            <a:ext cx="2112264" cy="91577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2E5E8E"/>
                </a:solidFill>
                <a:latin typeface="+mj-lt"/>
              </a:rPr>
              <a:t>Executable Program</a:t>
            </a:r>
            <a:endParaRPr lang="en-US" sz="2800" b="1" dirty="0" smtClean="0">
              <a:solidFill>
                <a:srgbClr val="2E5E8E"/>
              </a:solidFill>
              <a:latin typeface="+mj-lt"/>
            </a:endParaRPr>
          </a:p>
        </p:txBody>
      </p:sp>
      <p:sp>
        <p:nvSpPr>
          <p:cNvPr id="11" name="Down Arrow 10"/>
          <p:cNvSpPr/>
          <p:nvPr/>
        </p:nvSpPr>
        <p:spPr>
          <a:xfrm rot="16200000">
            <a:off x="3747897" y="2683725"/>
            <a:ext cx="411480" cy="4503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78630" y="2502408"/>
            <a:ext cx="1505944" cy="831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Parse Tree / AST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6386721" y="2502408"/>
            <a:ext cx="1271834" cy="831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CFG / DFG</a:t>
            </a:r>
            <a:endParaRPr lang="en-US" sz="2400" b="1" dirty="0"/>
          </a:p>
        </p:txBody>
      </p:sp>
      <p:sp>
        <p:nvSpPr>
          <p:cNvPr id="14" name="Down Arrow 13"/>
          <p:cNvSpPr/>
          <p:nvPr/>
        </p:nvSpPr>
        <p:spPr>
          <a:xfrm rot="16200000">
            <a:off x="7913136" y="2658232"/>
            <a:ext cx="411480" cy="465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407108" y="2475390"/>
            <a:ext cx="1199388" cy="831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SSA</a:t>
            </a:r>
            <a:endParaRPr lang="en-US" sz="2800" b="1" dirty="0"/>
          </a:p>
        </p:txBody>
      </p:sp>
      <p:sp>
        <p:nvSpPr>
          <p:cNvPr id="16" name="Down Arrow 15"/>
          <p:cNvSpPr/>
          <p:nvPr/>
        </p:nvSpPr>
        <p:spPr>
          <a:xfrm rot="16200000">
            <a:off x="9775076" y="2618730"/>
            <a:ext cx="411480" cy="580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80438" y="1659026"/>
            <a:ext cx="7958692" cy="215097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22807" y="1577834"/>
            <a:ext cx="4096069" cy="91577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2E5E8E"/>
                </a:solidFill>
                <a:latin typeface="+mj-lt"/>
              </a:rPr>
              <a:t>Internal Representation</a:t>
            </a:r>
            <a:endParaRPr lang="en-US" sz="3200" b="1" dirty="0" smtClean="0">
              <a:solidFill>
                <a:srgbClr val="2E5E8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272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metrics</a:t>
            </a:r>
          </a:p>
          <a:p>
            <a:r>
              <a:rPr lang="en-US" dirty="0"/>
              <a:t>Lexical and syntax analysis</a:t>
            </a:r>
          </a:p>
          <a:p>
            <a:r>
              <a:rPr lang="en-US" dirty="0"/>
              <a:t>Semantic analysis</a:t>
            </a:r>
          </a:p>
          <a:p>
            <a:r>
              <a:rPr lang="en-US" dirty="0"/>
              <a:t>Control and data-flow analysis</a:t>
            </a:r>
          </a:p>
          <a:p>
            <a:r>
              <a:rPr lang="en-US" dirty="0"/>
              <a:t>Inter-procedural analysis</a:t>
            </a:r>
          </a:p>
          <a:p>
            <a:r>
              <a:rPr lang="en-US" dirty="0"/>
              <a:t>Symbolic execution and abstract interpretation</a:t>
            </a:r>
          </a:p>
          <a:p>
            <a:r>
              <a:rPr lang="en-US" dirty="0"/>
              <a:t>Deductive verification</a:t>
            </a:r>
          </a:p>
          <a:p>
            <a:r>
              <a:rPr lang="en-US" dirty="0"/>
              <a:t>Mining-based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</a:t>
            </a:r>
            <a:r>
              <a:rPr lang="en-US" smtClean="0"/>
              <a:t>of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895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4042</TotalTime>
  <Words>262</Words>
  <Application>Microsoft Office PowerPoint</Application>
  <PresentationFormat>Widescreen</PresentationFormat>
  <Paragraphs>96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Тема Office</vt:lpstr>
      <vt:lpstr>Static Program Analysis Lecture 1: Introduction. Static Analysis. Software Metrics.</vt:lpstr>
      <vt:lpstr>Course Resources</vt:lpstr>
      <vt:lpstr>Course Staff</vt:lpstr>
      <vt:lpstr>Course Outline</vt:lpstr>
      <vt:lpstr>Course Motivation</vt:lpstr>
      <vt:lpstr>What is Static Program Analysis</vt:lpstr>
      <vt:lpstr>Compiling and Interpreting</vt:lpstr>
      <vt:lpstr>Program Analysis</vt:lpstr>
      <vt:lpstr>Types of Analysis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cp:lastModifiedBy>Andrei Tatarnikov</cp:lastModifiedBy>
  <cp:revision>15</cp:revision>
  <dcterms:created xsi:type="dcterms:W3CDTF">2015-11-11T03:30:50Z</dcterms:created>
  <dcterms:modified xsi:type="dcterms:W3CDTF">2022-09-19T12:36:40Z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(2)1WQZyunTtU4N0cCIO0pqpC5jjQPzM7mAKxYpTXKRI0J6pmPAwrljJ/q2/BRU2e8ghohh9t/V
vRX7vJ2aIeX8Zt7FnJMnOjuTeP3KDN6A7HeGcO/XehUQdv7zdQm+K2HdfcjhBfvzMBv0Djg1
BBjm0GuSzmkdlAY/qY9LrdXfRkx+GdFCb54m6tfvZ2UTrBQztrRdYvKabURA8W3efRSe9Euh
Rxzo769Yly+wVLb9mg</vt:lpwstr>
  </property>
  <property fmtid="{D5CDD505-2E9C-101B-9397-08002B2CF9AE}" pid="3" name="_2015_ms_pID_7253431">
    <vt:lpwstr>Fq1rQ9q55omxJ3dP4MBSFISQN8PBU4eaMZ8uUCceaHf60J/2gKDr6D
ZsthRdkBrWF8nNb3v+grnVP0nk4Wve++auS3fN6lPgBURlBTjNQpo0LCRsrEtU6ril9KX23X
rPBNQ+/JKhSzQcQ6H0SZCuNYBul6xMx8chtRpD34aY9Ma3yp5gkcezmTYb2pz37sOJUDZua8
tapUKoXkJB2fdbXv</vt:lpwstr>
  </property>
</Properties>
</file>