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60" r:id="rId5"/>
    <p:sldId id="259" r:id="rId6"/>
    <p:sldId id="261" r:id="rId7"/>
    <p:sldId id="267" r:id="rId8"/>
    <p:sldId id="268" r:id="rId9"/>
    <p:sldId id="264" r:id="rId10"/>
    <p:sldId id="265" r:id="rId11"/>
    <p:sldId id="269" r:id="rId12"/>
    <p:sldId id="270" r:id="rId13"/>
    <p:sldId id="271" r:id="rId14"/>
    <p:sldId id="272" r:id="rId15"/>
    <p:sldId id="273" r:id="rId16"/>
    <p:sldId id="298" r:id="rId17"/>
    <p:sldId id="274" r:id="rId18"/>
    <p:sldId id="275" r:id="rId19"/>
    <p:sldId id="276" r:id="rId20"/>
    <p:sldId id="277" r:id="rId21"/>
    <p:sldId id="278" r:id="rId22"/>
    <p:sldId id="281" r:id="rId23"/>
    <p:sldId id="282" r:id="rId24"/>
    <p:sldId id="283" r:id="rId25"/>
    <p:sldId id="286" r:id="rId26"/>
    <p:sldId id="287" r:id="rId27"/>
    <p:sldId id="284" r:id="rId28"/>
    <p:sldId id="285" r:id="rId29"/>
    <p:sldId id="288" r:id="rId30"/>
    <p:sldId id="289" r:id="rId31"/>
    <p:sldId id="290" r:id="rId32"/>
    <p:sldId id="291" r:id="rId33"/>
    <p:sldId id="292" r:id="rId34"/>
    <p:sldId id="293" r:id="rId35"/>
    <p:sldId id="294" r:id="rId36"/>
    <p:sldId id="295" r:id="rId37"/>
    <p:sldId id="296" r:id="rId38"/>
    <p:sldId id="297"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December 15,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8641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December 15,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6633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December 15,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7311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December 15,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791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December 15,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830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December 15,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972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December 15,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3081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December 15,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8624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December 15,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4490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December 15,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5992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December 15,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2035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December 15,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3044619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audio equipment">
            <a:extLst>
              <a:ext uri="{FF2B5EF4-FFF2-40B4-BE49-F238E27FC236}">
                <a16:creationId xmlns:a16="http://schemas.microsoft.com/office/drawing/2014/main" id="{AD425B2F-A330-4A68-BACC-E462FD4B1FA8}"/>
              </a:ext>
            </a:extLst>
          </p:cNvPr>
          <p:cNvPicPr>
            <a:picLocks noChangeAspect="1"/>
          </p:cNvPicPr>
          <p:nvPr/>
        </p:nvPicPr>
        <p:blipFill rotWithShape="1">
          <a:blip r:embed="rId2"/>
          <a:srcRect t="32632" b="12552"/>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198130-DC1A-445F-8DDC-9BE4B9BC050E}"/>
              </a:ext>
            </a:extLst>
          </p:cNvPr>
          <p:cNvSpPr>
            <a:spLocks noGrp="1"/>
          </p:cNvSpPr>
          <p:nvPr>
            <p:ph type="ctrTitle"/>
          </p:nvPr>
        </p:nvSpPr>
        <p:spPr>
          <a:xfrm>
            <a:off x="1383807" y="4611271"/>
            <a:ext cx="9436593" cy="1171556"/>
          </a:xfrm>
        </p:spPr>
        <p:txBody>
          <a:bodyPr>
            <a:normAutofit/>
          </a:bodyPr>
          <a:lstStyle/>
          <a:p>
            <a:pPr algn="l">
              <a:lnSpc>
                <a:spcPct val="90000"/>
              </a:lnSpc>
            </a:pPr>
            <a:r>
              <a:rPr lang="en-US" sz="2800" dirty="0">
                <a:solidFill>
                  <a:schemeClr val="bg1"/>
                </a:solidFill>
              </a:rPr>
              <a:t>HỌC MÁY: </a:t>
            </a:r>
            <a:br>
              <a:rPr lang="en-US" sz="2800" dirty="0">
                <a:solidFill>
                  <a:schemeClr val="bg1"/>
                </a:solidFill>
              </a:rPr>
            </a:br>
            <a:r>
              <a:rPr lang="en-US" sz="2800" dirty="0">
                <a:solidFill>
                  <a:schemeClr val="bg1"/>
                </a:solidFill>
              </a:rPr>
              <a:t>XỬ LÝ DATA ÂM NHẠC BẰNG </a:t>
            </a:r>
            <a:r>
              <a:rPr lang="en-US" sz="2800" dirty="0" err="1">
                <a:solidFill>
                  <a:schemeClr val="bg1"/>
                </a:solidFill>
              </a:rPr>
              <a:t>phân</a:t>
            </a:r>
            <a:r>
              <a:rPr lang="en-US" sz="2800" dirty="0">
                <a:solidFill>
                  <a:schemeClr val="bg1"/>
                </a:solidFill>
              </a:rPr>
              <a:t> </a:t>
            </a:r>
            <a:r>
              <a:rPr lang="en-US" sz="2800" dirty="0" err="1">
                <a:solidFill>
                  <a:schemeClr val="bg1"/>
                </a:solidFill>
              </a:rPr>
              <a:t>cụm</a:t>
            </a:r>
            <a:r>
              <a:rPr lang="en-US" sz="2800" dirty="0">
                <a:solidFill>
                  <a:schemeClr val="bg1"/>
                </a:solidFill>
              </a:rPr>
              <a:t> K-MEANS</a:t>
            </a:r>
            <a:endParaRPr lang="vi-VN" sz="2800" dirty="0">
              <a:solidFill>
                <a:schemeClr val="bg1"/>
              </a:solidFill>
            </a:endParaRPr>
          </a:p>
        </p:txBody>
      </p:sp>
      <p:sp>
        <p:nvSpPr>
          <p:cNvPr id="3" name="Subtitle 2">
            <a:extLst>
              <a:ext uri="{FF2B5EF4-FFF2-40B4-BE49-F238E27FC236}">
                <a16:creationId xmlns:a16="http://schemas.microsoft.com/office/drawing/2014/main" id="{D21E4D41-6D3A-45A1-8719-BB844C336583}"/>
              </a:ext>
            </a:extLst>
          </p:cNvPr>
          <p:cNvSpPr>
            <a:spLocks noGrp="1"/>
          </p:cNvSpPr>
          <p:nvPr>
            <p:ph type="subTitle" idx="1"/>
          </p:nvPr>
        </p:nvSpPr>
        <p:spPr>
          <a:xfrm>
            <a:off x="1371601" y="5970897"/>
            <a:ext cx="9448800" cy="429904"/>
          </a:xfrm>
        </p:spPr>
        <p:txBody>
          <a:bodyPr>
            <a:normAutofit/>
          </a:bodyPr>
          <a:lstStyle/>
          <a:p>
            <a:pPr algn="l"/>
            <a:r>
              <a:rPr lang="en-US" sz="1200" dirty="0" err="1">
                <a:solidFill>
                  <a:schemeClr val="bg1"/>
                </a:solidFill>
              </a:rPr>
              <a:t>Sinh</a:t>
            </a:r>
            <a:r>
              <a:rPr lang="en-US" sz="1200" dirty="0">
                <a:solidFill>
                  <a:schemeClr val="bg1"/>
                </a:solidFill>
              </a:rPr>
              <a:t> </a:t>
            </a:r>
            <a:r>
              <a:rPr lang="en-US" sz="1200" dirty="0" err="1">
                <a:solidFill>
                  <a:schemeClr val="bg1"/>
                </a:solidFill>
              </a:rPr>
              <a:t>viên</a:t>
            </a:r>
            <a:r>
              <a:rPr lang="en-US" sz="1200" dirty="0">
                <a:solidFill>
                  <a:schemeClr val="bg1"/>
                </a:solidFill>
              </a:rPr>
              <a:t> thực hiện: Trần Phương Trường (1824801040041)</a:t>
            </a:r>
            <a:endParaRPr lang="vi-VN" sz="1200" dirty="0">
              <a:solidFill>
                <a:schemeClr val="bg1"/>
              </a:solidFill>
            </a:endParaRPr>
          </a:p>
        </p:txBody>
      </p:sp>
    </p:spTree>
    <p:extLst>
      <p:ext uri="{BB962C8B-B14F-4D97-AF65-F5344CB8AC3E}">
        <p14:creationId xmlns:p14="http://schemas.microsoft.com/office/powerpoint/2010/main" val="1179828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25C06-19B7-4F8F-9900-1D74FF98B7CC}"/>
              </a:ext>
            </a:extLst>
          </p:cNvPr>
          <p:cNvSpPr>
            <a:spLocks noGrp="1"/>
          </p:cNvSpPr>
          <p:nvPr>
            <p:ph type="title"/>
          </p:nvPr>
        </p:nvSpPr>
        <p:spPr>
          <a:xfrm>
            <a:off x="1371598" y="462743"/>
            <a:ext cx="5327375" cy="1560022"/>
          </a:xfrm>
        </p:spPr>
        <p:txBody>
          <a:bodyPr anchor="b">
            <a:normAutofit/>
          </a:bodyPr>
          <a:lstStyle/>
          <a:p>
            <a:pPr>
              <a:lnSpc>
                <a:spcPct val="90000"/>
              </a:lnSpc>
            </a:pPr>
            <a:r>
              <a:rPr lang="en-US"/>
              <a:t>1. </a:t>
            </a:r>
            <a:r>
              <a:rPr lang="en-US" err="1"/>
              <a:t>giới</a:t>
            </a:r>
            <a:r>
              <a:rPr lang="en-US"/>
              <a:t> thiệu về google </a:t>
            </a:r>
            <a:r>
              <a:rPr lang="en-US" err="1"/>
              <a:t>colab</a:t>
            </a:r>
            <a:r>
              <a:rPr lang="en-US"/>
              <a:t> (</a:t>
            </a:r>
            <a:r>
              <a:rPr lang="en-US" err="1"/>
              <a:t>tt</a:t>
            </a:r>
            <a:r>
              <a:rPr lang="en-US"/>
              <a:t>)</a:t>
            </a:r>
            <a:endParaRPr lang="vi-VN"/>
          </a:p>
        </p:txBody>
      </p:sp>
      <p:sp>
        <p:nvSpPr>
          <p:cNvPr id="3" name="Content Placeholder 2">
            <a:extLst>
              <a:ext uri="{FF2B5EF4-FFF2-40B4-BE49-F238E27FC236}">
                <a16:creationId xmlns:a16="http://schemas.microsoft.com/office/drawing/2014/main" id="{6DF2EA9A-5422-4F81-9C63-FB8336B8C4D4}"/>
              </a:ext>
            </a:extLst>
          </p:cNvPr>
          <p:cNvSpPr>
            <a:spLocks noGrp="1"/>
          </p:cNvSpPr>
          <p:nvPr>
            <p:ph idx="1"/>
          </p:nvPr>
        </p:nvSpPr>
        <p:spPr>
          <a:xfrm>
            <a:off x="1371600" y="2279374"/>
            <a:ext cx="5327373" cy="3601436"/>
          </a:xfrm>
        </p:spPr>
        <p:txBody>
          <a:bodyPr>
            <a:normAutofit/>
          </a:bodyPr>
          <a:lstStyle/>
          <a:p>
            <a:pPr marL="0" indent="0">
              <a:lnSpc>
                <a:spcPct val="110000"/>
              </a:lnSpc>
              <a:buNone/>
            </a:pPr>
            <a:r>
              <a:rPr lang="vi-VN" sz="1500"/>
              <a:t>Google Colab bao gồm các thành phần:</a:t>
            </a:r>
            <a:endParaRPr lang="en-US" sz="1500"/>
          </a:p>
          <a:p>
            <a:pPr>
              <a:lnSpc>
                <a:spcPct val="110000"/>
              </a:lnSpc>
              <a:buFontTx/>
              <a:buChar char="-"/>
            </a:pPr>
            <a:r>
              <a:rPr lang="vi-VN" sz="1500"/>
              <a:t>Cell: Nơi bạn nhập code và chạy chương trình. Cần phải kết nối với một môi trường để code mô phỏng, khai phá và phân tích dữ liệu.</a:t>
            </a:r>
            <a:endParaRPr lang="en-US" sz="1500"/>
          </a:p>
          <a:p>
            <a:pPr>
              <a:lnSpc>
                <a:spcPct val="110000"/>
              </a:lnSpc>
              <a:buFontTx/>
              <a:buChar char="-"/>
            </a:pPr>
            <a:r>
              <a:rPr lang="vi-VN" sz="1500"/>
              <a:t>Những thành phần của Python:</a:t>
            </a:r>
            <a:endParaRPr lang="en-US" sz="1500"/>
          </a:p>
          <a:p>
            <a:pPr marL="457200" lvl="1" indent="0">
              <a:lnSpc>
                <a:spcPct val="110000"/>
              </a:lnSpc>
              <a:buNone/>
            </a:pPr>
            <a:r>
              <a:rPr lang="vi-VN" sz="1500"/>
              <a:t>o	Danh pháp hệ thống (System alias): Những toán tử có trong Python.</a:t>
            </a:r>
            <a:endParaRPr lang="en-US" sz="1500"/>
          </a:p>
          <a:p>
            <a:pPr marL="457200" lvl="1" indent="0">
              <a:lnSpc>
                <a:spcPct val="110000"/>
              </a:lnSpc>
              <a:buNone/>
            </a:pPr>
            <a:r>
              <a:rPr lang="vi-VN" sz="1500"/>
              <a:t>o	Magic: Những dòng code chạy những quy trình phức tạp để cho ra những kết quả đặc biệt.</a:t>
            </a:r>
            <a:endParaRPr lang="en-US" sz="1500"/>
          </a:p>
          <a:p>
            <a:pPr marL="457200" lvl="1" indent="0">
              <a:lnSpc>
                <a:spcPct val="110000"/>
              </a:lnSpc>
              <a:buNone/>
            </a:pPr>
            <a:r>
              <a:rPr lang="vi-VN" sz="1500"/>
              <a:t>o	Code tự động thực hiện (Automatic completion): Những dòng code được lập trình sẵn, có nhiệm vụ cố định và thực hiện ngay khi chạy.</a:t>
            </a:r>
          </a:p>
        </p:txBody>
      </p:sp>
      <p:sp>
        <p:nvSpPr>
          <p:cNvPr id="23" name="Rectangle 22">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Graphical user interface, text, application, email&#10;&#10;Description automatically generated">
            <a:extLst>
              <a:ext uri="{FF2B5EF4-FFF2-40B4-BE49-F238E27FC236}">
                <a16:creationId xmlns:a16="http://schemas.microsoft.com/office/drawing/2014/main" id="{237E8E95-CC2B-4E5C-A667-C150EE39E31E}"/>
              </a:ext>
            </a:extLst>
          </p:cNvPr>
          <p:cNvPicPr>
            <a:picLocks noChangeAspect="1"/>
          </p:cNvPicPr>
          <p:nvPr/>
        </p:nvPicPr>
        <p:blipFill>
          <a:blip r:embed="rId2"/>
          <a:stretch>
            <a:fillRect/>
          </a:stretch>
        </p:blipFill>
        <p:spPr>
          <a:xfrm>
            <a:off x="7169796" y="1028699"/>
            <a:ext cx="4076701" cy="2293144"/>
          </a:xfrm>
          <a:prstGeom prst="rect">
            <a:avLst/>
          </a:prstGeom>
        </p:spPr>
      </p:pic>
    </p:spTree>
    <p:extLst>
      <p:ext uri="{BB962C8B-B14F-4D97-AF65-F5344CB8AC3E}">
        <p14:creationId xmlns:p14="http://schemas.microsoft.com/office/powerpoint/2010/main" val="210721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BB07D62-D85D-4EA9-A988-3B8DAA05C6B4}"/>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1. giới thiệu về google colab (tt)</a:t>
            </a:r>
            <a:endParaRPr lang="vi-VN" sz="3200">
              <a:solidFill>
                <a:schemeClr val="bg1"/>
              </a:solidFill>
            </a:endParaRPr>
          </a:p>
        </p:txBody>
      </p:sp>
      <p:sp>
        <p:nvSpPr>
          <p:cNvPr id="3" name="Content Placeholder 2">
            <a:extLst>
              <a:ext uri="{FF2B5EF4-FFF2-40B4-BE49-F238E27FC236}">
                <a16:creationId xmlns:a16="http://schemas.microsoft.com/office/drawing/2014/main" id="{482E0A3B-A09C-4778-B434-F1B55BEA7FC5}"/>
              </a:ext>
            </a:extLst>
          </p:cNvPr>
          <p:cNvSpPr>
            <a:spLocks noGrp="1"/>
          </p:cNvSpPr>
          <p:nvPr>
            <p:ph idx="1"/>
          </p:nvPr>
        </p:nvSpPr>
        <p:spPr>
          <a:xfrm>
            <a:off x="4777409" y="1028702"/>
            <a:ext cx="6273972" cy="4843462"/>
          </a:xfrm>
        </p:spPr>
        <p:txBody>
          <a:bodyPr>
            <a:normAutofit/>
          </a:bodyPr>
          <a:lstStyle/>
          <a:p>
            <a:pPr marL="0" indent="0">
              <a:buNone/>
            </a:pPr>
            <a:r>
              <a:rPr lang="vi-VN" sz="1800" dirty="0" err="1"/>
              <a:t>Google</a:t>
            </a:r>
            <a:r>
              <a:rPr lang="vi-VN" sz="1800" dirty="0"/>
              <a:t> </a:t>
            </a:r>
            <a:r>
              <a:rPr lang="vi-VN" sz="1800" dirty="0" err="1"/>
              <a:t>Colab</a:t>
            </a:r>
            <a:r>
              <a:rPr lang="vi-VN" sz="1800" dirty="0"/>
              <a:t> giúp việc nghiên cứu </a:t>
            </a:r>
            <a:r>
              <a:rPr lang="vi-VN" sz="1800" dirty="0" err="1"/>
              <a:t>bộ</a:t>
            </a:r>
            <a:r>
              <a:rPr lang="vi-VN" sz="1800" dirty="0"/>
              <a:t> </a:t>
            </a:r>
            <a:r>
              <a:rPr lang="vi-VN" sz="1800" dirty="0" err="1"/>
              <a:t>dữ</a:t>
            </a:r>
            <a:r>
              <a:rPr lang="vi-VN" sz="1800" dirty="0"/>
              <a:t> liệu phát triển lên một </a:t>
            </a:r>
            <a:r>
              <a:rPr lang="vi-VN" sz="1800" dirty="0" err="1"/>
              <a:t>tầm</a:t>
            </a:r>
            <a:r>
              <a:rPr lang="vi-VN" sz="1800" dirty="0"/>
              <a:t> cao mới, giúp </a:t>
            </a:r>
            <a:r>
              <a:rPr lang="vi-VN" sz="1800" dirty="0" err="1"/>
              <a:t>tạo</a:t>
            </a:r>
            <a:r>
              <a:rPr lang="vi-VN" sz="1800" dirty="0"/>
              <a:t> ra những thuật toán </a:t>
            </a:r>
            <a:r>
              <a:rPr lang="vi-VN" sz="1800" dirty="0" err="1"/>
              <a:t>hiệu</a:t>
            </a:r>
            <a:r>
              <a:rPr lang="vi-VN" sz="1800" dirty="0"/>
              <a:t> quả trong việc phân loại, </a:t>
            </a:r>
            <a:r>
              <a:rPr lang="vi-VN" sz="1800" dirty="0" err="1"/>
              <a:t>tìm</a:t>
            </a:r>
            <a:r>
              <a:rPr lang="vi-VN" sz="1800" dirty="0"/>
              <a:t> </a:t>
            </a:r>
            <a:r>
              <a:rPr lang="vi-VN" sz="1800" dirty="0" err="1"/>
              <a:t>kiếm</a:t>
            </a:r>
            <a:r>
              <a:rPr lang="vi-VN" sz="1800" dirty="0"/>
              <a:t> và giúp </a:t>
            </a:r>
            <a:r>
              <a:rPr lang="vi-VN" sz="1800" dirty="0" err="1"/>
              <a:t>ích</a:t>
            </a:r>
            <a:r>
              <a:rPr lang="vi-VN" sz="1800" dirty="0"/>
              <a:t> cho việc phát triển đời sống xã hội, nhất là ở thời </a:t>
            </a:r>
            <a:r>
              <a:rPr lang="vi-VN" sz="1800" dirty="0" err="1"/>
              <a:t>đại</a:t>
            </a:r>
            <a:r>
              <a:rPr lang="vi-VN" sz="1800" dirty="0"/>
              <a:t> công nghệ này.</a:t>
            </a:r>
          </a:p>
        </p:txBody>
      </p:sp>
    </p:spTree>
    <p:extLst>
      <p:ext uri="{BB962C8B-B14F-4D97-AF65-F5344CB8AC3E}">
        <p14:creationId xmlns:p14="http://schemas.microsoft.com/office/powerpoint/2010/main" val="301074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9B781-2589-464A-AFAB-124CE6C62888}"/>
              </a:ext>
            </a:extLst>
          </p:cNvPr>
          <p:cNvSpPr>
            <a:spLocks noGrp="1"/>
          </p:cNvSpPr>
          <p:nvPr>
            <p:ph type="title"/>
          </p:nvPr>
        </p:nvSpPr>
        <p:spPr>
          <a:xfrm>
            <a:off x="1371598" y="462743"/>
            <a:ext cx="5327375" cy="1560022"/>
          </a:xfrm>
        </p:spPr>
        <p:txBody>
          <a:bodyPr anchor="b">
            <a:normAutofit/>
          </a:bodyPr>
          <a:lstStyle/>
          <a:p>
            <a:r>
              <a:rPr lang="en-US" dirty="0"/>
              <a:t>2. </a:t>
            </a:r>
            <a:r>
              <a:rPr lang="en-US" dirty="0" err="1"/>
              <a:t>giới</a:t>
            </a:r>
            <a:r>
              <a:rPr lang="en-US" dirty="0"/>
              <a:t> thiệu về </a:t>
            </a:r>
            <a:r>
              <a:rPr lang="en-US" dirty="0" err="1"/>
              <a:t>pycharm</a:t>
            </a:r>
            <a:endParaRPr lang="vi-VN" dirty="0"/>
          </a:p>
        </p:txBody>
      </p:sp>
      <p:sp>
        <p:nvSpPr>
          <p:cNvPr id="3" name="Content Placeholder 2">
            <a:extLst>
              <a:ext uri="{FF2B5EF4-FFF2-40B4-BE49-F238E27FC236}">
                <a16:creationId xmlns:a16="http://schemas.microsoft.com/office/drawing/2014/main" id="{EFCF873B-7B2F-4C56-B325-821FE7077591}"/>
              </a:ext>
            </a:extLst>
          </p:cNvPr>
          <p:cNvSpPr>
            <a:spLocks noGrp="1"/>
          </p:cNvSpPr>
          <p:nvPr>
            <p:ph idx="1"/>
          </p:nvPr>
        </p:nvSpPr>
        <p:spPr>
          <a:xfrm>
            <a:off x="1371600" y="2279374"/>
            <a:ext cx="5327373" cy="3601436"/>
          </a:xfrm>
        </p:spPr>
        <p:txBody>
          <a:bodyPr>
            <a:normAutofit/>
          </a:bodyPr>
          <a:lstStyle/>
          <a:p>
            <a:pPr marL="0" indent="0">
              <a:buNone/>
            </a:pPr>
            <a:r>
              <a:rPr lang="vi-VN" sz="1600"/>
              <a:t>PyCharm là một công cụ lập môi trường tích hợp dùng cho việc phát triển chương trình bằng Python. Công cụ sở hữu cho mình các bộ phận như thành phần phân tích dữ liệu và code, thành phần debug đồ họa, thành phần tester tích hợp bên trong, kết hợp với các hệ thống xử lý phiên bản và hỗ trợ cho việc xây dựng trang web cũng như phát triển khoa học dữ liệu.</a:t>
            </a:r>
          </a:p>
        </p:txBody>
      </p:sp>
      <p:sp>
        <p:nvSpPr>
          <p:cNvPr id="17" name="Rectangle 16">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ext, logo&#10;&#10;Description automatically generated">
            <a:extLst>
              <a:ext uri="{FF2B5EF4-FFF2-40B4-BE49-F238E27FC236}">
                <a16:creationId xmlns:a16="http://schemas.microsoft.com/office/drawing/2014/main" id="{A95B3C5D-2033-4470-A23B-FB850D3FF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9796" y="1028699"/>
            <a:ext cx="4076701" cy="2231993"/>
          </a:xfrm>
          <a:prstGeom prst="rect">
            <a:avLst/>
          </a:prstGeom>
        </p:spPr>
      </p:pic>
    </p:spTree>
    <p:extLst>
      <p:ext uri="{BB962C8B-B14F-4D97-AF65-F5344CB8AC3E}">
        <p14:creationId xmlns:p14="http://schemas.microsoft.com/office/powerpoint/2010/main" val="389836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13AD0F1-E12B-499D-86DF-6F40BB28270B}"/>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2. </a:t>
            </a:r>
            <a:r>
              <a:rPr lang="en-US" sz="3200" dirty="0" err="1">
                <a:solidFill>
                  <a:schemeClr val="bg1"/>
                </a:solidFill>
              </a:rPr>
              <a:t>giới</a:t>
            </a:r>
            <a:r>
              <a:rPr lang="en-US" sz="3200" dirty="0">
                <a:solidFill>
                  <a:schemeClr val="bg1"/>
                </a:solidFill>
              </a:rPr>
              <a:t> thiệu về </a:t>
            </a:r>
            <a:r>
              <a:rPr lang="en-US" sz="3200" dirty="0" err="1">
                <a:solidFill>
                  <a:schemeClr val="bg1"/>
                </a:solidFill>
              </a:rPr>
              <a:t>pycharm</a:t>
            </a:r>
            <a:r>
              <a:rPr lang="en-US" sz="3200" dirty="0">
                <a:solidFill>
                  <a:schemeClr val="bg1"/>
                </a:solidFill>
              </a:rPr>
              <a:t> (</a:t>
            </a:r>
            <a:r>
              <a:rPr lang="en-US" sz="3200" dirty="0" err="1">
                <a:solidFill>
                  <a:schemeClr val="bg1"/>
                </a:solidFill>
              </a:rPr>
              <a:t>tt</a:t>
            </a:r>
            <a:r>
              <a:rPr lang="en-US" sz="3200" dirty="0">
                <a:solidFill>
                  <a:schemeClr val="bg1"/>
                </a:solidFill>
              </a:rPr>
              <a:t>)</a:t>
            </a:r>
            <a:endParaRPr lang="vi-VN" sz="3200" dirty="0">
              <a:solidFill>
                <a:schemeClr val="bg1"/>
              </a:solidFill>
            </a:endParaRPr>
          </a:p>
        </p:txBody>
      </p:sp>
      <p:sp>
        <p:nvSpPr>
          <p:cNvPr id="3" name="Content Placeholder 2">
            <a:extLst>
              <a:ext uri="{FF2B5EF4-FFF2-40B4-BE49-F238E27FC236}">
                <a16:creationId xmlns:a16="http://schemas.microsoft.com/office/drawing/2014/main" id="{C01A787B-396A-4419-8030-8778409D7AFC}"/>
              </a:ext>
            </a:extLst>
          </p:cNvPr>
          <p:cNvSpPr>
            <a:spLocks noGrp="1"/>
          </p:cNvSpPr>
          <p:nvPr>
            <p:ph idx="1"/>
          </p:nvPr>
        </p:nvSpPr>
        <p:spPr>
          <a:xfrm>
            <a:off x="4777409" y="1028702"/>
            <a:ext cx="6273972" cy="4843462"/>
          </a:xfrm>
        </p:spPr>
        <p:txBody>
          <a:bodyPr>
            <a:normAutofit/>
          </a:bodyPr>
          <a:lstStyle/>
          <a:p>
            <a:pPr marL="0" indent="0">
              <a:buNone/>
            </a:pPr>
            <a:r>
              <a:rPr lang="vi-VN" sz="1800" dirty="0" err="1"/>
              <a:t>PyCharm</a:t>
            </a:r>
            <a:r>
              <a:rPr lang="vi-VN" sz="1800" dirty="0"/>
              <a:t> được ra mắt trong công chúng vào ngày 03/02/2010, được phát </a:t>
            </a:r>
            <a:r>
              <a:rPr lang="vi-VN" sz="1800" dirty="0" err="1"/>
              <a:t>hành</a:t>
            </a:r>
            <a:r>
              <a:rPr lang="vi-VN" sz="1800" dirty="0"/>
              <a:t> trên các nền tảng như Windows, </a:t>
            </a:r>
            <a:r>
              <a:rPr lang="vi-VN" sz="1800" dirty="0" err="1"/>
              <a:t>macOS</a:t>
            </a:r>
            <a:r>
              <a:rPr lang="vi-VN" sz="1800" dirty="0"/>
              <a:t> và </a:t>
            </a:r>
            <a:r>
              <a:rPr lang="vi-VN" sz="1800" dirty="0" err="1"/>
              <a:t>Linux</a:t>
            </a:r>
            <a:r>
              <a:rPr lang="vi-VN" sz="1800" dirty="0"/>
              <a:t>. </a:t>
            </a:r>
            <a:r>
              <a:rPr lang="vi-VN" sz="1800" dirty="0" err="1"/>
              <a:t>PyCharm</a:t>
            </a:r>
            <a:r>
              <a:rPr lang="vi-VN" sz="1800" dirty="0"/>
              <a:t> đã phát </a:t>
            </a:r>
            <a:r>
              <a:rPr lang="vi-VN" sz="1800" dirty="0" err="1"/>
              <a:t>hành</a:t>
            </a:r>
            <a:r>
              <a:rPr lang="vi-VN" sz="1800" dirty="0"/>
              <a:t> ra các phiên bản khác nhau, bản mới nhất là 2021.3 phát </a:t>
            </a:r>
            <a:r>
              <a:rPr lang="vi-VN" sz="1800" dirty="0" err="1"/>
              <a:t>hành</a:t>
            </a:r>
            <a:r>
              <a:rPr lang="vi-VN" sz="1800" dirty="0"/>
              <a:t> vào ngày 30/11/2021.</a:t>
            </a:r>
          </a:p>
        </p:txBody>
      </p:sp>
    </p:spTree>
    <p:extLst>
      <p:ext uri="{BB962C8B-B14F-4D97-AF65-F5344CB8AC3E}">
        <p14:creationId xmlns:p14="http://schemas.microsoft.com/office/powerpoint/2010/main" val="262527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F86DD-9428-40FC-BF15-B63ABB6AD950}"/>
              </a:ext>
            </a:extLst>
          </p:cNvPr>
          <p:cNvSpPr>
            <a:spLocks noGrp="1"/>
          </p:cNvSpPr>
          <p:nvPr>
            <p:ph type="title"/>
          </p:nvPr>
        </p:nvSpPr>
        <p:spPr>
          <a:xfrm>
            <a:off x="1371598" y="462743"/>
            <a:ext cx="5327375" cy="1560022"/>
          </a:xfrm>
        </p:spPr>
        <p:txBody>
          <a:bodyPr anchor="b">
            <a:normAutofit/>
          </a:bodyPr>
          <a:lstStyle/>
          <a:p>
            <a:r>
              <a:rPr lang="en-US"/>
              <a:t>2. </a:t>
            </a:r>
            <a:r>
              <a:rPr lang="en-US" err="1"/>
              <a:t>giới</a:t>
            </a:r>
            <a:r>
              <a:rPr lang="en-US"/>
              <a:t> thiệu về </a:t>
            </a:r>
            <a:r>
              <a:rPr lang="en-US" err="1"/>
              <a:t>pycharm</a:t>
            </a:r>
            <a:r>
              <a:rPr lang="en-US"/>
              <a:t> (</a:t>
            </a:r>
            <a:r>
              <a:rPr lang="en-US" err="1"/>
              <a:t>tt</a:t>
            </a:r>
            <a:r>
              <a:rPr lang="en-US"/>
              <a:t>)</a:t>
            </a:r>
            <a:endParaRPr lang="vi-VN"/>
          </a:p>
        </p:txBody>
      </p:sp>
      <p:sp>
        <p:nvSpPr>
          <p:cNvPr id="3" name="Content Placeholder 2">
            <a:extLst>
              <a:ext uri="{FF2B5EF4-FFF2-40B4-BE49-F238E27FC236}">
                <a16:creationId xmlns:a16="http://schemas.microsoft.com/office/drawing/2014/main" id="{538F00DE-862A-4C89-A310-4F132B3AA98E}"/>
              </a:ext>
            </a:extLst>
          </p:cNvPr>
          <p:cNvSpPr>
            <a:spLocks noGrp="1"/>
          </p:cNvSpPr>
          <p:nvPr>
            <p:ph idx="1"/>
          </p:nvPr>
        </p:nvSpPr>
        <p:spPr>
          <a:xfrm>
            <a:off x="1371600" y="2279374"/>
            <a:ext cx="5327373" cy="3601436"/>
          </a:xfrm>
        </p:spPr>
        <p:txBody>
          <a:bodyPr>
            <a:normAutofit/>
          </a:bodyPr>
          <a:lstStyle/>
          <a:p>
            <a:pPr marL="0" marR="0" indent="0">
              <a:spcBef>
                <a:spcPts val="1200"/>
              </a:spcBef>
              <a:spcAft>
                <a:spcPts val="800"/>
              </a:spcAft>
              <a:buNone/>
            </a:pPr>
            <a:r>
              <a:rPr lang="en-US" sz="1600">
                <a:effectLst/>
                <a:latin typeface="+mj-lt"/>
                <a:ea typeface="PMingLiU" panose="02020500000000000000" pitchFamily="18" charset="-120"/>
                <a:cs typeface="Times New Roman" panose="02020603050405020304" pitchFamily="18" charset="0"/>
              </a:rPr>
              <a:t>PyCharm được hỗ trợ những tính năng:</a:t>
            </a:r>
          </a:p>
          <a:p>
            <a:pPr marL="342900" marR="0" lvl="0" indent="-342900">
              <a:spcBef>
                <a:spcPts val="1200"/>
              </a:spcBef>
              <a:spcAft>
                <a:spcPts val="0"/>
              </a:spcAft>
              <a:buFont typeface="Times New Roman" panose="02020603050405020304" pitchFamily="18" charset="0"/>
              <a:buChar char="-"/>
              <a:tabLst>
                <a:tab pos="2659380" algn="l"/>
              </a:tabLst>
            </a:pPr>
            <a:r>
              <a:rPr lang="en-US" sz="1600">
                <a:effectLst/>
                <a:latin typeface="+mj-lt"/>
                <a:ea typeface="PMingLiU" panose="02020500000000000000" pitchFamily="18" charset="-120"/>
              </a:rPr>
              <a:t>Thành phần hỗ trợ lập trình và xử lý code, với khả năng tự động điền, đánh dấu lỗi cú pháp, kết hợp với công cụ đánh dấu lỗi lint và cách sửa lỗi.</a:t>
            </a:r>
          </a:p>
          <a:p>
            <a:pPr marL="342900" marR="0" lvl="0" indent="-342900">
              <a:spcBef>
                <a:spcPts val="0"/>
              </a:spcBef>
              <a:spcAft>
                <a:spcPts val="0"/>
              </a:spcAft>
              <a:buFont typeface="Times New Roman" panose="02020603050405020304" pitchFamily="18" charset="0"/>
              <a:buChar char="-"/>
              <a:tabLst>
                <a:tab pos="2659380" algn="l"/>
              </a:tabLst>
            </a:pPr>
            <a:r>
              <a:rPr lang="vi-VN" sz="1600">
                <a:effectLst/>
                <a:latin typeface="+mj-lt"/>
                <a:ea typeface="PMingLiU" panose="02020500000000000000" pitchFamily="18" charset="-120"/>
              </a:rPr>
              <a:t>Thành phần định hướng dự án và code.</a:t>
            </a:r>
            <a:endParaRPr lang="en-US" sz="1600">
              <a:effectLst/>
              <a:latin typeface="+mj-lt"/>
              <a:ea typeface="PMingLiU" panose="02020500000000000000" pitchFamily="18" charset="-120"/>
            </a:endParaRPr>
          </a:p>
          <a:p>
            <a:pPr marL="342900" marR="0" lvl="0" indent="-342900">
              <a:spcBef>
                <a:spcPts val="0"/>
              </a:spcBef>
              <a:spcAft>
                <a:spcPts val="0"/>
              </a:spcAft>
              <a:buFont typeface="Times New Roman" panose="02020603050405020304" pitchFamily="18" charset="0"/>
              <a:buChar char="-"/>
              <a:tabLst>
                <a:tab pos="2659380" algn="l"/>
              </a:tabLst>
            </a:pPr>
            <a:r>
              <a:rPr lang="vi-VN" sz="1600">
                <a:effectLst/>
                <a:latin typeface="+mj-lt"/>
                <a:ea typeface="PMingLiU" panose="02020500000000000000" pitchFamily="18" charset="-120"/>
              </a:rPr>
              <a:t>Khả năng thay đổi thông tin, chi tiết sản phẩm.</a:t>
            </a:r>
            <a:endParaRPr lang="en-US" sz="1600">
              <a:effectLst/>
              <a:latin typeface="+mj-lt"/>
              <a:ea typeface="PMingLiU" panose="02020500000000000000" pitchFamily="18" charset="-120"/>
            </a:endParaRPr>
          </a:p>
          <a:p>
            <a:pPr marL="342900" marR="0" lvl="0" indent="-342900">
              <a:spcBef>
                <a:spcPts val="0"/>
              </a:spcBef>
              <a:spcAft>
                <a:spcPts val="0"/>
              </a:spcAft>
              <a:buFont typeface="Times New Roman" panose="02020603050405020304" pitchFamily="18" charset="0"/>
              <a:buChar char="-"/>
              <a:tabLst>
                <a:tab pos="2659380" algn="l"/>
              </a:tabLst>
            </a:pPr>
            <a:r>
              <a:rPr lang="vi-VN" sz="1600">
                <a:effectLst/>
                <a:latin typeface="+mj-lt"/>
                <a:ea typeface="PMingLiU" panose="02020500000000000000" pitchFamily="18" charset="-120"/>
              </a:rPr>
              <a:t>Được hỗ trợ bởi các trang web như Django, web2py, Flask,...</a:t>
            </a:r>
            <a:endParaRPr lang="en-US" sz="1600">
              <a:effectLst/>
              <a:latin typeface="+mj-lt"/>
              <a:ea typeface="PMingLiU" panose="02020500000000000000" pitchFamily="18" charset="-120"/>
            </a:endParaRPr>
          </a:p>
          <a:p>
            <a:pPr marL="342900" marR="0" lvl="0" indent="-342900">
              <a:spcBef>
                <a:spcPts val="0"/>
              </a:spcBef>
              <a:spcAft>
                <a:spcPts val="0"/>
              </a:spcAft>
              <a:buFont typeface="Times New Roman" panose="02020603050405020304" pitchFamily="18" charset="0"/>
              <a:buChar char="-"/>
              <a:tabLst>
                <a:tab pos="2659380" algn="l"/>
              </a:tabLst>
            </a:pPr>
            <a:r>
              <a:rPr lang="en-US" sz="1600">
                <a:effectLst/>
                <a:latin typeface="+mj-lt"/>
                <a:ea typeface="PMingLiU" panose="02020500000000000000" pitchFamily="18" charset="-120"/>
              </a:rPr>
              <a:t>Công cụ debug.</a:t>
            </a:r>
          </a:p>
          <a:p>
            <a:pPr marL="342900" marR="0" lvl="0" indent="-342900">
              <a:spcBef>
                <a:spcPts val="0"/>
              </a:spcBef>
              <a:spcAft>
                <a:spcPts val="0"/>
              </a:spcAft>
              <a:buFont typeface="Times New Roman" panose="02020603050405020304" pitchFamily="18" charset="0"/>
              <a:buChar char="-"/>
              <a:tabLst>
                <a:tab pos="2659380" algn="l"/>
              </a:tabLst>
            </a:pPr>
            <a:r>
              <a:rPr lang="en-US" sz="1600">
                <a:effectLst/>
                <a:latin typeface="+mj-lt"/>
                <a:ea typeface="PMingLiU" panose="02020500000000000000" pitchFamily="18" charset="-120"/>
              </a:rPr>
              <a:t>Công cụ kiểm tra code.</a:t>
            </a:r>
          </a:p>
          <a:p>
            <a:pPr marL="342900" marR="0" lvl="0" indent="-342900">
              <a:spcBef>
                <a:spcPts val="0"/>
              </a:spcBef>
              <a:spcAft>
                <a:spcPts val="1000"/>
              </a:spcAft>
              <a:buFont typeface="Times New Roman" panose="02020603050405020304" pitchFamily="18" charset="0"/>
              <a:buChar char="-"/>
              <a:tabLst>
                <a:tab pos="2659380" algn="l"/>
              </a:tabLst>
            </a:pPr>
            <a:r>
              <a:rPr lang="vi-VN" sz="1600">
                <a:effectLst/>
                <a:latin typeface="+mj-lt"/>
                <a:ea typeface="PMingLiU" panose="02020500000000000000" pitchFamily="18" charset="-120"/>
              </a:rPr>
              <a:t>Thành phần cập nhật phiên bản sản phẩm.</a:t>
            </a:r>
            <a:endParaRPr lang="en-US" sz="1600">
              <a:effectLst/>
              <a:latin typeface="+mj-lt"/>
              <a:ea typeface="PMingLiU" panose="02020500000000000000" pitchFamily="18" charset="-120"/>
            </a:endParaRPr>
          </a:p>
          <a:p>
            <a:pPr marL="0" indent="0">
              <a:buNone/>
            </a:pPr>
            <a:endParaRPr lang="vi-VN" sz="1600"/>
          </a:p>
        </p:txBody>
      </p:sp>
      <p:sp>
        <p:nvSpPr>
          <p:cNvPr id="23" name="Rectangle 22">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computer&#10;&#10;Description automatically generated">
            <a:extLst>
              <a:ext uri="{FF2B5EF4-FFF2-40B4-BE49-F238E27FC236}">
                <a16:creationId xmlns:a16="http://schemas.microsoft.com/office/drawing/2014/main" id="{C4DD1EE3-A3C8-4E6E-B849-7A9AE1B329FE}"/>
              </a:ext>
            </a:extLst>
          </p:cNvPr>
          <p:cNvPicPr>
            <a:picLocks noChangeAspect="1"/>
          </p:cNvPicPr>
          <p:nvPr/>
        </p:nvPicPr>
        <p:blipFill>
          <a:blip r:embed="rId2"/>
          <a:stretch>
            <a:fillRect/>
          </a:stretch>
        </p:blipFill>
        <p:spPr>
          <a:xfrm>
            <a:off x="7169796" y="1028699"/>
            <a:ext cx="4076701" cy="2293144"/>
          </a:xfrm>
          <a:prstGeom prst="rect">
            <a:avLst/>
          </a:prstGeom>
        </p:spPr>
      </p:pic>
    </p:spTree>
    <p:extLst>
      <p:ext uri="{BB962C8B-B14F-4D97-AF65-F5344CB8AC3E}">
        <p14:creationId xmlns:p14="http://schemas.microsoft.com/office/powerpoint/2010/main" val="851003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84E5409-3B72-4D18-9405-89EF7B83CA4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giới thiệu về pycharm (tt)</a:t>
            </a:r>
            <a:endParaRPr lang="vi-VN" sz="3200">
              <a:solidFill>
                <a:schemeClr val="bg1"/>
              </a:solidFill>
            </a:endParaRPr>
          </a:p>
        </p:txBody>
      </p:sp>
      <p:sp>
        <p:nvSpPr>
          <p:cNvPr id="3" name="Content Placeholder 2">
            <a:extLst>
              <a:ext uri="{FF2B5EF4-FFF2-40B4-BE49-F238E27FC236}">
                <a16:creationId xmlns:a16="http://schemas.microsoft.com/office/drawing/2014/main" id="{BA502BCD-D6AF-4A73-8419-308CEBD7810D}"/>
              </a:ext>
            </a:extLst>
          </p:cNvPr>
          <p:cNvSpPr>
            <a:spLocks noGrp="1"/>
          </p:cNvSpPr>
          <p:nvPr>
            <p:ph idx="1"/>
          </p:nvPr>
        </p:nvSpPr>
        <p:spPr>
          <a:xfrm>
            <a:off x="4777409" y="1028702"/>
            <a:ext cx="6273972" cy="4843462"/>
          </a:xfrm>
        </p:spPr>
        <p:txBody>
          <a:bodyPr>
            <a:normAutofit/>
          </a:bodyPr>
          <a:lstStyle/>
          <a:p>
            <a:pPr marL="0" indent="0">
              <a:buNone/>
            </a:pPr>
            <a:r>
              <a:rPr lang="vi-VN" sz="1800" dirty="0">
                <a:effectLst/>
                <a:latin typeface="+mj-lt"/>
                <a:ea typeface="PMingLiU" panose="02020500000000000000" pitchFamily="18" charset="-120"/>
              </a:rPr>
              <a:t>Như </a:t>
            </a:r>
            <a:r>
              <a:rPr lang="vi-VN" sz="1800" dirty="0" err="1">
                <a:effectLst/>
                <a:latin typeface="+mj-lt"/>
                <a:ea typeface="PMingLiU" panose="02020500000000000000" pitchFamily="18" charset="-120"/>
              </a:rPr>
              <a:t>Google</a:t>
            </a:r>
            <a:r>
              <a:rPr lang="vi-VN" sz="1800" dirty="0">
                <a:effectLst/>
                <a:latin typeface="+mj-lt"/>
                <a:ea typeface="PMingLiU" panose="02020500000000000000" pitchFamily="18" charset="-120"/>
              </a:rPr>
              <a:t> </a:t>
            </a:r>
            <a:r>
              <a:rPr lang="vi-VN" sz="1800" dirty="0" err="1">
                <a:effectLst/>
                <a:latin typeface="+mj-lt"/>
                <a:ea typeface="PMingLiU" panose="02020500000000000000" pitchFamily="18" charset="-120"/>
              </a:rPr>
              <a:t>Colab</a:t>
            </a:r>
            <a:r>
              <a:rPr lang="vi-VN" sz="1800" dirty="0">
                <a:effectLst/>
                <a:latin typeface="+mj-lt"/>
                <a:ea typeface="PMingLiU" panose="02020500000000000000" pitchFamily="18" charset="-120"/>
              </a:rPr>
              <a:t>, </a:t>
            </a:r>
            <a:r>
              <a:rPr lang="vi-VN" sz="1800" dirty="0" err="1">
                <a:effectLst/>
                <a:latin typeface="+mj-lt"/>
                <a:ea typeface="PMingLiU" panose="02020500000000000000" pitchFamily="18" charset="-120"/>
              </a:rPr>
              <a:t>PyCharm</a:t>
            </a:r>
            <a:r>
              <a:rPr lang="vi-VN" sz="1800" dirty="0">
                <a:effectLst/>
                <a:latin typeface="+mj-lt"/>
                <a:ea typeface="PMingLiU" panose="02020500000000000000" pitchFamily="18" charset="-120"/>
              </a:rPr>
              <a:t> cũng đóng một vai trò quan trọng </a:t>
            </a:r>
            <a:r>
              <a:rPr lang="en-US" sz="1800" dirty="0">
                <a:effectLst/>
                <a:latin typeface="+mj-lt"/>
                <a:ea typeface="PMingLiU" panose="02020500000000000000" pitchFamily="18" charset="-120"/>
              </a:rPr>
              <a:t>cho </a:t>
            </a:r>
            <a:r>
              <a:rPr lang="vi-VN" sz="1800" dirty="0">
                <a:effectLst/>
                <a:latin typeface="+mj-lt"/>
                <a:ea typeface="PMingLiU" panose="02020500000000000000" pitchFamily="18" charset="-120"/>
              </a:rPr>
              <a:t>việc phát triển </a:t>
            </a:r>
            <a:r>
              <a:rPr lang="en-US" sz="1800" dirty="0">
                <a:effectLst/>
                <a:latin typeface="+mj-lt"/>
                <a:ea typeface="PMingLiU" panose="02020500000000000000" pitchFamily="18" charset="-120"/>
              </a:rPr>
              <a:t>khoa học </a:t>
            </a:r>
            <a:r>
              <a:rPr lang="vi-VN" sz="1800" dirty="0" err="1">
                <a:effectLst/>
                <a:latin typeface="+mj-lt"/>
                <a:ea typeface="PMingLiU" panose="02020500000000000000" pitchFamily="18" charset="-120"/>
              </a:rPr>
              <a:t>dữ</a:t>
            </a:r>
            <a:r>
              <a:rPr lang="vi-VN" sz="1800" dirty="0">
                <a:effectLst/>
                <a:latin typeface="+mj-lt"/>
                <a:ea typeface="PMingLiU" panose="02020500000000000000" pitchFamily="18" charset="-120"/>
              </a:rPr>
              <a:t> liệu lên một </a:t>
            </a:r>
            <a:r>
              <a:rPr lang="vi-VN" sz="1800" dirty="0" err="1">
                <a:effectLst/>
                <a:latin typeface="+mj-lt"/>
                <a:ea typeface="PMingLiU" panose="02020500000000000000" pitchFamily="18" charset="-120"/>
              </a:rPr>
              <a:t>tầm</a:t>
            </a:r>
            <a:r>
              <a:rPr lang="vi-VN" sz="1800" dirty="0">
                <a:effectLst/>
                <a:latin typeface="+mj-lt"/>
                <a:ea typeface="PMingLiU" panose="02020500000000000000" pitchFamily="18" charset="-120"/>
              </a:rPr>
              <a:t> cao mới, giúp </a:t>
            </a:r>
            <a:r>
              <a:rPr lang="vi-VN" sz="1800" dirty="0" err="1">
                <a:effectLst/>
                <a:latin typeface="+mj-lt"/>
                <a:ea typeface="PMingLiU" panose="02020500000000000000" pitchFamily="18" charset="-120"/>
              </a:rPr>
              <a:t>tạo</a:t>
            </a:r>
            <a:r>
              <a:rPr lang="vi-VN" sz="1800" dirty="0">
                <a:effectLst/>
                <a:latin typeface="+mj-lt"/>
                <a:ea typeface="PMingLiU" panose="02020500000000000000" pitchFamily="18" charset="-120"/>
              </a:rPr>
              <a:t> ra những thuật toán </a:t>
            </a:r>
            <a:r>
              <a:rPr lang="vi-VN" sz="1800" dirty="0" err="1">
                <a:effectLst/>
                <a:latin typeface="+mj-lt"/>
                <a:ea typeface="PMingLiU" panose="02020500000000000000" pitchFamily="18" charset="-120"/>
              </a:rPr>
              <a:t>hiệu</a:t>
            </a:r>
            <a:r>
              <a:rPr lang="vi-VN" sz="1800" dirty="0">
                <a:effectLst/>
                <a:latin typeface="+mj-lt"/>
                <a:ea typeface="PMingLiU" panose="02020500000000000000" pitchFamily="18" charset="-120"/>
              </a:rPr>
              <a:t> quả trong việc phân loại, </a:t>
            </a:r>
            <a:r>
              <a:rPr lang="vi-VN" sz="1800" dirty="0" err="1">
                <a:effectLst/>
                <a:latin typeface="+mj-lt"/>
                <a:ea typeface="PMingLiU" panose="02020500000000000000" pitchFamily="18" charset="-120"/>
              </a:rPr>
              <a:t>tìm</a:t>
            </a:r>
            <a:r>
              <a:rPr lang="vi-VN" sz="1800" dirty="0">
                <a:effectLst/>
                <a:latin typeface="+mj-lt"/>
                <a:ea typeface="PMingLiU" panose="02020500000000000000" pitchFamily="18" charset="-120"/>
              </a:rPr>
              <a:t> </a:t>
            </a:r>
            <a:r>
              <a:rPr lang="vi-VN" sz="1800" dirty="0" err="1">
                <a:effectLst/>
                <a:latin typeface="+mj-lt"/>
                <a:ea typeface="PMingLiU" panose="02020500000000000000" pitchFamily="18" charset="-120"/>
              </a:rPr>
              <a:t>kiếm</a:t>
            </a:r>
            <a:r>
              <a:rPr lang="vi-VN" sz="1800" dirty="0">
                <a:effectLst/>
                <a:latin typeface="+mj-lt"/>
                <a:ea typeface="PMingLiU" panose="02020500000000000000" pitchFamily="18" charset="-120"/>
              </a:rPr>
              <a:t> và giúp </a:t>
            </a:r>
            <a:r>
              <a:rPr lang="vi-VN" sz="1800" dirty="0" err="1">
                <a:effectLst/>
                <a:latin typeface="+mj-lt"/>
                <a:ea typeface="PMingLiU" panose="02020500000000000000" pitchFamily="18" charset="-120"/>
              </a:rPr>
              <a:t>ích</a:t>
            </a:r>
            <a:r>
              <a:rPr lang="vi-VN" sz="1800" dirty="0">
                <a:effectLst/>
                <a:latin typeface="+mj-lt"/>
                <a:ea typeface="PMingLiU" panose="02020500000000000000" pitchFamily="18" charset="-120"/>
              </a:rPr>
              <a:t> cho việc phát triển đời sống xã hội</a:t>
            </a:r>
            <a:r>
              <a:rPr lang="en-US" sz="1800" dirty="0">
                <a:effectLst/>
                <a:latin typeface="+mj-lt"/>
                <a:ea typeface="PMingLiU" panose="02020500000000000000" pitchFamily="18" charset="-120"/>
              </a:rPr>
              <a:t>.</a:t>
            </a:r>
            <a:endParaRPr lang="vi-VN" sz="1800" dirty="0">
              <a:latin typeface="+mj-lt"/>
            </a:endParaRPr>
          </a:p>
        </p:txBody>
      </p:sp>
    </p:spTree>
    <p:extLst>
      <p:ext uri="{BB962C8B-B14F-4D97-AF65-F5344CB8AC3E}">
        <p14:creationId xmlns:p14="http://schemas.microsoft.com/office/powerpoint/2010/main" val="538114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898DCF-D384-40F1-BDA7-D176E607B252}"/>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3. thuật toán k-means</a:t>
            </a:r>
            <a:endParaRPr lang="vi-VN" sz="3200">
              <a:solidFill>
                <a:schemeClr val="bg1"/>
              </a:solidFill>
            </a:endParaRPr>
          </a:p>
        </p:txBody>
      </p:sp>
      <p:sp>
        <p:nvSpPr>
          <p:cNvPr id="3" name="Content Placeholder 2">
            <a:extLst>
              <a:ext uri="{FF2B5EF4-FFF2-40B4-BE49-F238E27FC236}">
                <a16:creationId xmlns:a16="http://schemas.microsoft.com/office/drawing/2014/main" id="{CF8C685F-5F65-41BB-928D-5748A4A91505}"/>
              </a:ext>
            </a:extLst>
          </p:cNvPr>
          <p:cNvSpPr>
            <a:spLocks noGrp="1"/>
          </p:cNvSpPr>
          <p:nvPr>
            <p:ph idx="1"/>
          </p:nvPr>
        </p:nvSpPr>
        <p:spPr>
          <a:xfrm>
            <a:off x="4777409" y="1028702"/>
            <a:ext cx="6273972" cy="4843462"/>
          </a:xfrm>
        </p:spPr>
        <p:txBody>
          <a:bodyPr>
            <a:normAutofit/>
          </a:bodyPr>
          <a:lstStyle/>
          <a:p>
            <a:pPr marL="0" indent="0">
              <a:buNone/>
            </a:pPr>
            <a:r>
              <a:rPr lang="vi-VN" sz="1800" dirty="0">
                <a:effectLst/>
                <a:latin typeface="+mj-lt"/>
                <a:ea typeface="PMingLiU" panose="02020500000000000000" pitchFamily="18" charset="-120"/>
                <a:cs typeface="Times New Roman" panose="02020603050405020304" pitchFamily="18" charset="0"/>
              </a:rPr>
              <a:t>Đây là một thuật toán phân </a:t>
            </a:r>
            <a:r>
              <a:rPr lang="vi-VN" sz="1800" dirty="0" err="1">
                <a:effectLst/>
                <a:latin typeface="+mj-lt"/>
                <a:ea typeface="PMingLiU" panose="02020500000000000000" pitchFamily="18" charset="-120"/>
                <a:cs typeface="Times New Roman" panose="02020603050405020304" pitchFamily="18" charset="0"/>
              </a:rPr>
              <a:t>tích</a:t>
            </a:r>
            <a:r>
              <a:rPr lang="vi-VN" sz="1800" dirty="0">
                <a:effectLst/>
                <a:latin typeface="+mj-lt"/>
                <a:ea typeface="PMingLiU" panose="02020500000000000000" pitchFamily="18" charset="-120"/>
                <a:cs typeface="Times New Roman" panose="02020603050405020304" pitchFamily="18" charset="0"/>
              </a:rPr>
              <a:t> đánh giá </a:t>
            </a:r>
            <a:r>
              <a:rPr lang="vi-VN" sz="1800" dirty="0" err="1">
                <a:effectLst/>
                <a:latin typeface="+mj-lt"/>
                <a:ea typeface="PMingLiU" panose="02020500000000000000" pitchFamily="18" charset="-120"/>
                <a:cs typeface="Times New Roman" panose="02020603050405020304" pitchFamily="18" charset="0"/>
              </a:rPr>
              <a:t>dữ</a:t>
            </a:r>
            <a:r>
              <a:rPr lang="vi-VN" sz="1800" dirty="0">
                <a:effectLst/>
                <a:latin typeface="+mj-lt"/>
                <a:ea typeface="PMingLiU" panose="02020500000000000000" pitchFamily="18" charset="-120"/>
                <a:cs typeface="Times New Roman" panose="02020603050405020304" pitchFamily="18" charset="0"/>
              </a:rPr>
              <a:t> liệu qua việc chọn một vài phần tử trong </a:t>
            </a:r>
            <a:r>
              <a:rPr lang="vi-VN" sz="1800" dirty="0" err="1">
                <a:effectLst/>
                <a:latin typeface="+mj-lt"/>
                <a:ea typeface="PMingLiU" panose="02020500000000000000" pitchFamily="18" charset="-120"/>
                <a:cs typeface="Times New Roman" panose="02020603050405020304" pitchFamily="18" charset="0"/>
              </a:rPr>
              <a:t>bộ</a:t>
            </a:r>
            <a:r>
              <a:rPr lang="vi-VN" sz="1800" dirty="0">
                <a:effectLst/>
                <a:latin typeface="+mj-lt"/>
                <a:ea typeface="PMingLiU" panose="02020500000000000000" pitchFamily="18" charset="-120"/>
                <a:cs typeface="Times New Roman" panose="02020603050405020304" pitchFamily="18" charset="0"/>
              </a:rPr>
              <a:t> </a:t>
            </a:r>
            <a:r>
              <a:rPr lang="vi-VN" sz="1800" dirty="0" err="1">
                <a:effectLst/>
                <a:latin typeface="+mj-lt"/>
                <a:ea typeface="PMingLiU" panose="02020500000000000000" pitchFamily="18" charset="-120"/>
                <a:cs typeface="Times New Roman" panose="02020603050405020304" pitchFamily="18" charset="0"/>
              </a:rPr>
              <a:t>dữ</a:t>
            </a:r>
            <a:r>
              <a:rPr lang="vi-VN" sz="1800" dirty="0">
                <a:effectLst/>
                <a:latin typeface="+mj-lt"/>
                <a:ea typeface="PMingLiU" panose="02020500000000000000" pitchFamily="18" charset="-120"/>
                <a:cs typeface="Times New Roman" panose="02020603050405020304" pitchFamily="18" charset="0"/>
              </a:rPr>
              <a:t> liệu làm trung tâm các </a:t>
            </a:r>
            <a:r>
              <a:rPr lang="vi-VN" sz="1800" dirty="0" err="1">
                <a:effectLst/>
                <a:latin typeface="+mj-lt"/>
                <a:ea typeface="PMingLiU" panose="02020500000000000000" pitchFamily="18" charset="-120"/>
                <a:cs typeface="Times New Roman" panose="02020603050405020304" pitchFamily="18" charset="0"/>
              </a:rPr>
              <a:t>cụm</a:t>
            </a:r>
            <a:r>
              <a:rPr lang="vi-VN" sz="1800" dirty="0">
                <a:effectLst/>
                <a:latin typeface="+mj-lt"/>
                <a:ea typeface="PMingLiU" panose="02020500000000000000" pitchFamily="18" charset="-120"/>
                <a:cs typeface="Times New Roman" panose="02020603050405020304" pitchFamily="18" charset="0"/>
              </a:rPr>
              <a:t> và phân bố các loại </a:t>
            </a:r>
            <a:r>
              <a:rPr lang="vi-VN" sz="1800" dirty="0" err="1">
                <a:effectLst/>
                <a:latin typeface="+mj-lt"/>
                <a:ea typeface="PMingLiU" panose="02020500000000000000" pitchFamily="18" charset="-120"/>
                <a:cs typeface="Times New Roman" panose="02020603050405020304" pitchFamily="18" charset="0"/>
              </a:rPr>
              <a:t>dữ</a:t>
            </a:r>
            <a:r>
              <a:rPr lang="vi-VN" sz="1800" dirty="0">
                <a:effectLst/>
                <a:latin typeface="+mj-lt"/>
                <a:ea typeface="PMingLiU" panose="02020500000000000000" pitchFamily="18" charset="-120"/>
                <a:cs typeface="Times New Roman" panose="02020603050405020304" pitchFamily="18" charset="0"/>
              </a:rPr>
              <a:t> liệu vào những </a:t>
            </a:r>
            <a:r>
              <a:rPr lang="vi-VN" sz="1800" dirty="0" err="1">
                <a:effectLst/>
                <a:latin typeface="+mj-lt"/>
                <a:ea typeface="PMingLiU" panose="02020500000000000000" pitchFamily="18" charset="-120"/>
                <a:cs typeface="Times New Roman" panose="02020603050405020304" pitchFamily="18" charset="0"/>
              </a:rPr>
              <a:t>cụm</a:t>
            </a:r>
            <a:r>
              <a:rPr lang="vi-VN" sz="1800" dirty="0">
                <a:effectLst/>
                <a:latin typeface="+mj-lt"/>
                <a:ea typeface="PMingLiU" panose="02020500000000000000" pitchFamily="18" charset="-120"/>
                <a:cs typeface="Times New Roman" panose="02020603050405020304" pitchFamily="18" charset="0"/>
              </a:rPr>
              <a:t> trên. Đây là </a:t>
            </a:r>
            <a:r>
              <a:rPr lang="vi-VN" sz="1800" dirty="0" err="1">
                <a:effectLst/>
                <a:latin typeface="+mj-lt"/>
                <a:ea typeface="PMingLiU" panose="02020500000000000000" pitchFamily="18" charset="-120"/>
                <a:cs typeface="Times New Roman" panose="02020603050405020304" pitchFamily="18" charset="0"/>
              </a:rPr>
              <a:t>bước</a:t>
            </a:r>
            <a:r>
              <a:rPr lang="vi-VN" sz="1800" dirty="0">
                <a:effectLst/>
                <a:latin typeface="+mj-lt"/>
                <a:ea typeface="PMingLiU" panose="02020500000000000000" pitchFamily="18" charset="-120"/>
                <a:cs typeface="Times New Roman" panose="02020603050405020304" pitchFamily="18" charset="0"/>
              </a:rPr>
              <a:t> </a:t>
            </a:r>
            <a:r>
              <a:rPr lang="vi-VN" sz="1800" dirty="0" err="1">
                <a:effectLst/>
                <a:latin typeface="+mj-lt"/>
                <a:ea typeface="PMingLiU" panose="02020500000000000000" pitchFamily="18" charset="-120"/>
                <a:cs typeface="Times New Roman" panose="02020603050405020304" pitchFamily="18" charset="0"/>
              </a:rPr>
              <a:t>tiền</a:t>
            </a:r>
            <a:r>
              <a:rPr lang="vi-VN" sz="1800" dirty="0">
                <a:effectLst/>
                <a:latin typeface="+mj-lt"/>
                <a:ea typeface="PMingLiU" panose="02020500000000000000" pitchFamily="18" charset="-120"/>
                <a:cs typeface="Times New Roman" panose="02020603050405020304" pitchFamily="18" charset="0"/>
              </a:rPr>
              <a:t> đề cho các thuật toán cao </a:t>
            </a:r>
            <a:r>
              <a:rPr lang="vi-VN" sz="1800" dirty="0" err="1">
                <a:effectLst/>
                <a:latin typeface="+mj-lt"/>
                <a:ea typeface="PMingLiU" panose="02020500000000000000" pitchFamily="18" charset="-120"/>
                <a:cs typeface="Times New Roman" panose="02020603050405020304" pitchFamily="18" charset="0"/>
              </a:rPr>
              <a:t>cấp</a:t>
            </a:r>
            <a:r>
              <a:rPr lang="vi-VN" sz="1800" dirty="0">
                <a:effectLst/>
                <a:latin typeface="+mj-lt"/>
                <a:ea typeface="PMingLiU" panose="02020500000000000000" pitchFamily="18" charset="-120"/>
                <a:cs typeface="Times New Roman" panose="02020603050405020304" pitchFamily="18" charset="0"/>
              </a:rPr>
              <a:t> hơn như PAM,... và </a:t>
            </a:r>
            <a:r>
              <a:rPr lang="vi-VN" sz="1800" dirty="0" err="1">
                <a:effectLst/>
                <a:latin typeface="+mj-lt"/>
                <a:ea typeface="PMingLiU" panose="02020500000000000000" pitchFamily="18" charset="-120"/>
                <a:cs typeface="Times New Roman" panose="02020603050405020304" pitchFamily="18" charset="0"/>
              </a:rPr>
              <a:t>bước</a:t>
            </a:r>
            <a:r>
              <a:rPr lang="vi-VN" sz="1800" dirty="0">
                <a:effectLst/>
                <a:latin typeface="+mj-lt"/>
                <a:ea typeface="PMingLiU" panose="02020500000000000000" pitchFamily="18" charset="-120"/>
                <a:cs typeface="Times New Roman" panose="02020603050405020304" pitchFamily="18" charset="0"/>
              </a:rPr>
              <a:t> </a:t>
            </a:r>
            <a:r>
              <a:rPr lang="vi-VN" sz="1800" dirty="0" err="1">
                <a:effectLst/>
                <a:latin typeface="+mj-lt"/>
                <a:ea typeface="PMingLiU" panose="02020500000000000000" pitchFamily="18" charset="-120"/>
                <a:cs typeface="Times New Roman" panose="02020603050405020304" pitchFamily="18" charset="0"/>
              </a:rPr>
              <a:t>tiến</a:t>
            </a:r>
            <a:r>
              <a:rPr lang="vi-VN" sz="1800" dirty="0">
                <a:effectLst/>
                <a:latin typeface="+mj-lt"/>
                <a:ea typeface="PMingLiU" panose="02020500000000000000" pitchFamily="18" charset="-120"/>
                <a:cs typeface="Times New Roman" panose="02020603050405020304" pitchFamily="18" charset="0"/>
              </a:rPr>
              <a:t> đầu trong việc nghiên cứu </a:t>
            </a:r>
            <a:r>
              <a:rPr lang="vi-VN" sz="1800" dirty="0" err="1">
                <a:effectLst/>
                <a:latin typeface="+mj-lt"/>
                <a:ea typeface="PMingLiU" panose="02020500000000000000" pitchFamily="18" charset="-120"/>
                <a:cs typeface="Times New Roman" panose="02020603050405020304" pitchFamily="18" charset="0"/>
              </a:rPr>
              <a:t>dữ</a:t>
            </a:r>
            <a:r>
              <a:rPr lang="vi-VN" sz="1800" dirty="0">
                <a:effectLst/>
                <a:latin typeface="+mj-lt"/>
                <a:ea typeface="PMingLiU" panose="02020500000000000000" pitchFamily="18" charset="-120"/>
                <a:cs typeface="Times New Roman" panose="02020603050405020304" pitchFamily="18" charset="0"/>
              </a:rPr>
              <a:t> liệu </a:t>
            </a:r>
            <a:r>
              <a:rPr lang="vi-VN" sz="1800" dirty="0" err="1">
                <a:effectLst/>
                <a:latin typeface="+mj-lt"/>
                <a:ea typeface="PMingLiU" panose="02020500000000000000" pitchFamily="18" charset="-120"/>
                <a:cs typeface="Times New Roman" panose="02020603050405020304" pitchFamily="18" charset="0"/>
              </a:rPr>
              <a:t>bằng</a:t>
            </a:r>
            <a:r>
              <a:rPr lang="vi-VN" sz="1800" dirty="0">
                <a:effectLst/>
                <a:latin typeface="+mj-lt"/>
                <a:ea typeface="PMingLiU" panose="02020500000000000000" pitchFamily="18" charset="-120"/>
                <a:cs typeface="Times New Roman" panose="02020603050405020304" pitchFamily="18" charset="0"/>
              </a:rPr>
              <a:t> phân </a:t>
            </a:r>
            <a:r>
              <a:rPr lang="vi-VN" sz="1800" dirty="0" err="1">
                <a:effectLst/>
                <a:latin typeface="+mj-lt"/>
                <a:ea typeface="PMingLiU" panose="02020500000000000000" pitchFamily="18" charset="-120"/>
                <a:cs typeface="Times New Roman" panose="02020603050405020304" pitchFamily="18" charset="0"/>
              </a:rPr>
              <a:t>cụm</a:t>
            </a:r>
            <a:r>
              <a:rPr lang="vi-VN" sz="1800" dirty="0">
                <a:effectLst/>
                <a:latin typeface="+mj-lt"/>
                <a:ea typeface="PMingLiU" panose="02020500000000000000" pitchFamily="18" charset="-120"/>
                <a:cs typeface="Times New Roman" panose="02020603050405020304" pitchFamily="18" charset="0"/>
              </a:rPr>
              <a:t>.</a:t>
            </a:r>
            <a:endParaRPr lang="en-US" sz="1800" dirty="0">
              <a:effectLst/>
              <a:latin typeface="+mj-lt"/>
              <a:ea typeface="PMingLiU" panose="02020500000000000000" pitchFamily="18" charset="-120"/>
              <a:cs typeface="Times New Roman" panose="02020603050405020304" pitchFamily="18" charset="0"/>
            </a:endParaRPr>
          </a:p>
          <a:p>
            <a:pPr marL="0" indent="0">
              <a:buNone/>
            </a:pPr>
            <a:endParaRPr lang="vi-VN" sz="1800" dirty="0">
              <a:latin typeface="+mj-lt"/>
            </a:endParaRPr>
          </a:p>
        </p:txBody>
      </p:sp>
    </p:spTree>
    <p:extLst>
      <p:ext uri="{BB962C8B-B14F-4D97-AF65-F5344CB8AC3E}">
        <p14:creationId xmlns:p14="http://schemas.microsoft.com/office/powerpoint/2010/main" val="2673104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FF1867-CA5E-416C-80CB-68BE95CE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09C26EF-B38B-4A19-BFBB-3CEBC89FC48E}"/>
              </a:ext>
            </a:extLst>
          </p:cNvPr>
          <p:cNvSpPr>
            <a:spLocks noGrp="1"/>
          </p:cNvSpPr>
          <p:nvPr>
            <p:ph type="ctrTitle"/>
          </p:nvPr>
        </p:nvSpPr>
        <p:spPr>
          <a:xfrm>
            <a:off x="1371600" y="1028701"/>
            <a:ext cx="4372550" cy="2518436"/>
          </a:xfrm>
        </p:spPr>
        <p:txBody>
          <a:bodyPr>
            <a:normAutofit/>
          </a:bodyPr>
          <a:lstStyle/>
          <a:p>
            <a:pPr algn="l"/>
            <a:r>
              <a:rPr lang="en-US" dirty="0"/>
              <a:t>phần 3: </a:t>
            </a:r>
            <a:r>
              <a:rPr lang="en-US" dirty="0" err="1"/>
              <a:t>xử</a:t>
            </a:r>
            <a:r>
              <a:rPr lang="en-US" dirty="0"/>
              <a:t> lý </a:t>
            </a:r>
            <a:r>
              <a:rPr lang="en-US" dirty="0" err="1"/>
              <a:t>bộ</a:t>
            </a:r>
            <a:r>
              <a:rPr lang="en-US" dirty="0"/>
              <a:t> </a:t>
            </a:r>
            <a:r>
              <a:rPr lang="en-US" dirty="0" err="1"/>
              <a:t>dữ</a:t>
            </a:r>
            <a:r>
              <a:rPr lang="en-US" dirty="0"/>
              <a:t> liệu</a:t>
            </a:r>
            <a:endParaRPr lang="vi-VN"/>
          </a:p>
        </p:txBody>
      </p:sp>
      <p:sp>
        <p:nvSpPr>
          <p:cNvPr id="14" name="Rectangle 13">
            <a:extLst>
              <a:ext uri="{FF2B5EF4-FFF2-40B4-BE49-F238E27FC236}">
                <a16:creationId xmlns:a16="http://schemas.microsoft.com/office/drawing/2014/main" id="{5EA2F639-83D8-42FB-805A-0AFD485B9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DB4E8D-D68B-4463-A009-8FAB6A115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C519481-97EE-45EB-B83B-AE5C46F3D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ubtitle 4">
            <a:extLst>
              <a:ext uri="{FF2B5EF4-FFF2-40B4-BE49-F238E27FC236}">
                <a16:creationId xmlns:a16="http://schemas.microsoft.com/office/drawing/2014/main" id="{4CB19E40-A74A-4EC9-900E-C086843E822E}"/>
              </a:ext>
            </a:extLst>
          </p:cNvPr>
          <p:cNvSpPr>
            <a:spLocks noGrp="1"/>
          </p:cNvSpPr>
          <p:nvPr>
            <p:ph type="subTitle" idx="1"/>
          </p:nvPr>
        </p:nvSpPr>
        <p:spPr>
          <a:xfrm>
            <a:off x="1371600" y="4381756"/>
            <a:ext cx="4372550" cy="1793757"/>
          </a:xfrm>
        </p:spPr>
        <p:txBody>
          <a:bodyPr>
            <a:normAutofit/>
          </a:bodyPr>
          <a:lstStyle/>
          <a:p>
            <a:pPr marL="342900" indent="-342900" algn="l">
              <a:lnSpc>
                <a:spcPct val="140000"/>
              </a:lnSpc>
              <a:buAutoNum type="arabicPeriod"/>
            </a:pPr>
            <a:r>
              <a:rPr lang="en-US" sz="1400" dirty="0" err="1">
                <a:solidFill>
                  <a:schemeClr val="bg1"/>
                </a:solidFill>
              </a:rPr>
              <a:t>xây</a:t>
            </a:r>
            <a:r>
              <a:rPr lang="en-US" sz="1400" dirty="0">
                <a:solidFill>
                  <a:schemeClr val="bg1"/>
                </a:solidFill>
              </a:rPr>
              <a:t> </a:t>
            </a:r>
            <a:r>
              <a:rPr lang="en-US" sz="1400" dirty="0" err="1">
                <a:solidFill>
                  <a:schemeClr val="bg1"/>
                </a:solidFill>
              </a:rPr>
              <a:t>dựng</a:t>
            </a:r>
            <a:r>
              <a:rPr lang="en-US" sz="1400" dirty="0">
                <a:solidFill>
                  <a:schemeClr val="bg1"/>
                </a:solidFill>
              </a:rPr>
              <a:t> thuật toán k-means</a:t>
            </a:r>
          </a:p>
          <a:p>
            <a:pPr marL="342900" indent="-342900" algn="l">
              <a:lnSpc>
                <a:spcPct val="140000"/>
              </a:lnSpc>
              <a:buAutoNum type="arabicPeriod"/>
            </a:pPr>
            <a:r>
              <a:rPr lang="en-US" sz="1400" dirty="0" err="1">
                <a:solidFill>
                  <a:schemeClr val="bg1"/>
                </a:solidFill>
              </a:rPr>
              <a:t>áp</a:t>
            </a:r>
            <a:r>
              <a:rPr lang="en-US" sz="1400" dirty="0">
                <a:solidFill>
                  <a:schemeClr val="bg1"/>
                </a:solidFill>
              </a:rPr>
              <a:t> dụng với </a:t>
            </a:r>
            <a:r>
              <a:rPr lang="en-US" sz="1400" dirty="0" err="1">
                <a:solidFill>
                  <a:schemeClr val="bg1"/>
                </a:solidFill>
              </a:rPr>
              <a:t>dữ</a:t>
            </a:r>
            <a:r>
              <a:rPr lang="en-US" sz="1400" dirty="0">
                <a:solidFill>
                  <a:schemeClr val="bg1"/>
                </a:solidFill>
              </a:rPr>
              <a:t> liệu</a:t>
            </a:r>
            <a:endParaRPr lang="vi-VN" sz="1400" dirty="0">
              <a:solidFill>
                <a:schemeClr val="bg1"/>
              </a:solidFill>
            </a:endParaRPr>
          </a:p>
        </p:txBody>
      </p:sp>
      <p:pic>
        <p:nvPicPr>
          <p:cNvPr id="9" name="Graphic 8" descr="Fingerprint">
            <a:extLst>
              <a:ext uri="{FF2B5EF4-FFF2-40B4-BE49-F238E27FC236}">
                <a16:creationId xmlns:a16="http://schemas.microsoft.com/office/drawing/2014/main" id="{E996C787-0463-418E-880E-9D62C71115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4222" y="1028700"/>
            <a:ext cx="4617259" cy="4617259"/>
          </a:xfrm>
          <a:prstGeom prst="rect">
            <a:avLst/>
          </a:prstGeom>
        </p:spPr>
      </p:pic>
    </p:spTree>
    <p:extLst>
      <p:ext uri="{BB962C8B-B14F-4D97-AF65-F5344CB8AC3E}">
        <p14:creationId xmlns:p14="http://schemas.microsoft.com/office/powerpoint/2010/main" val="3710664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F0421E-8892-4037-9587-6A7AB454D9CC}"/>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1. </a:t>
            </a:r>
            <a:r>
              <a:rPr lang="en-US" sz="3200" dirty="0" err="1">
                <a:solidFill>
                  <a:schemeClr val="bg1"/>
                </a:solidFill>
              </a:rPr>
              <a:t>xây</a:t>
            </a:r>
            <a:r>
              <a:rPr lang="en-US" sz="3200" dirty="0">
                <a:solidFill>
                  <a:schemeClr val="bg1"/>
                </a:solidFill>
              </a:rPr>
              <a:t> </a:t>
            </a:r>
            <a:r>
              <a:rPr lang="en-US" sz="3200" dirty="0" err="1">
                <a:solidFill>
                  <a:schemeClr val="bg1"/>
                </a:solidFill>
              </a:rPr>
              <a:t>dựng</a:t>
            </a:r>
            <a:r>
              <a:rPr lang="en-US" sz="3200" dirty="0">
                <a:solidFill>
                  <a:schemeClr val="bg1"/>
                </a:solidFill>
              </a:rPr>
              <a:t> thuật toán k-means</a:t>
            </a:r>
            <a:endParaRPr lang="vi-VN" sz="3200" dirty="0">
              <a:solidFill>
                <a:schemeClr val="bg1"/>
              </a:solidFill>
            </a:endParaRPr>
          </a:p>
        </p:txBody>
      </p:sp>
      <p:sp>
        <p:nvSpPr>
          <p:cNvPr id="8" name="Content Placeholder 7">
            <a:extLst>
              <a:ext uri="{FF2B5EF4-FFF2-40B4-BE49-F238E27FC236}">
                <a16:creationId xmlns:a16="http://schemas.microsoft.com/office/drawing/2014/main" id="{ECFB1FC3-0AE4-422B-899B-0A56966D7CE8}"/>
              </a:ext>
            </a:extLst>
          </p:cNvPr>
          <p:cNvSpPr>
            <a:spLocks noGrp="1"/>
          </p:cNvSpPr>
          <p:nvPr>
            <p:ph idx="1"/>
          </p:nvPr>
        </p:nvSpPr>
        <p:spPr>
          <a:xfrm>
            <a:off x="4777409" y="1028702"/>
            <a:ext cx="6273972" cy="4843462"/>
          </a:xfrm>
        </p:spPr>
        <p:txBody>
          <a:bodyPr>
            <a:normAutofit/>
          </a:bodyPr>
          <a:lstStyle/>
          <a:p>
            <a:pPr marL="0" marR="0" indent="0">
              <a:spcBef>
                <a:spcPts val="1200"/>
              </a:spcBef>
              <a:spcAft>
                <a:spcPts val="800"/>
              </a:spcAft>
              <a:buNone/>
            </a:pPr>
            <a:r>
              <a:rPr lang="en-US" sz="1800" dirty="0">
                <a:effectLst/>
                <a:latin typeface="+mj-lt"/>
                <a:ea typeface="PMingLiU" panose="02020500000000000000" pitchFamily="18" charset="-120"/>
                <a:cs typeface="Times New Roman" panose="02020603050405020304" pitchFamily="18" charset="0"/>
              </a:rPr>
              <a:t>Bước 1: </a:t>
            </a:r>
            <a:r>
              <a:rPr lang="en-US" sz="1800" dirty="0" err="1">
                <a:effectLst/>
                <a:latin typeface="+mj-lt"/>
                <a:ea typeface="PMingLiU" panose="02020500000000000000" pitchFamily="18" charset="-120"/>
                <a:cs typeface="Times New Roman" panose="02020603050405020304" pitchFamily="18" charset="0"/>
              </a:rPr>
              <a:t>Gọi</a:t>
            </a:r>
            <a:r>
              <a:rPr lang="en-US" sz="1800" dirty="0">
                <a:effectLst/>
                <a:latin typeface="+mj-lt"/>
                <a:ea typeface="PMingLiU" panose="02020500000000000000" pitchFamily="18" charset="-120"/>
                <a:cs typeface="Times New Roman" panose="02020603050405020304" pitchFamily="18" charset="0"/>
              </a:rPr>
              <a:t> </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notebook </a:t>
            </a:r>
            <a:r>
              <a:rPr lang="en-US" sz="1800" dirty="0">
                <a:effectLst/>
                <a:latin typeface="+mj-lt"/>
                <a:ea typeface="PMingLiU" panose="02020500000000000000" pitchFamily="18" charset="-120"/>
                <a:cs typeface="Times New Roman" panose="02020603050405020304" pitchFamily="18" charset="0"/>
              </a:rPr>
              <a:t>và </a:t>
            </a:r>
            <a:r>
              <a:rPr lang="en-US" sz="1800" dirty="0" err="1">
                <a:effectLst/>
                <a:latin typeface="+mj-lt"/>
                <a:ea typeface="PMingLiU" panose="02020500000000000000" pitchFamily="18" charset="-120"/>
                <a:cs typeface="Times New Roman" panose="02020603050405020304" pitchFamily="18" charset="0"/>
              </a:rPr>
              <a:t>lớp</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Kmeans</a:t>
            </a:r>
            <a:r>
              <a:rPr lang="en-US" sz="1800" dirty="0">
                <a:effectLst/>
                <a:latin typeface="+mj-lt"/>
                <a:ea typeface="PMingLiU" panose="02020500000000000000" pitchFamily="18" charset="-120"/>
                <a:cs typeface="Times New Roman" panose="02020603050405020304" pitchFamily="18" charset="0"/>
              </a:rPr>
              <a:t> từ </a:t>
            </a:r>
            <a:r>
              <a:rPr lang="en-US" sz="1800" dirty="0" err="1">
                <a:effectLst/>
                <a:latin typeface="+mj-lt"/>
                <a:ea typeface="PMingLiU" panose="02020500000000000000" pitchFamily="18" charset="-120"/>
                <a:cs typeface="Times New Roman" panose="02020603050405020304" pitchFamily="18" charset="0"/>
              </a:rPr>
              <a:t>tệp</a:t>
            </a:r>
            <a:r>
              <a:rPr lang="en-US" sz="1800" dirty="0">
                <a:effectLst/>
                <a:latin typeface="+mj-lt"/>
                <a:ea typeface="PMingLiU" panose="02020500000000000000" pitchFamily="18" charset="-120"/>
                <a:cs typeface="Times New Roman" panose="02020603050405020304" pitchFamily="18" charset="0"/>
              </a:rPr>
              <a:t> </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k_means.py</a:t>
            </a:r>
            <a:r>
              <a:rPr lang="en-US" sz="1800" dirty="0">
                <a:effectLst/>
                <a:latin typeface="+mj-lt"/>
                <a:ea typeface="PMingLiU" panose="02020500000000000000" pitchFamily="18" charset="-120"/>
                <a:cs typeface="Times New Roman" panose="02020603050405020304" pitchFamily="18" charset="0"/>
              </a:rPr>
              <a:t>.</a:t>
            </a:r>
            <a:endParaRPr lang="en-US" sz="1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%matplotlib notebook</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from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k_means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import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KMeans</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vi-VN" sz="1800" dirty="0"/>
          </a:p>
        </p:txBody>
      </p:sp>
    </p:spTree>
    <p:extLst>
      <p:ext uri="{BB962C8B-B14F-4D97-AF65-F5344CB8AC3E}">
        <p14:creationId xmlns:p14="http://schemas.microsoft.com/office/powerpoint/2010/main" val="403103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91FF013-9036-4B9B-A273-3FE850D3545E}"/>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1. </a:t>
            </a:r>
            <a:r>
              <a:rPr lang="en-US" sz="3200" dirty="0" err="1">
                <a:solidFill>
                  <a:schemeClr val="bg1"/>
                </a:solidFill>
              </a:rPr>
              <a:t>xây</a:t>
            </a:r>
            <a:r>
              <a:rPr lang="en-US" sz="3200" dirty="0">
                <a:solidFill>
                  <a:schemeClr val="bg1"/>
                </a:solidFill>
              </a:rPr>
              <a:t> </a:t>
            </a:r>
            <a:r>
              <a:rPr lang="en-US" sz="3200" dirty="0" err="1">
                <a:solidFill>
                  <a:schemeClr val="bg1"/>
                </a:solidFill>
              </a:rPr>
              <a:t>dựng</a:t>
            </a:r>
            <a:r>
              <a:rPr lang="en-US" sz="3200" dirty="0">
                <a:solidFill>
                  <a:schemeClr val="bg1"/>
                </a:solidFill>
              </a:rPr>
              <a:t> thuật toán k-means (</a:t>
            </a:r>
            <a:r>
              <a:rPr lang="en-US" sz="3200" dirty="0" err="1">
                <a:solidFill>
                  <a:schemeClr val="bg1"/>
                </a:solidFill>
              </a:rPr>
              <a:t>tt</a:t>
            </a:r>
            <a:r>
              <a:rPr lang="en-US" sz="3200" dirty="0">
                <a:solidFill>
                  <a:schemeClr val="bg1"/>
                </a:solidFill>
              </a:rPr>
              <a:t>)</a:t>
            </a:r>
            <a:endParaRPr lang="vi-VN" sz="3200" dirty="0">
              <a:solidFill>
                <a:schemeClr val="bg1"/>
              </a:solidFill>
            </a:endParaRPr>
          </a:p>
        </p:txBody>
      </p:sp>
      <p:sp>
        <p:nvSpPr>
          <p:cNvPr id="3" name="Content Placeholder 2">
            <a:extLst>
              <a:ext uri="{FF2B5EF4-FFF2-40B4-BE49-F238E27FC236}">
                <a16:creationId xmlns:a16="http://schemas.microsoft.com/office/drawing/2014/main" id="{087B145D-A01C-46B8-B0B1-BA8B6D0B48ED}"/>
              </a:ext>
            </a:extLst>
          </p:cNvPr>
          <p:cNvSpPr>
            <a:spLocks noGrp="1"/>
          </p:cNvSpPr>
          <p:nvPr>
            <p:ph idx="1"/>
          </p:nvPr>
        </p:nvSpPr>
        <p:spPr>
          <a:xfrm>
            <a:off x="4777409" y="1028702"/>
            <a:ext cx="6273972" cy="4843462"/>
          </a:xfrm>
        </p:spPr>
        <p:txBody>
          <a:bodyPr>
            <a:normAutofit/>
          </a:bodyPr>
          <a:lstStyle/>
          <a:p>
            <a:pPr marL="0" marR="0" indent="0">
              <a:lnSpc>
                <a:spcPct val="110000"/>
              </a:lnSpc>
              <a:spcBef>
                <a:spcPts val="1200"/>
              </a:spcBef>
              <a:spcAft>
                <a:spcPts val="800"/>
              </a:spcAft>
              <a:buNone/>
            </a:pPr>
            <a:r>
              <a:rPr lang="en-US" sz="1500" dirty="0">
                <a:effectLst/>
                <a:latin typeface="+mj-lt"/>
                <a:ea typeface="PMingLiU" panose="02020500000000000000" pitchFamily="18" charset="-120"/>
                <a:cs typeface="Times New Roman" panose="02020603050405020304" pitchFamily="18" charset="0"/>
              </a:rPr>
              <a:t>Bước 2: </a:t>
            </a:r>
            <a:r>
              <a:rPr lang="en-US" sz="1500" dirty="0" err="1">
                <a:effectLst/>
                <a:latin typeface="+mj-lt"/>
                <a:ea typeface="PMingLiU" panose="02020500000000000000" pitchFamily="18" charset="-120"/>
                <a:cs typeface="Times New Roman" panose="02020603050405020304" pitchFamily="18" charset="0"/>
              </a:rPr>
              <a:t>Gọi</a:t>
            </a:r>
            <a:r>
              <a:rPr lang="en-US" sz="1500" dirty="0">
                <a:effectLst/>
                <a:latin typeface="+mj-lt"/>
                <a:ea typeface="PMingLiU" panose="02020500000000000000" pitchFamily="18" charset="-120"/>
                <a:cs typeface="Times New Roman" panose="02020603050405020304" pitchFamily="18" charset="0"/>
              </a:rPr>
              <a:t> các </a:t>
            </a:r>
            <a:r>
              <a:rPr lang="en-US" sz="1500" dirty="0" err="1">
                <a:effectLst/>
                <a:latin typeface="+mj-lt"/>
                <a:ea typeface="PMingLiU" panose="02020500000000000000" pitchFamily="18" charset="-120"/>
                <a:cs typeface="Times New Roman" panose="02020603050405020304" pitchFamily="18" charset="0"/>
              </a:rPr>
              <a:t>thư</a:t>
            </a:r>
            <a:r>
              <a:rPr lang="en-US" sz="1500" dirty="0">
                <a:effectLst/>
                <a:latin typeface="+mj-lt"/>
                <a:ea typeface="PMingLiU" panose="02020500000000000000" pitchFamily="18" charset="-120"/>
                <a:cs typeface="Times New Roman" panose="02020603050405020304" pitchFamily="18" charset="0"/>
              </a:rPr>
              <a:t> </a:t>
            </a:r>
            <a:r>
              <a:rPr lang="en-US" sz="1500" dirty="0" err="1">
                <a:effectLst/>
                <a:latin typeface="+mj-lt"/>
                <a:ea typeface="PMingLiU" panose="02020500000000000000" pitchFamily="18" charset="-120"/>
                <a:cs typeface="Times New Roman" panose="02020603050405020304" pitchFamily="18" charset="0"/>
              </a:rPr>
              <a:t>viện</a:t>
            </a:r>
            <a:r>
              <a:rPr lang="en-US" sz="1500" dirty="0">
                <a:effectLst/>
                <a:latin typeface="+mj-lt"/>
                <a:ea typeface="PMingLiU" panose="02020500000000000000" pitchFamily="18" charset="-120"/>
                <a:cs typeface="Times New Roman" panose="02020603050405020304" pitchFamily="18" charset="0"/>
              </a:rPr>
              <a:t> </a:t>
            </a:r>
            <a:r>
              <a:rPr lang="en-US" sz="1500" dirty="0" err="1">
                <a:effectLst/>
                <a:latin typeface="+mj-lt"/>
                <a:ea typeface="PMingLiU" panose="02020500000000000000" pitchFamily="18" charset="-120"/>
                <a:cs typeface="Times New Roman" panose="02020603050405020304" pitchFamily="18" charset="0"/>
              </a:rPr>
              <a:t>cần</a:t>
            </a:r>
            <a:r>
              <a:rPr lang="en-US" sz="1500" dirty="0">
                <a:effectLst/>
                <a:latin typeface="+mj-lt"/>
                <a:ea typeface="PMingLiU" panose="02020500000000000000" pitchFamily="18" charset="-120"/>
                <a:cs typeface="Times New Roman" panose="02020603050405020304" pitchFamily="18" charset="0"/>
              </a:rPr>
              <a:t> thiết cho thuật toán.</a:t>
            </a: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import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numpy</a:t>
            </a: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 as np</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import pandas as pd</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import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matplotlib.pyplot</a:t>
            </a: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 as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plt</a:t>
            </a:r>
            <a:endParaRPr lang="en-US" sz="1500" dirty="0">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import seaborn as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sns</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import cv2</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from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skimage</a:t>
            </a: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 import io</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import time</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from mpl_toolkits.axes_grid1 import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make_axes_locatable</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from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sklearn.cluster</a:t>
            </a: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 import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KMeans</a:t>
            </a: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 as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Kmeans</a:t>
            </a: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_</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from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sklearn.metrics</a:t>
            </a: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 import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mean_squared_error</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import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itertools</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spcBef>
                <a:spcPts val="0"/>
              </a:spcBef>
              <a:buNone/>
            </a:pP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from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sklearn.metrics</a:t>
            </a: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 import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silhouette_samples</a:t>
            </a:r>
            <a:r>
              <a:rPr lang="en-US" sz="15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500" dirty="0" err="1">
                <a:effectLst/>
                <a:latin typeface="Courier New" panose="02070309020205020404" pitchFamily="49" charset="0"/>
                <a:ea typeface="Times New Roman" panose="02020603050405020304" pitchFamily="18" charset="0"/>
                <a:cs typeface="Times New Roman" panose="02020603050405020304" pitchFamily="18" charset="0"/>
              </a:rPr>
              <a:t>silhouette_score</a:t>
            </a:r>
            <a:endParaRPr lang="en-US" sz="15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10000"/>
              </a:lnSpc>
              <a:buNone/>
            </a:pPr>
            <a:endParaRPr lang="vi-VN" sz="1500" dirty="0"/>
          </a:p>
        </p:txBody>
      </p:sp>
    </p:spTree>
    <p:extLst>
      <p:ext uri="{BB962C8B-B14F-4D97-AF65-F5344CB8AC3E}">
        <p14:creationId xmlns:p14="http://schemas.microsoft.com/office/powerpoint/2010/main" val="8463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n arrow pointing right">
            <a:extLst>
              <a:ext uri="{FF2B5EF4-FFF2-40B4-BE49-F238E27FC236}">
                <a16:creationId xmlns:a16="http://schemas.microsoft.com/office/drawing/2014/main" id="{C0225C6D-2C94-4B1E-AE82-AD38D297B890}"/>
              </a:ext>
            </a:extLst>
          </p:cNvPr>
          <p:cNvPicPr>
            <a:picLocks noChangeAspect="1"/>
          </p:cNvPicPr>
          <p:nvPr/>
        </p:nvPicPr>
        <p:blipFill rotWithShape="1">
          <a:blip r:embed="rId2"/>
          <a:srcRect t="15099"/>
          <a:stretch/>
        </p:blipFill>
        <p:spPr>
          <a:xfrm>
            <a:off x="20" y="-1"/>
            <a:ext cx="12191980" cy="6857571"/>
          </a:xfrm>
          <a:prstGeom prst="rect">
            <a:avLst/>
          </a:prstGeom>
        </p:spPr>
      </p:pic>
      <p:sp>
        <p:nvSpPr>
          <p:cNvPr id="13" name="Rectangle 12">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52792" y="-429"/>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2CB552F-56ED-47D1-931A-F29A365486E3}"/>
              </a:ext>
            </a:extLst>
          </p:cNvPr>
          <p:cNvSpPr>
            <a:spLocks noGrp="1"/>
          </p:cNvSpPr>
          <p:nvPr>
            <p:ph type="ctrTitle"/>
          </p:nvPr>
        </p:nvSpPr>
        <p:spPr>
          <a:xfrm>
            <a:off x="6096000" y="1200647"/>
            <a:ext cx="5322073" cy="3482386"/>
          </a:xfrm>
        </p:spPr>
        <p:txBody>
          <a:bodyPr anchor="t">
            <a:normAutofit/>
          </a:bodyPr>
          <a:lstStyle/>
          <a:p>
            <a:pPr algn="r"/>
            <a:r>
              <a:rPr lang="en-US">
                <a:solidFill>
                  <a:schemeClr val="bg1"/>
                </a:solidFill>
              </a:rPr>
              <a:t>phần 1. tổng quan đề tài</a:t>
            </a:r>
            <a:endParaRPr lang="vi-VN">
              <a:solidFill>
                <a:schemeClr val="bg1"/>
              </a:solidFill>
            </a:endParaRPr>
          </a:p>
        </p:txBody>
      </p:sp>
      <p:sp>
        <p:nvSpPr>
          <p:cNvPr id="5" name="Subtitle 4">
            <a:extLst>
              <a:ext uri="{FF2B5EF4-FFF2-40B4-BE49-F238E27FC236}">
                <a16:creationId xmlns:a16="http://schemas.microsoft.com/office/drawing/2014/main" id="{61392E07-71EC-42A0-8666-2892BCCB3CF0}"/>
              </a:ext>
            </a:extLst>
          </p:cNvPr>
          <p:cNvSpPr>
            <a:spLocks noGrp="1"/>
          </p:cNvSpPr>
          <p:nvPr>
            <p:ph type="subTitle" idx="1"/>
          </p:nvPr>
        </p:nvSpPr>
        <p:spPr>
          <a:xfrm>
            <a:off x="6313335" y="4918166"/>
            <a:ext cx="5104737" cy="1136468"/>
          </a:xfrm>
        </p:spPr>
        <p:txBody>
          <a:bodyPr>
            <a:normAutofit/>
          </a:bodyPr>
          <a:lstStyle/>
          <a:p>
            <a:pPr marL="342900" indent="-342900" algn="r">
              <a:buAutoNum type="arabicPeriod"/>
            </a:pPr>
            <a:r>
              <a:rPr lang="en-US">
                <a:solidFill>
                  <a:schemeClr val="bg1"/>
                </a:solidFill>
              </a:rPr>
              <a:t>mục tiêu đề tài.</a:t>
            </a:r>
          </a:p>
          <a:p>
            <a:pPr marL="342900" indent="-342900" algn="r">
              <a:buAutoNum type="arabicPeriod"/>
            </a:pPr>
            <a:r>
              <a:rPr lang="en-US">
                <a:solidFill>
                  <a:schemeClr val="bg1"/>
                </a:solidFill>
              </a:rPr>
              <a:t>câu hỏi nghiên cứu.</a:t>
            </a:r>
            <a:endParaRPr lang="vi-VN">
              <a:solidFill>
                <a:schemeClr val="bg1"/>
              </a:solidFill>
            </a:endParaRPr>
          </a:p>
        </p:txBody>
      </p:sp>
      <p:sp>
        <p:nvSpPr>
          <p:cNvPr id="15" name="Rectangle 14">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34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D71961-BAB6-4DDB-9581-64059879F047}"/>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1. xây dựng thuật toán k-means (tt)</a:t>
            </a:r>
            <a:endParaRPr lang="vi-VN" sz="3200">
              <a:solidFill>
                <a:schemeClr val="bg1"/>
              </a:solidFill>
            </a:endParaRPr>
          </a:p>
        </p:txBody>
      </p:sp>
      <p:sp>
        <p:nvSpPr>
          <p:cNvPr id="3" name="Content Placeholder 2">
            <a:extLst>
              <a:ext uri="{FF2B5EF4-FFF2-40B4-BE49-F238E27FC236}">
                <a16:creationId xmlns:a16="http://schemas.microsoft.com/office/drawing/2014/main" id="{EA5C00ED-1428-4BA0-9091-C5927539F4D8}"/>
              </a:ext>
            </a:extLst>
          </p:cNvPr>
          <p:cNvSpPr>
            <a:spLocks noGrp="1"/>
          </p:cNvSpPr>
          <p:nvPr>
            <p:ph idx="1"/>
          </p:nvPr>
        </p:nvSpPr>
        <p:spPr>
          <a:xfrm>
            <a:off x="4777409" y="1028702"/>
            <a:ext cx="6273972" cy="4843462"/>
          </a:xfrm>
        </p:spPr>
        <p:txBody>
          <a:bodyPr>
            <a:normAutofit/>
          </a:bodyPr>
          <a:lstStyle/>
          <a:p>
            <a:pPr marL="0" marR="0" indent="0">
              <a:spcBef>
                <a:spcPts val="1200"/>
              </a:spcBef>
              <a:spcAft>
                <a:spcPts val="800"/>
              </a:spcAft>
              <a:buNone/>
            </a:pPr>
            <a:r>
              <a:rPr lang="en-US" sz="1800" dirty="0">
                <a:effectLst/>
                <a:latin typeface="+mj-lt"/>
                <a:ea typeface="PMingLiU" panose="02020500000000000000" pitchFamily="18" charset="-120"/>
                <a:cs typeface="Times New Roman" panose="02020603050405020304" pitchFamily="18" charset="0"/>
              </a:rPr>
              <a:t>Bước 3: </a:t>
            </a:r>
            <a:r>
              <a:rPr lang="en-US" sz="1800" dirty="0" err="1">
                <a:effectLst/>
                <a:latin typeface="+mj-lt"/>
                <a:ea typeface="PMingLiU" panose="02020500000000000000" pitchFamily="18" charset="-120"/>
                <a:cs typeface="Times New Roman" panose="02020603050405020304" pitchFamily="18" charset="0"/>
              </a:rPr>
              <a:t>Tạo</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hàm</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Times New Roman" panose="02020603050405020304" pitchFamily="18" charset="0"/>
                <a:ea typeface="PMingLiU" panose="02020500000000000000" pitchFamily="18" charset="-120"/>
                <a:cs typeface="Times New Roman" panose="02020603050405020304" pitchFamily="18" charset="0"/>
              </a:rPr>
              <a:t>elbow_method</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US" sz="1800" dirty="0">
                <a:effectLst/>
                <a:latin typeface="+mj-lt"/>
                <a:ea typeface="PMingLiU" panose="02020500000000000000" pitchFamily="18" charset="-120"/>
                <a:cs typeface="Times New Roman" panose="02020603050405020304" pitchFamily="18" charset="0"/>
              </a:rPr>
              <a:t>để </a:t>
            </a:r>
            <a:r>
              <a:rPr lang="en-US" sz="1800" dirty="0" err="1">
                <a:effectLst/>
                <a:latin typeface="+mj-lt"/>
                <a:ea typeface="PMingLiU" panose="02020500000000000000" pitchFamily="18" charset="-120"/>
                <a:cs typeface="Times New Roman" panose="02020603050405020304" pitchFamily="18" charset="0"/>
              </a:rPr>
              <a:t>vẽ</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đồ</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thị</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tương</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quan</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giữa</a:t>
            </a:r>
            <a:r>
              <a:rPr lang="en-US" sz="1800" dirty="0">
                <a:effectLst/>
                <a:latin typeface="+mj-lt"/>
                <a:ea typeface="PMingLiU" panose="02020500000000000000" pitchFamily="18" charset="-120"/>
                <a:cs typeface="Times New Roman" panose="02020603050405020304" pitchFamily="18" charset="0"/>
              </a:rPr>
              <a:t> cost của các </a:t>
            </a:r>
            <a:r>
              <a:rPr lang="en-US" sz="1800" dirty="0" err="1">
                <a:effectLst/>
                <a:latin typeface="+mj-lt"/>
                <a:ea typeface="PMingLiU" panose="02020500000000000000" pitchFamily="18" charset="-120"/>
                <a:cs typeface="Times New Roman" panose="02020603050405020304" pitchFamily="18" charset="0"/>
              </a:rPr>
              <a:t>phân</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cụm</a:t>
            </a:r>
            <a:r>
              <a:rPr lang="en-US" sz="1800" dirty="0">
                <a:effectLst/>
                <a:latin typeface="+mj-lt"/>
                <a:ea typeface="PMingLiU" panose="02020500000000000000" pitchFamily="18" charset="-120"/>
                <a:cs typeface="Times New Roman" panose="02020603050405020304" pitchFamily="18" charset="0"/>
              </a:rPr>
              <a:t>.</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def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elbow_method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(X,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max_k</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 10):</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costs = []</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for k in range(2,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max_k</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model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KMeans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n_clusters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=k,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init_method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var_part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model.fit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(X)</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costs.append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model.cost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_)</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plt.close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plt.plot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(list(range(2,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max_k</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costs)</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plt.xlabel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of clusters (K)")</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plt.ylabel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("Cost")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vi-VN" sz="1800" dirty="0"/>
          </a:p>
        </p:txBody>
      </p:sp>
    </p:spTree>
    <p:extLst>
      <p:ext uri="{BB962C8B-B14F-4D97-AF65-F5344CB8AC3E}">
        <p14:creationId xmlns:p14="http://schemas.microsoft.com/office/powerpoint/2010/main" val="573748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621F48C-B89E-4558-A6F9-D639C0ACAF9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1. xây dựng thuật toán k-means (tt)</a:t>
            </a:r>
            <a:endParaRPr lang="vi-VN" sz="3200">
              <a:solidFill>
                <a:schemeClr val="bg1"/>
              </a:solidFill>
            </a:endParaRPr>
          </a:p>
        </p:txBody>
      </p:sp>
      <p:sp>
        <p:nvSpPr>
          <p:cNvPr id="3" name="Content Placeholder 2">
            <a:extLst>
              <a:ext uri="{FF2B5EF4-FFF2-40B4-BE49-F238E27FC236}">
                <a16:creationId xmlns:a16="http://schemas.microsoft.com/office/drawing/2014/main" id="{3DB8EF7E-5C32-4B8D-8986-54C7078D6C97}"/>
              </a:ext>
            </a:extLst>
          </p:cNvPr>
          <p:cNvSpPr>
            <a:spLocks noGrp="1"/>
          </p:cNvSpPr>
          <p:nvPr>
            <p:ph idx="1"/>
          </p:nvPr>
        </p:nvSpPr>
        <p:spPr>
          <a:xfrm>
            <a:off x="4777409" y="1028702"/>
            <a:ext cx="6273972" cy="4843462"/>
          </a:xfrm>
        </p:spPr>
        <p:txBody>
          <a:bodyPr>
            <a:normAutofit/>
          </a:bodyPr>
          <a:lstStyle/>
          <a:p>
            <a:pPr marL="0" marR="0" indent="0">
              <a:spcBef>
                <a:spcPts val="1200"/>
              </a:spcBef>
              <a:spcAft>
                <a:spcPts val="800"/>
              </a:spcAft>
              <a:buNone/>
            </a:pPr>
            <a:r>
              <a:rPr lang="en-US" sz="1800" dirty="0">
                <a:effectLst/>
                <a:latin typeface="+mj-lt"/>
                <a:ea typeface="PMingLiU" panose="02020500000000000000" pitchFamily="18" charset="-120"/>
                <a:cs typeface="Times New Roman" panose="02020603050405020304" pitchFamily="18" charset="0"/>
              </a:rPr>
              <a:t>Bước 4: </a:t>
            </a:r>
            <a:r>
              <a:rPr lang="en-US" sz="1800" dirty="0" err="1">
                <a:effectLst/>
                <a:latin typeface="+mj-lt"/>
                <a:ea typeface="PMingLiU" panose="02020500000000000000" pitchFamily="18" charset="-120"/>
                <a:cs typeface="Times New Roman" panose="02020603050405020304" pitchFamily="18" charset="0"/>
              </a:rPr>
              <a:t>Tạo</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hàm</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Times New Roman" panose="02020603050405020304" pitchFamily="18" charset="0"/>
                <a:ea typeface="PMingLiU" panose="02020500000000000000" pitchFamily="18" charset="-120"/>
                <a:cs typeface="Times New Roman" panose="02020603050405020304" pitchFamily="18" charset="0"/>
              </a:rPr>
              <a:t>draw_scatterplot</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vẽ</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đồ</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thị</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tương</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quan</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giữa</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hai</a:t>
            </a:r>
            <a:r>
              <a:rPr lang="en-US" sz="1800" dirty="0">
                <a:effectLst/>
                <a:latin typeface="+mj-lt"/>
                <a:ea typeface="PMingLiU" panose="02020500000000000000" pitchFamily="18" charset="-120"/>
                <a:cs typeface="Times New Roman" panose="02020603050405020304" pitchFamily="18" charset="0"/>
              </a:rPr>
              <a:t> thuộc tính khác </a:t>
            </a:r>
            <a:r>
              <a:rPr lang="en-US" sz="1800" dirty="0" err="1">
                <a:effectLst/>
                <a:latin typeface="+mj-lt"/>
                <a:ea typeface="PMingLiU" panose="02020500000000000000" pitchFamily="18" charset="-120"/>
                <a:cs typeface="Times New Roman" panose="02020603050405020304" pitchFamily="18" charset="0"/>
              </a:rPr>
              <a:t>nhau</a:t>
            </a:r>
            <a:r>
              <a:rPr lang="en-US" sz="1800" dirty="0">
                <a:effectLst/>
                <a:latin typeface="+mj-lt"/>
                <a:ea typeface="PMingLiU" panose="02020500000000000000" pitchFamily="18" charset="-120"/>
                <a:cs typeface="Times New Roman" panose="02020603050405020304" pitchFamily="18" charset="0"/>
              </a:rPr>
              <a:t>.</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def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draw_scatterplot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x_data</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x_label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y_data</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y_label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fig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plt.figure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figsize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=(5,5))</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ax =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fig.add_subplot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(111)</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plt.xlim</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(0, 5)</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plt.ylim</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(0, 5)</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ax.set_xlabel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x_label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ax.set_ylabel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y_label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ax.scatter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x_data</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y_data</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s=30)</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vi-VN" sz="1800" dirty="0"/>
          </a:p>
        </p:txBody>
      </p:sp>
    </p:spTree>
    <p:extLst>
      <p:ext uri="{BB962C8B-B14F-4D97-AF65-F5344CB8AC3E}">
        <p14:creationId xmlns:p14="http://schemas.microsoft.com/office/powerpoint/2010/main" val="324115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9FA0610-902C-4E3D-A6BB-7604737B53B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áp dụng với dữ liệu</a:t>
            </a:r>
            <a:endParaRPr lang="vi-VN" sz="3200">
              <a:solidFill>
                <a:schemeClr val="bg1"/>
              </a:solidFill>
            </a:endParaRPr>
          </a:p>
        </p:txBody>
      </p:sp>
      <p:sp>
        <p:nvSpPr>
          <p:cNvPr id="3" name="Content Placeholder 2">
            <a:extLst>
              <a:ext uri="{FF2B5EF4-FFF2-40B4-BE49-F238E27FC236}">
                <a16:creationId xmlns:a16="http://schemas.microsoft.com/office/drawing/2014/main" id="{207E713F-D408-41AB-AD04-3185B5714558}"/>
              </a:ext>
            </a:extLst>
          </p:cNvPr>
          <p:cNvSpPr>
            <a:spLocks noGrp="1"/>
          </p:cNvSpPr>
          <p:nvPr>
            <p:ph idx="1"/>
          </p:nvPr>
        </p:nvSpPr>
        <p:spPr>
          <a:xfrm>
            <a:off x="4777409" y="1028702"/>
            <a:ext cx="6273972" cy="4843462"/>
          </a:xfrm>
        </p:spPr>
        <p:txBody>
          <a:bodyPr>
            <a:normAutofit/>
          </a:bodyPr>
          <a:lstStyle/>
          <a:p>
            <a:pPr marL="0" marR="0" indent="0">
              <a:spcBef>
                <a:spcPts val="1200"/>
              </a:spcBef>
              <a:spcAft>
                <a:spcPts val="800"/>
              </a:spcAft>
              <a:buNone/>
            </a:pPr>
            <a:r>
              <a:rPr lang="en-US" sz="1800" dirty="0">
                <a:effectLst/>
                <a:latin typeface="+mj-lt"/>
                <a:ea typeface="PMingLiU" panose="02020500000000000000" pitchFamily="18" charset="-120"/>
                <a:cs typeface="Times New Roman" panose="02020603050405020304" pitchFamily="18" charset="0"/>
              </a:rPr>
              <a:t>Bước 1: </a:t>
            </a:r>
            <a:r>
              <a:rPr lang="en-US" sz="1800" dirty="0" err="1">
                <a:effectLst/>
                <a:latin typeface="+mj-lt"/>
                <a:ea typeface="PMingLiU" panose="02020500000000000000" pitchFamily="18" charset="-120"/>
                <a:cs typeface="Times New Roman" panose="02020603050405020304" pitchFamily="18" charset="0"/>
              </a:rPr>
              <a:t>Gọi</a:t>
            </a:r>
            <a:r>
              <a:rPr lang="en-US" sz="1800" dirty="0">
                <a:effectLst/>
                <a:latin typeface="+mj-lt"/>
                <a:ea typeface="PMingLiU" panose="02020500000000000000" pitchFamily="18" charset="-120"/>
                <a:cs typeface="Times New Roman" panose="02020603050405020304" pitchFamily="18" charset="0"/>
              </a:rPr>
              <a:t> data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spotifydata.csv</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US" sz="1800" dirty="0">
                <a:effectLst/>
                <a:latin typeface="+mj-lt"/>
                <a:ea typeface="PMingLiU" panose="02020500000000000000" pitchFamily="18" charset="-120"/>
                <a:cs typeface="Times New Roman" panose="02020603050405020304" pitchFamily="18" charset="0"/>
              </a:rPr>
              <a:t>vào thuật toán.</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data=</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pd.read_csv</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("spotifydata.csv",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index_col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="no")</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data.head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vi-VN" sz="1800" dirty="0"/>
          </a:p>
          <a:p>
            <a:pPr marL="0" indent="0">
              <a:buNone/>
            </a:pPr>
            <a:endParaRPr lang="vi-VN" sz="1800" dirty="0"/>
          </a:p>
        </p:txBody>
      </p:sp>
    </p:spTree>
    <p:extLst>
      <p:ext uri="{BB962C8B-B14F-4D97-AF65-F5344CB8AC3E}">
        <p14:creationId xmlns:p14="http://schemas.microsoft.com/office/powerpoint/2010/main" val="1905235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9EBFB2-208B-483A-9421-16944C0BEB69}"/>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áp dụng với dữ liệu (tt)</a:t>
            </a:r>
            <a:endParaRPr lang="vi-VN" sz="3200">
              <a:solidFill>
                <a:schemeClr val="bg1"/>
              </a:solidFill>
            </a:endParaRPr>
          </a:p>
        </p:txBody>
      </p:sp>
      <p:sp>
        <p:nvSpPr>
          <p:cNvPr id="3" name="Content Placeholder 2">
            <a:extLst>
              <a:ext uri="{FF2B5EF4-FFF2-40B4-BE49-F238E27FC236}">
                <a16:creationId xmlns:a16="http://schemas.microsoft.com/office/drawing/2014/main" id="{D87850AA-121A-4C3D-B40E-1D4FC66FF0FB}"/>
              </a:ext>
            </a:extLst>
          </p:cNvPr>
          <p:cNvSpPr>
            <a:spLocks noGrp="1"/>
          </p:cNvSpPr>
          <p:nvPr>
            <p:ph idx="1"/>
          </p:nvPr>
        </p:nvSpPr>
        <p:spPr>
          <a:xfrm>
            <a:off x="4777409" y="1028702"/>
            <a:ext cx="6273972" cy="4843462"/>
          </a:xfrm>
        </p:spPr>
        <p:txBody>
          <a:bodyPr>
            <a:normAutofit/>
          </a:bodyPr>
          <a:lstStyle/>
          <a:p>
            <a:pPr marL="0" marR="0" indent="0">
              <a:spcBef>
                <a:spcPts val="1200"/>
              </a:spcBef>
              <a:spcAft>
                <a:spcPts val="800"/>
              </a:spcAft>
              <a:buNone/>
            </a:pPr>
            <a:r>
              <a:rPr lang="en-US" sz="1800" dirty="0">
                <a:effectLst/>
                <a:latin typeface="+mj-lt"/>
                <a:ea typeface="PMingLiU" panose="02020500000000000000" pitchFamily="18" charset="-120"/>
                <a:cs typeface="Times New Roman" panose="02020603050405020304" pitchFamily="18" charset="0"/>
              </a:rPr>
              <a:t>Bước 2: </a:t>
            </a:r>
            <a:r>
              <a:rPr lang="en-US" sz="1800" dirty="0" err="1">
                <a:effectLst/>
                <a:latin typeface="+mj-lt"/>
                <a:ea typeface="PMingLiU" panose="02020500000000000000" pitchFamily="18" charset="-120"/>
                <a:cs typeface="Times New Roman" panose="02020603050405020304" pitchFamily="18" charset="0"/>
              </a:rPr>
              <a:t>Tạo</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mảng</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đa</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chiều</a:t>
            </a:r>
            <a:r>
              <a:rPr lang="en-US" sz="1800" dirty="0">
                <a:effectLst/>
                <a:latin typeface="+mj-lt"/>
                <a:ea typeface="PMingLiU" panose="02020500000000000000" pitchFamily="18" charset="-120"/>
                <a:cs typeface="Times New Roman" panose="02020603050405020304" pitchFamily="18" charset="0"/>
              </a:rPr>
              <a:t> X từ </a:t>
            </a:r>
            <a:r>
              <a:rPr lang="en-US" sz="1800" dirty="0" err="1">
                <a:effectLst/>
                <a:latin typeface="+mj-lt"/>
                <a:ea typeface="PMingLiU" panose="02020500000000000000" pitchFamily="18" charset="-120"/>
                <a:cs typeface="Times New Roman" panose="02020603050405020304" pitchFamily="18" charset="0"/>
              </a:rPr>
              <a:t>hai</a:t>
            </a:r>
            <a:r>
              <a:rPr lang="en-US" sz="1800" dirty="0">
                <a:effectLst/>
                <a:latin typeface="+mj-lt"/>
                <a:ea typeface="PMingLiU" panose="02020500000000000000" pitchFamily="18" charset="-120"/>
                <a:cs typeface="Times New Roman" panose="02020603050405020304" pitchFamily="18" charset="0"/>
              </a:rPr>
              <a:t> thuộc tính </a:t>
            </a:r>
            <a:r>
              <a:rPr lang="en-US" sz="1800" dirty="0" err="1">
                <a:effectLst/>
                <a:latin typeface="Times New Roman" panose="02020603050405020304" pitchFamily="18" charset="0"/>
                <a:ea typeface="PMingLiU" panose="02020500000000000000" pitchFamily="18" charset="-120"/>
                <a:cs typeface="Times New Roman" panose="02020603050405020304" pitchFamily="18" charset="0"/>
              </a:rPr>
              <a:t>acousticness</a:t>
            </a:r>
            <a:r>
              <a:rPr lang="en-US" sz="1800" dirty="0">
                <a:effectLst/>
                <a:latin typeface="+mj-lt"/>
                <a:ea typeface="PMingLiU" panose="02020500000000000000" pitchFamily="18" charset="-120"/>
                <a:cs typeface="Times New Roman" panose="02020603050405020304" pitchFamily="18" charset="0"/>
              </a:rPr>
              <a:t> và </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danceability</a:t>
            </a:r>
            <a:r>
              <a:rPr lang="en-US" sz="1800" dirty="0">
                <a:effectLst/>
                <a:latin typeface="+mj-lt"/>
                <a:ea typeface="PMingLiU" panose="02020500000000000000" pitchFamily="18" charset="-120"/>
                <a:cs typeface="Times New Roman" panose="02020603050405020304" pitchFamily="18" charset="0"/>
              </a:rPr>
              <a:t>.</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X=data[['</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acousticness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'danceability']]</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vi-VN" sz="1800" dirty="0"/>
          </a:p>
        </p:txBody>
      </p:sp>
    </p:spTree>
    <p:extLst>
      <p:ext uri="{BB962C8B-B14F-4D97-AF65-F5344CB8AC3E}">
        <p14:creationId xmlns:p14="http://schemas.microsoft.com/office/powerpoint/2010/main" val="4070681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D9D5C2-1ECC-485A-BF48-FBDF7C39E2BE}"/>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áp dụng với dữ liệu (tt)</a:t>
            </a:r>
            <a:endParaRPr lang="vi-VN" sz="3200">
              <a:solidFill>
                <a:schemeClr val="bg1"/>
              </a:solidFill>
            </a:endParaRPr>
          </a:p>
        </p:txBody>
      </p:sp>
      <p:sp>
        <p:nvSpPr>
          <p:cNvPr id="3" name="Content Placeholder 2">
            <a:extLst>
              <a:ext uri="{FF2B5EF4-FFF2-40B4-BE49-F238E27FC236}">
                <a16:creationId xmlns:a16="http://schemas.microsoft.com/office/drawing/2014/main" id="{7E04BD73-460C-4B51-8064-AB8072246639}"/>
              </a:ext>
            </a:extLst>
          </p:cNvPr>
          <p:cNvSpPr>
            <a:spLocks noGrp="1"/>
          </p:cNvSpPr>
          <p:nvPr>
            <p:ph idx="1"/>
          </p:nvPr>
        </p:nvSpPr>
        <p:spPr>
          <a:xfrm>
            <a:off x="4777409" y="1028702"/>
            <a:ext cx="6273972" cy="4843462"/>
          </a:xfrm>
        </p:spPr>
        <p:txBody>
          <a:bodyPr>
            <a:normAutofit/>
          </a:bodyPr>
          <a:lstStyle/>
          <a:p>
            <a:pPr marL="0" marR="0" indent="0">
              <a:spcBef>
                <a:spcPts val="1200"/>
              </a:spcBef>
              <a:spcAft>
                <a:spcPts val="800"/>
              </a:spcAft>
              <a:buNone/>
            </a:pPr>
            <a:r>
              <a:rPr lang="en-US" sz="1800" dirty="0">
                <a:effectLst/>
                <a:latin typeface="+mj-lt"/>
                <a:ea typeface="PMingLiU" panose="02020500000000000000" pitchFamily="18" charset="-120"/>
                <a:cs typeface="Times New Roman" panose="02020603050405020304" pitchFamily="18" charset="0"/>
              </a:rPr>
              <a:t>Bước 3: </a:t>
            </a:r>
            <a:r>
              <a:rPr lang="en-US" sz="1800" dirty="0" err="1">
                <a:effectLst/>
                <a:latin typeface="+mj-lt"/>
                <a:ea typeface="PMingLiU" panose="02020500000000000000" pitchFamily="18" charset="-120"/>
                <a:cs typeface="Times New Roman" panose="02020603050405020304" pitchFamily="18" charset="0"/>
              </a:rPr>
              <a:t>Vẽ</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sơ</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đồ</a:t>
            </a:r>
            <a:r>
              <a:rPr lang="en-US" sz="1800" dirty="0">
                <a:effectLst/>
                <a:latin typeface="+mj-lt"/>
                <a:ea typeface="PMingLiU" panose="02020500000000000000" pitchFamily="18" charset="-120"/>
                <a:cs typeface="Times New Roman" panose="02020603050405020304" pitchFamily="18" charset="0"/>
              </a:rPr>
              <a:t> K-means </a:t>
            </a:r>
            <a:r>
              <a:rPr lang="en-US" sz="1800" dirty="0" err="1">
                <a:effectLst/>
                <a:latin typeface="+mj-lt"/>
                <a:ea typeface="PMingLiU" panose="02020500000000000000" pitchFamily="18" charset="-120"/>
                <a:cs typeface="Times New Roman" panose="02020603050405020304" pitchFamily="18" charset="0"/>
              </a:rPr>
              <a:t>mảng</a:t>
            </a:r>
            <a:r>
              <a:rPr lang="en-US" sz="1800" dirty="0">
                <a:effectLst/>
                <a:latin typeface="+mj-lt"/>
                <a:ea typeface="PMingLiU" panose="02020500000000000000" pitchFamily="18" charset="-120"/>
                <a:cs typeface="Times New Roman" panose="02020603050405020304" pitchFamily="18" charset="0"/>
              </a:rPr>
              <a:t> X.</a:t>
            </a:r>
          </a:p>
          <a:p>
            <a:pPr marL="0" marR="0" indent="0">
              <a:spcBef>
                <a:spcPts val="0"/>
              </a:spcBef>
              <a:spcAft>
                <a:spcPts val="0"/>
              </a:spcAft>
              <a:buNone/>
            </a:pP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plt.close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plt.style.use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('seaborn')</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plt.scatter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(X['</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acousticness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X['danceability'])</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plt.xlabel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acousticness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plt.ylabel</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('danceability')</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vi-VN" sz="1800" dirty="0"/>
          </a:p>
        </p:txBody>
      </p:sp>
    </p:spTree>
    <p:extLst>
      <p:ext uri="{BB962C8B-B14F-4D97-AF65-F5344CB8AC3E}">
        <p14:creationId xmlns:p14="http://schemas.microsoft.com/office/powerpoint/2010/main" val="2273519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CE4FA95-B854-42FF-8327-61DC68C74076}"/>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áp dụng với dữ liệu (tt)</a:t>
            </a:r>
            <a:endParaRPr lang="vi-VN" sz="3200">
              <a:solidFill>
                <a:schemeClr val="bg1"/>
              </a:solidFill>
            </a:endParaRPr>
          </a:p>
        </p:txBody>
      </p:sp>
      <p:sp>
        <p:nvSpPr>
          <p:cNvPr id="3" name="Content Placeholder 2">
            <a:extLst>
              <a:ext uri="{FF2B5EF4-FFF2-40B4-BE49-F238E27FC236}">
                <a16:creationId xmlns:a16="http://schemas.microsoft.com/office/drawing/2014/main" id="{C733B55E-E389-415D-938A-6C22CE5156E7}"/>
              </a:ext>
            </a:extLst>
          </p:cNvPr>
          <p:cNvSpPr>
            <a:spLocks noGrp="1"/>
          </p:cNvSpPr>
          <p:nvPr>
            <p:ph idx="1"/>
          </p:nvPr>
        </p:nvSpPr>
        <p:spPr>
          <a:xfrm>
            <a:off x="4777409" y="1028702"/>
            <a:ext cx="6273972" cy="4843462"/>
          </a:xfrm>
        </p:spPr>
        <p:txBody>
          <a:bodyPr>
            <a:normAutofit/>
          </a:bodyPr>
          <a:lstStyle/>
          <a:p>
            <a:pPr marL="0" marR="0" indent="0">
              <a:spcBef>
                <a:spcPts val="1200"/>
              </a:spcBef>
              <a:spcAft>
                <a:spcPts val="800"/>
              </a:spcAft>
              <a:buNone/>
            </a:pPr>
            <a:r>
              <a:rPr lang="en-US" sz="1800" dirty="0">
                <a:effectLst/>
                <a:latin typeface="+mj-lt"/>
                <a:ea typeface="PMingLiU" panose="02020500000000000000" pitchFamily="18" charset="-120"/>
                <a:cs typeface="Times New Roman" panose="02020603050405020304" pitchFamily="18" charset="0"/>
              </a:rPr>
              <a:t>Bước 4: Tính giá trị model của X.</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model=</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KMeans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max_iter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=300, tolerance=0.0001,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n_clusters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=5, runs=100)</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(clusters,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data_with_clusters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model.fit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(X)</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model.cost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_</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vi-VN" sz="1800" dirty="0"/>
          </a:p>
        </p:txBody>
      </p:sp>
    </p:spTree>
    <p:extLst>
      <p:ext uri="{BB962C8B-B14F-4D97-AF65-F5344CB8AC3E}">
        <p14:creationId xmlns:p14="http://schemas.microsoft.com/office/powerpoint/2010/main" val="163157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6033DC-1B94-48C5-9315-BBB79E3FCE50}"/>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áp dụng với dữ liệu (tt)</a:t>
            </a:r>
            <a:endParaRPr lang="vi-VN" sz="3200">
              <a:solidFill>
                <a:schemeClr val="bg1"/>
              </a:solidFill>
            </a:endParaRPr>
          </a:p>
        </p:txBody>
      </p:sp>
      <p:sp>
        <p:nvSpPr>
          <p:cNvPr id="3" name="Content Placeholder 2">
            <a:extLst>
              <a:ext uri="{FF2B5EF4-FFF2-40B4-BE49-F238E27FC236}">
                <a16:creationId xmlns:a16="http://schemas.microsoft.com/office/drawing/2014/main" id="{76DA4F1F-2583-4329-AEA8-50F00F5FD9A9}"/>
              </a:ext>
            </a:extLst>
          </p:cNvPr>
          <p:cNvSpPr>
            <a:spLocks noGrp="1"/>
          </p:cNvSpPr>
          <p:nvPr>
            <p:ph idx="1"/>
          </p:nvPr>
        </p:nvSpPr>
        <p:spPr>
          <a:xfrm>
            <a:off x="4777409" y="1028702"/>
            <a:ext cx="6273972" cy="4843462"/>
          </a:xfrm>
        </p:spPr>
        <p:txBody>
          <a:bodyPr>
            <a:normAutofit/>
          </a:bodyPr>
          <a:lstStyle/>
          <a:p>
            <a:pPr marL="0" marR="0" indent="0">
              <a:spcBef>
                <a:spcPts val="1200"/>
              </a:spcBef>
              <a:spcAft>
                <a:spcPts val="800"/>
              </a:spcAft>
              <a:buNone/>
            </a:pPr>
            <a:r>
              <a:rPr lang="en-US" sz="1700" dirty="0">
                <a:effectLst/>
                <a:latin typeface="+mj-lt"/>
                <a:ea typeface="PMingLiU" panose="02020500000000000000" pitchFamily="18" charset="-120"/>
                <a:cs typeface="Times New Roman" panose="02020603050405020304" pitchFamily="18" charset="0"/>
              </a:rPr>
              <a:t>Bước 5: </a:t>
            </a:r>
            <a:r>
              <a:rPr lang="en-US" sz="1700" dirty="0" err="1">
                <a:effectLst/>
                <a:latin typeface="+mj-lt"/>
                <a:ea typeface="PMingLiU" panose="02020500000000000000" pitchFamily="18" charset="-120"/>
                <a:cs typeface="Times New Roman" panose="02020603050405020304" pitchFamily="18" charset="0"/>
              </a:rPr>
              <a:t>Vẽ</a:t>
            </a:r>
            <a:r>
              <a:rPr lang="en-US" sz="1700" dirty="0">
                <a:effectLst/>
                <a:latin typeface="+mj-lt"/>
                <a:ea typeface="PMingLiU" panose="02020500000000000000" pitchFamily="18" charset="-120"/>
                <a:cs typeface="Times New Roman" panose="02020603050405020304" pitchFamily="18" charset="0"/>
              </a:rPr>
              <a:t> </a:t>
            </a:r>
            <a:r>
              <a:rPr lang="en-US" sz="1700" dirty="0" err="1">
                <a:effectLst/>
                <a:latin typeface="+mj-lt"/>
                <a:ea typeface="PMingLiU" panose="02020500000000000000" pitchFamily="18" charset="-120"/>
                <a:cs typeface="Times New Roman" panose="02020603050405020304" pitchFamily="18" charset="0"/>
              </a:rPr>
              <a:t>sơ</a:t>
            </a:r>
            <a:r>
              <a:rPr lang="en-US" sz="1700" dirty="0">
                <a:effectLst/>
                <a:latin typeface="+mj-lt"/>
                <a:ea typeface="PMingLiU" panose="02020500000000000000" pitchFamily="18" charset="-120"/>
                <a:cs typeface="Times New Roman" panose="02020603050405020304" pitchFamily="18" charset="0"/>
              </a:rPr>
              <a:t> </a:t>
            </a:r>
            <a:r>
              <a:rPr lang="en-US" sz="1700" dirty="0" err="1">
                <a:effectLst/>
                <a:latin typeface="+mj-lt"/>
                <a:ea typeface="PMingLiU" panose="02020500000000000000" pitchFamily="18" charset="-120"/>
                <a:cs typeface="Times New Roman" panose="02020603050405020304" pitchFamily="18" charset="0"/>
              </a:rPr>
              <a:t>đồ</a:t>
            </a:r>
            <a:r>
              <a:rPr lang="en-US" sz="1700" dirty="0">
                <a:effectLst/>
                <a:latin typeface="+mj-lt"/>
                <a:ea typeface="PMingLiU" panose="02020500000000000000" pitchFamily="18" charset="-120"/>
                <a:cs typeface="Times New Roman" panose="02020603050405020304" pitchFamily="18" charset="0"/>
              </a:rPr>
              <a:t> K-means đánh </a:t>
            </a:r>
            <a:r>
              <a:rPr lang="en-US" sz="1700" dirty="0" err="1">
                <a:effectLst/>
                <a:latin typeface="+mj-lt"/>
                <a:ea typeface="PMingLiU" panose="02020500000000000000" pitchFamily="18" charset="-120"/>
                <a:cs typeface="Times New Roman" panose="02020603050405020304" pitchFamily="18" charset="0"/>
              </a:rPr>
              <a:t>dấu</a:t>
            </a:r>
            <a:r>
              <a:rPr lang="en-US" sz="1700" dirty="0">
                <a:effectLst/>
                <a:latin typeface="+mj-lt"/>
                <a:ea typeface="PMingLiU" panose="02020500000000000000" pitchFamily="18" charset="-120"/>
                <a:cs typeface="Times New Roman" panose="02020603050405020304" pitchFamily="18" charset="0"/>
              </a:rPr>
              <a:t> các loại </a:t>
            </a:r>
            <a:r>
              <a:rPr lang="en-US" sz="1700" dirty="0" err="1">
                <a:effectLst/>
                <a:latin typeface="+mj-lt"/>
                <a:ea typeface="PMingLiU" panose="02020500000000000000" pitchFamily="18" charset="-120"/>
                <a:cs typeface="Times New Roman" panose="02020603050405020304" pitchFamily="18" charset="0"/>
              </a:rPr>
              <a:t>cụm</a:t>
            </a:r>
            <a:r>
              <a:rPr lang="en-US" sz="1700" dirty="0">
                <a:effectLst/>
                <a:latin typeface="+mj-lt"/>
                <a:ea typeface="PMingLiU" panose="02020500000000000000" pitchFamily="18" charset="-120"/>
                <a:cs typeface="Times New Roman" panose="02020603050405020304" pitchFamily="18" charset="0"/>
              </a:rPr>
              <a:t> </a:t>
            </a:r>
            <a:r>
              <a:rPr lang="en-US" sz="1700" dirty="0" err="1">
                <a:effectLst/>
                <a:latin typeface="+mj-lt"/>
                <a:ea typeface="PMingLiU" panose="02020500000000000000" pitchFamily="18" charset="-120"/>
                <a:cs typeface="Times New Roman" panose="02020603050405020304" pitchFamily="18" charset="0"/>
              </a:rPr>
              <a:t>trong</a:t>
            </a:r>
            <a:r>
              <a:rPr lang="en-US" sz="1700" dirty="0">
                <a:effectLst/>
                <a:latin typeface="+mj-lt"/>
                <a:ea typeface="PMingLiU" panose="02020500000000000000" pitchFamily="18" charset="-120"/>
                <a:cs typeface="Times New Roman" panose="02020603050405020304" pitchFamily="18" charset="0"/>
              </a:rPr>
              <a:t> X và phần tử </a:t>
            </a:r>
            <a:r>
              <a:rPr lang="en-US" sz="1700" dirty="0" err="1">
                <a:effectLst/>
                <a:latin typeface="+mj-lt"/>
                <a:ea typeface="PMingLiU" panose="02020500000000000000" pitchFamily="18" charset="-120"/>
                <a:cs typeface="Times New Roman" panose="02020603050405020304" pitchFamily="18" charset="0"/>
              </a:rPr>
              <a:t>trung</a:t>
            </a:r>
            <a:r>
              <a:rPr lang="en-US" sz="1700" dirty="0">
                <a:effectLst/>
                <a:latin typeface="+mj-lt"/>
                <a:ea typeface="PMingLiU" panose="02020500000000000000" pitchFamily="18" charset="-120"/>
                <a:cs typeface="Times New Roman" panose="02020603050405020304" pitchFamily="18" charset="0"/>
              </a:rPr>
              <a:t> </a:t>
            </a:r>
            <a:r>
              <a:rPr lang="en-US" sz="1700" dirty="0" err="1">
                <a:effectLst/>
                <a:latin typeface="+mj-lt"/>
                <a:ea typeface="PMingLiU" panose="02020500000000000000" pitchFamily="18" charset="-120"/>
                <a:cs typeface="Times New Roman" panose="02020603050405020304" pitchFamily="18" charset="0"/>
              </a:rPr>
              <a:t>tâm</a:t>
            </a:r>
            <a:r>
              <a:rPr lang="en-US" sz="1700" dirty="0">
                <a:effectLst/>
                <a:latin typeface="+mj-lt"/>
                <a:ea typeface="PMingLiU" panose="02020500000000000000" pitchFamily="18" charset="-120"/>
                <a:cs typeface="Times New Roman" panose="02020603050405020304" pitchFamily="18" charset="0"/>
              </a:rPr>
              <a:t> của chúng.</a:t>
            </a:r>
          </a:p>
          <a:p>
            <a:pPr marL="0" marR="0" indent="0">
              <a:spcBef>
                <a:spcPts val="0"/>
              </a:spcBef>
              <a:spcAft>
                <a:spcPts val="0"/>
              </a:spcAft>
              <a:buNone/>
            </a:pP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plt.close</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7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for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cluster_mean</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in enumerate(clusters):</a:t>
            </a:r>
            <a:endParaRPr lang="en-US" sz="17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data_cluster_i</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data_with_clusters</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data_with_clusters</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-1]==</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7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plt.scatter</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data_cluster_i</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0],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data_cluster_i</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1], label='Cluster '+str(</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7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plt.plot</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cluster_mean</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[0],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cluster_mean</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[1], label='Centroid '+str(</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marker='*',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markersize</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=15,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markeredgecolor</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="k",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markeredgewidth</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7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plt.xlabel</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acousticness</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7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plt.ylabel</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('danceability')</a:t>
            </a:r>
            <a:endParaRPr lang="en-US" sz="17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plt.style.use</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('seaborn')</a:t>
            </a:r>
            <a:endParaRPr lang="en-US" sz="17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700" dirty="0" err="1">
                <a:effectLst/>
                <a:latin typeface="Courier New" panose="02070309020205020404" pitchFamily="49" charset="0"/>
                <a:ea typeface="Times New Roman" panose="02020603050405020304" pitchFamily="18" charset="0"/>
                <a:cs typeface="Times New Roman" panose="02020603050405020304" pitchFamily="18" charset="0"/>
              </a:rPr>
              <a:t>plt.legend</a:t>
            </a:r>
            <a:r>
              <a:rPr lang="en-US" sz="17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7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vi-VN" sz="1700" dirty="0"/>
          </a:p>
        </p:txBody>
      </p:sp>
    </p:spTree>
    <p:extLst>
      <p:ext uri="{BB962C8B-B14F-4D97-AF65-F5344CB8AC3E}">
        <p14:creationId xmlns:p14="http://schemas.microsoft.com/office/powerpoint/2010/main" val="1188754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5E1CC97-15A3-4CBF-9AC6-3A3DE9535C92}"/>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áp dụng với dữ liệu (tt)</a:t>
            </a:r>
            <a:endParaRPr lang="vi-VN" sz="3200">
              <a:solidFill>
                <a:schemeClr val="bg1"/>
              </a:solidFill>
            </a:endParaRPr>
          </a:p>
        </p:txBody>
      </p:sp>
      <p:sp>
        <p:nvSpPr>
          <p:cNvPr id="3" name="Content Placeholder 2">
            <a:extLst>
              <a:ext uri="{FF2B5EF4-FFF2-40B4-BE49-F238E27FC236}">
                <a16:creationId xmlns:a16="http://schemas.microsoft.com/office/drawing/2014/main" id="{965E99FD-4D57-4786-B599-BB059950A22F}"/>
              </a:ext>
            </a:extLst>
          </p:cNvPr>
          <p:cNvSpPr>
            <a:spLocks noGrp="1"/>
          </p:cNvSpPr>
          <p:nvPr>
            <p:ph idx="1"/>
          </p:nvPr>
        </p:nvSpPr>
        <p:spPr>
          <a:xfrm>
            <a:off x="4777409" y="1028702"/>
            <a:ext cx="6273972" cy="4843462"/>
          </a:xfrm>
        </p:spPr>
        <p:txBody>
          <a:bodyPr>
            <a:normAutofit/>
          </a:bodyPr>
          <a:lstStyle/>
          <a:p>
            <a:pPr marL="0" marR="0" indent="0">
              <a:spcBef>
                <a:spcPts val="1200"/>
              </a:spcBef>
              <a:spcAft>
                <a:spcPts val="800"/>
              </a:spcAft>
              <a:buNone/>
            </a:pPr>
            <a:r>
              <a:rPr lang="en-US" sz="1800" dirty="0">
                <a:effectLst/>
                <a:latin typeface="+mj-lt"/>
                <a:ea typeface="PMingLiU" panose="02020500000000000000" pitchFamily="18" charset="-120"/>
                <a:cs typeface="Times New Roman" panose="02020603050405020304" pitchFamily="18" charset="0"/>
              </a:rPr>
              <a:t>Bước 6: </a:t>
            </a:r>
            <a:r>
              <a:rPr lang="en-US" sz="1800" dirty="0" err="1">
                <a:effectLst/>
                <a:latin typeface="+mj-lt"/>
                <a:ea typeface="PMingLiU" panose="02020500000000000000" pitchFamily="18" charset="-120"/>
                <a:cs typeface="Times New Roman" panose="02020603050405020304" pitchFamily="18" charset="0"/>
              </a:rPr>
              <a:t>Vẽ</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sơ</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mj-lt"/>
                <a:ea typeface="PMingLiU" panose="02020500000000000000" pitchFamily="18" charset="-120"/>
                <a:cs typeface="Times New Roman" panose="02020603050405020304" pitchFamily="18" charset="0"/>
              </a:rPr>
              <a:t>đồ</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Times New Roman" panose="02020603050405020304" pitchFamily="18" charset="0"/>
                <a:ea typeface="PMingLiU" panose="02020500000000000000" pitchFamily="18" charset="-120"/>
                <a:cs typeface="Times New Roman" panose="02020603050405020304" pitchFamily="18" charset="0"/>
              </a:rPr>
              <a:t>elbow_method</a:t>
            </a:r>
            <a:r>
              <a:rPr lang="en-US" sz="1800" dirty="0">
                <a:effectLst/>
                <a:latin typeface="+mj-lt"/>
                <a:ea typeface="PMingLiU" panose="02020500000000000000" pitchFamily="18" charset="-120"/>
                <a:cs typeface="Times New Roman" panose="02020603050405020304" pitchFamily="18" charset="0"/>
              </a:rPr>
              <a:t> của X.</a:t>
            </a:r>
          </a:p>
          <a:p>
            <a:pPr marL="0" marR="0" indent="0">
              <a:spcBef>
                <a:spcPts val="0"/>
              </a:spcBef>
              <a:spcAft>
                <a:spcPts val="0"/>
              </a:spcAft>
              <a:buNone/>
            </a:pP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elbow_method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(X)</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vi-VN" sz="1800" dirty="0"/>
          </a:p>
        </p:txBody>
      </p:sp>
    </p:spTree>
    <p:extLst>
      <p:ext uri="{BB962C8B-B14F-4D97-AF65-F5344CB8AC3E}">
        <p14:creationId xmlns:p14="http://schemas.microsoft.com/office/powerpoint/2010/main" val="341704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3D33926-8421-43D5-A486-CBEC58A93025}"/>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áp dụng với dữ liệu (tt)</a:t>
            </a:r>
            <a:endParaRPr lang="vi-VN" sz="3200">
              <a:solidFill>
                <a:schemeClr val="bg1"/>
              </a:solidFill>
            </a:endParaRPr>
          </a:p>
        </p:txBody>
      </p:sp>
      <p:sp>
        <p:nvSpPr>
          <p:cNvPr id="3" name="Content Placeholder 2">
            <a:extLst>
              <a:ext uri="{FF2B5EF4-FFF2-40B4-BE49-F238E27FC236}">
                <a16:creationId xmlns:a16="http://schemas.microsoft.com/office/drawing/2014/main" id="{E112B62A-FC10-47FC-A3A2-2F8034CD752C}"/>
              </a:ext>
            </a:extLst>
          </p:cNvPr>
          <p:cNvSpPr>
            <a:spLocks noGrp="1"/>
          </p:cNvSpPr>
          <p:nvPr>
            <p:ph idx="1"/>
          </p:nvPr>
        </p:nvSpPr>
        <p:spPr>
          <a:xfrm>
            <a:off x="4777409" y="1028702"/>
            <a:ext cx="6273972" cy="4843462"/>
          </a:xfrm>
        </p:spPr>
        <p:txBody>
          <a:bodyPr>
            <a:normAutofit/>
          </a:bodyPr>
          <a:lstStyle/>
          <a:p>
            <a:pPr marL="0" marR="0" indent="0">
              <a:spcBef>
                <a:spcPts val="1200"/>
              </a:spcBef>
              <a:spcAft>
                <a:spcPts val="800"/>
              </a:spcAft>
              <a:buNone/>
            </a:pPr>
            <a:r>
              <a:rPr lang="en-US" sz="1800" dirty="0">
                <a:effectLst/>
                <a:latin typeface="+mj-lt"/>
                <a:ea typeface="PMingLiU" panose="02020500000000000000" pitchFamily="18" charset="-120"/>
                <a:cs typeface="Times New Roman" panose="02020603050405020304" pitchFamily="18" charset="0"/>
              </a:rPr>
              <a:t>Bước 7: </a:t>
            </a:r>
            <a:r>
              <a:rPr lang="en-US" sz="1800" dirty="0" err="1">
                <a:effectLst/>
                <a:latin typeface="+mj-lt"/>
                <a:ea typeface="PMingLiU" panose="02020500000000000000" pitchFamily="18" charset="-120"/>
                <a:cs typeface="Times New Roman" panose="02020603050405020304" pitchFamily="18" charset="0"/>
              </a:rPr>
              <a:t>Gọi</a:t>
            </a:r>
            <a:r>
              <a:rPr lang="en-US" sz="1800" dirty="0">
                <a:effectLst/>
                <a:latin typeface="+mj-lt"/>
                <a:ea typeface="PMingLiU" panose="02020500000000000000" pitchFamily="18" charset="-120"/>
                <a:cs typeface="Times New Roman" panose="02020603050405020304" pitchFamily="18" charset="0"/>
              </a:rPr>
              <a:t> </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inline</a:t>
            </a:r>
            <a:r>
              <a:rPr lang="en-US" sz="1800" dirty="0">
                <a:effectLst/>
                <a:latin typeface="+mj-lt"/>
                <a:ea typeface="PMingLiU" panose="02020500000000000000" pitchFamily="18" charset="-120"/>
                <a:cs typeface="Times New Roman" panose="02020603050405020304" pitchFamily="18" charset="0"/>
              </a:rPr>
              <a:t> và </a:t>
            </a:r>
            <a:r>
              <a:rPr lang="en-US" sz="1800" dirty="0" err="1">
                <a:effectLst/>
                <a:latin typeface="+mj-lt"/>
                <a:ea typeface="PMingLiU" panose="02020500000000000000" pitchFamily="18" charset="-120"/>
                <a:cs typeface="Times New Roman" panose="02020603050405020304" pitchFamily="18" charset="0"/>
              </a:rPr>
              <a:t>vẽ</a:t>
            </a:r>
            <a:r>
              <a:rPr lang="en-US" sz="1800" dirty="0">
                <a:effectLst/>
                <a:latin typeface="+mj-lt"/>
                <a:ea typeface="PMingLiU" panose="02020500000000000000" pitchFamily="18" charset="-120"/>
                <a:cs typeface="Times New Roman" panose="02020603050405020304" pitchFamily="18" charset="0"/>
              </a:rPr>
              <a:t> </a:t>
            </a:r>
            <a:r>
              <a:rPr lang="en-US" sz="1800" dirty="0" err="1">
                <a:effectLst/>
                <a:latin typeface="Times New Roman" panose="02020603050405020304" pitchFamily="18" charset="0"/>
                <a:ea typeface="PMingLiU" panose="02020500000000000000" pitchFamily="18" charset="-120"/>
                <a:cs typeface="Times New Roman" panose="02020603050405020304" pitchFamily="18" charset="0"/>
              </a:rPr>
              <a:t>draw_scatterplot</a:t>
            </a: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US" sz="1800" dirty="0">
                <a:effectLst/>
                <a:latin typeface="+mj-lt"/>
                <a:ea typeface="PMingLiU" panose="02020500000000000000" pitchFamily="18" charset="-120"/>
                <a:cs typeface="Times New Roman" panose="02020603050405020304" pitchFamily="18" charset="0"/>
              </a:rPr>
              <a:t>của X.</a:t>
            </a: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%matplotlib inline</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indent="0">
              <a:spcBef>
                <a:spcPts val="0"/>
              </a:spcBef>
              <a:spcAft>
                <a:spcPts val="0"/>
              </a:spcAft>
              <a:buNone/>
            </a:pP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draw_scatterplot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(X['</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acousticness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Acousticness</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X['danceability'], 'Danceability')</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vi-VN" sz="1800" dirty="0"/>
          </a:p>
        </p:txBody>
      </p:sp>
    </p:spTree>
    <p:extLst>
      <p:ext uri="{BB962C8B-B14F-4D97-AF65-F5344CB8AC3E}">
        <p14:creationId xmlns:p14="http://schemas.microsoft.com/office/powerpoint/2010/main" val="150456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825A9836-8E30-452F-8050-3D58EFCDF2B1}"/>
              </a:ext>
            </a:extLst>
          </p:cNvPr>
          <p:cNvSpPr>
            <a:spLocks noGrp="1"/>
          </p:cNvSpPr>
          <p:nvPr>
            <p:ph type="ctrTitle"/>
          </p:nvPr>
        </p:nvSpPr>
        <p:spPr>
          <a:xfrm>
            <a:off x="872556" y="740563"/>
            <a:ext cx="4688488" cy="3232560"/>
          </a:xfrm>
        </p:spPr>
        <p:txBody>
          <a:bodyPr>
            <a:normAutofit/>
          </a:bodyPr>
          <a:lstStyle/>
          <a:p>
            <a:pPr algn="l"/>
            <a:r>
              <a:rPr lang="en-US">
                <a:solidFill>
                  <a:schemeClr val="bg1"/>
                </a:solidFill>
              </a:rPr>
              <a:t>phần 4: kết quả thực tế</a:t>
            </a:r>
            <a:endParaRPr lang="vi-VN">
              <a:solidFill>
                <a:schemeClr val="bg1"/>
              </a:solidFill>
            </a:endParaRPr>
          </a:p>
        </p:txBody>
      </p:sp>
      <p:sp>
        <p:nvSpPr>
          <p:cNvPr id="5" name="Subtitle 4">
            <a:extLst>
              <a:ext uri="{FF2B5EF4-FFF2-40B4-BE49-F238E27FC236}">
                <a16:creationId xmlns:a16="http://schemas.microsoft.com/office/drawing/2014/main" id="{44851A0A-0F78-44A5-A0F7-9B9A0B951CB3}"/>
              </a:ext>
            </a:extLst>
          </p:cNvPr>
          <p:cNvSpPr>
            <a:spLocks noGrp="1"/>
          </p:cNvSpPr>
          <p:nvPr>
            <p:ph type="subTitle" idx="1"/>
          </p:nvPr>
        </p:nvSpPr>
        <p:spPr>
          <a:xfrm>
            <a:off x="872556" y="4484913"/>
            <a:ext cx="4688488" cy="1360853"/>
          </a:xfrm>
        </p:spPr>
        <p:txBody>
          <a:bodyPr>
            <a:normAutofit/>
          </a:bodyPr>
          <a:lstStyle/>
          <a:p>
            <a:pPr marL="342900" indent="-342900" algn="l">
              <a:buAutoNum type="arabicPeriod"/>
            </a:pPr>
            <a:r>
              <a:rPr lang="en-US" sz="1400">
                <a:solidFill>
                  <a:schemeClr val="bg1"/>
                </a:solidFill>
              </a:rPr>
              <a:t>kết quả đầu ra.</a:t>
            </a:r>
          </a:p>
          <a:p>
            <a:pPr marL="342900" indent="-342900" algn="l">
              <a:buAutoNum type="arabicPeriod"/>
            </a:pPr>
            <a:r>
              <a:rPr lang="en-US" sz="1400">
                <a:solidFill>
                  <a:schemeClr val="bg1"/>
                </a:solidFill>
              </a:rPr>
              <a:t>nhận xét.</a:t>
            </a:r>
            <a:endParaRPr lang="vi-VN" sz="1400">
              <a:solidFill>
                <a:schemeClr val="bg1"/>
              </a:solidFill>
            </a:endParaRPr>
          </a:p>
        </p:txBody>
      </p:sp>
      <p:pic>
        <p:nvPicPr>
          <p:cNvPr id="9" name="Graphic 8" descr="Checkmark">
            <a:extLst>
              <a:ext uri="{FF2B5EF4-FFF2-40B4-BE49-F238E27FC236}">
                <a16:creationId xmlns:a16="http://schemas.microsoft.com/office/drawing/2014/main" id="{B470164B-0F8D-4F5A-B27A-D12F0400DE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117766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B2241B-6B50-4DBE-9964-234223112618}"/>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1. mục tiêu đề tài</a:t>
            </a:r>
            <a:endParaRPr lang="vi-VN" sz="3200">
              <a:solidFill>
                <a:schemeClr val="bg1"/>
              </a:solidFill>
            </a:endParaRPr>
          </a:p>
        </p:txBody>
      </p:sp>
      <p:sp>
        <p:nvSpPr>
          <p:cNvPr id="3" name="Content Placeholder 2">
            <a:extLst>
              <a:ext uri="{FF2B5EF4-FFF2-40B4-BE49-F238E27FC236}">
                <a16:creationId xmlns:a16="http://schemas.microsoft.com/office/drawing/2014/main" id="{6BDB6223-D200-4D78-B837-2F608981CFCC}"/>
              </a:ext>
            </a:extLst>
          </p:cNvPr>
          <p:cNvSpPr>
            <a:spLocks noGrp="1"/>
          </p:cNvSpPr>
          <p:nvPr>
            <p:ph idx="1"/>
          </p:nvPr>
        </p:nvSpPr>
        <p:spPr>
          <a:xfrm>
            <a:off x="4777409" y="1028702"/>
            <a:ext cx="6273972" cy="4843462"/>
          </a:xfrm>
        </p:spPr>
        <p:txBody>
          <a:bodyPr>
            <a:normAutofit/>
          </a:bodyPr>
          <a:lstStyle/>
          <a:p>
            <a:pPr marL="0" indent="0">
              <a:buNone/>
            </a:pPr>
            <a:r>
              <a:rPr lang="vi-VN" sz="1800"/>
              <a:t>Việc phân tích nghiên cứu bộ dữ liệu luôn đóng vai trò quan trọng trong việc xây dựng các thuật toán AI cho việc tìm kiếm lẫn quản lý cơ sở dữ liệu của tất cả mọi thứ liên quan đến công nghệ thông tin. Những thông tin của dữ liệu đều sẽ được phân loại để </a:t>
            </a:r>
            <a:r>
              <a:rPr lang="en-US" sz="1800"/>
              <a:t>có được </a:t>
            </a:r>
            <a:r>
              <a:rPr lang="vi-VN" sz="1800"/>
              <a:t>tính tổ chức, góp phần phát triển những thuật toán, vượt qua các rào cản và thách thức khiến cho đời sống xã hội ngày càng tiến bộ hơn. Trong bối cảnh mà công nghệ càng ngày càng phát triển, cơ sở dữ liệu ngày càng trở nên đồ sộ và phức tạp hơn thì việc phân tích nghiên cứu bộ dữ liệu đang ngày càng trở thành xu thế mới nhằm giải quyết các bài toán phức tạp mà trong quá khứ khó có thể làm được.</a:t>
            </a:r>
            <a:endParaRPr lang="en-US" sz="1800"/>
          </a:p>
          <a:p>
            <a:pPr marL="0" indent="0">
              <a:buNone/>
            </a:pPr>
            <a:endParaRPr lang="vi-VN" sz="1800"/>
          </a:p>
        </p:txBody>
      </p:sp>
    </p:spTree>
    <p:extLst>
      <p:ext uri="{BB962C8B-B14F-4D97-AF65-F5344CB8AC3E}">
        <p14:creationId xmlns:p14="http://schemas.microsoft.com/office/powerpoint/2010/main" val="2285777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53A36-6476-4765-8B2A-4A828FB7EEB7}"/>
              </a:ext>
            </a:extLst>
          </p:cNvPr>
          <p:cNvSpPr>
            <a:spLocks noGrp="1"/>
          </p:cNvSpPr>
          <p:nvPr>
            <p:ph type="title"/>
          </p:nvPr>
        </p:nvSpPr>
        <p:spPr>
          <a:xfrm>
            <a:off x="1371598" y="462743"/>
            <a:ext cx="5327375" cy="1560022"/>
          </a:xfrm>
        </p:spPr>
        <p:txBody>
          <a:bodyPr anchor="b">
            <a:normAutofit/>
          </a:bodyPr>
          <a:lstStyle/>
          <a:p>
            <a:r>
              <a:rPr lang="en-US" dirty="0"/>
              <a:t>1. kết quả đầu ra</a:t>
            </a:r>
            <a:endParaRPr lang="vi-VN" dirty="0"/>
          </a:p>
        </p:txBody>
      </p:sp>
      <p:sp>
        <p:nvSpPr>
          <p:cNvPr id="3" name="Content Placeholder 2">
            <a:extLst>
              <a:ext uri="{FF2B5EF4-FFF2-40B4-BE49-F238E27FC236}">
                <a16:creationId xmlns:a16="http://schemas.microsoft.com/office/drawing/2014/main" id="{AA416B4E-54C5-490E-BE8C-599BC5ECC54F}"/>
              </a:ext>
            </a:extLst>
          </p:cNvPr>
          <p:cNvSpPr>
            <a:spLocks noGrp="1"/>
          </p:cNvSpPr>
          <p:nvPr>
            <p:ph idx="1"/>
          </p:nvPr>
        </p:nvSpPr>
        <p:spPr>
          <a:xfrm>
            <a:off x="1371600" y="2279374"/>
            <a:ext cx="5327373" cy="3601436"/>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vi-VN"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Bảng</a:t>
            </a:r>
            <a:r>
              <a:rPr kumimoji="0" lang="vi-VN"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đầu ra 1 cho thấy thuật toán đã cho </a:t>
            </a:r>
            <a:r>
              <a:rPr kumimoji="0" lang="vi-VN"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dữ</a:t>
            </a:r>
            <a:r>
              <a:rPr kumimoji="0" lang="vi-VN"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liệu vào thành công.</a:t>
            </a:r>
            <a:endParaRPr kumimoji="0" lang="en-US" altLang="en-US" sz="1600" b="0" i="0" u="none" strike="noStrike" cap="none" normalizeH="0" baseline="0" dirty="0">
              <a:ln>
                <a:noFill/>
              </a:ln>
              <a:effectLst/>
              <a:latin typeface="+mj-lt"/>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
        <p:nvSpPr>
          <p:cNvPr id="72" name="Rectangle 71">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5" name="Picture 6" descr="A picture containing table&#10;&#10;Description automatically generated">
            <a:extLst>
              <a:ext uri="{FF2B5EF4-FFF2-40B4-BE49-F238E27FC236}">
                <a16:creationId xmlns:a16="http://schemas.microsoft.com/office/drawing/2014/main" id="{31410618-6C94-4B64-9E95-379A26D560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9796" y="1028699"/>
            <a:ext cx="4076701" cy="81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188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535A0-3E65-435D-95D8-D1AD833215E5}"/>
              </a:ext>
            </a:extLst>
          </p:cNvPr>
          <p:cNvSpPr>
            <a:spLocks noGrp="1"/>
          </p:cNvSpPr>
          <p:nvPr>
            <p:ph type="title"/>
          </p:nvPr>
        </p:nvSpPr>
        <p:spPr>
          <a:xfrm>
            <a:off x="1371598" y="462743"/>
            <a:ext cx="5327375" cy="1560022"/>
          </a:xfrm>
        </p:spPr>
        <p:txBody>
          <a:bodyPr anchor="b">
            <a:normAutofit/>
          </a:bodyPr>
          <a:lstStyle/>
          <a:p>
            <a:r>
              <a:rPr lang="en-US" dirty="0"/>
              <a:t>1. kết quả đầu ra (Tt)</a:t>
            </a:r>
            <a:endParaRPr lang="vi-VN" dirty="0"/>
          </a:p>
        </p:txBody>
      </p:sp>
      <p:sp>
        <p:nvSpPr>
          <p:cNvPr id="3" name="Content Placeholder 2">
            <a:extLst>
              <a:ext uri="{FF2B5EF4-FFF2-40B4-BE49-F238E27FC236}">
                <a16:creationId xmlns:a16="http://schemas.microsoft.com/office/drawing/2014/main" id="{AC2B8725-11EA-4464-B74D-1A82946D922A}"/>
              </a:ext>
            </a:extLst>
          </p:cNvPr>
          <p:cNvSpPr>
            <a:spLocks noGrp="1"/>
          </p:cNvSpPr>
          <p:nvPr>
            <p:ph idx="1"/>
          </p:nvPr>
        </p:nvSpPr>
        <p:spPr>
          <a:xfrm>
            <a:off x="1371600" y="2279374"/>
            <a:ext cx="5327373" cy="3601436"/>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Bảng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đầu ra 2 cho thấy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mảng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X được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phân</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bố vào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bên</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trái</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phía</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trên</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là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chủ</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yếu.</a:t>
            </a:r>
            <a:endParaRPr kumimoji="0" lang="en-US" altLang="en-US" sz="1600" b="0" i="0" u="none" strike="noStrike" cap="none" normalizeH="0" baseline="0" dirty="0">
              <a:ln>
                <a:noFill/>
              </a:ln>
              <a:effectLst/>
              <a:latin typeface="+mj-lt"/>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
        <p:nvSpPr>
          <p:cNvPr id="72" name="Rectangle 71">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49" name="Picture 9" descr="Chart, scatter chart&#10;&#10;Description automatically generated">
            <a:extLst>
              <a:ext uri="{FF2B5EF4-FFF2-40B4-BE49-F238E27FC236}">
                <a16:creationId xmlns:a16="http://schemas.microsoft.com/office/drawing/2014/main" id="{D9D7852C-DA92-4E3A-B54D-ADE2CD90E4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9796" y="1028699"/>
            <a:ext cx="4076701" cy="279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969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E560C-DA08-4EFE-BF10-D2B924B75E92}"/>
              </a:ext>
            </a:extLst>
          </p:cNvPr>
          <p:cNvSpPr>
            <a:spLocks noGrp="1"/>
          </p:cNvSpPr>
          <p:nvPr>
            <p:ph type="title"/>
          </p:nvPr>
        </p:nvSpPr>
        <p:spPr>
          <a:xfrm>
            <a:off x="1371598" y="462743"/>
            <a:ext cx="5327375" cy="1560022"/>
          </a:xfrm>
        </p:spPr>
        <p:txBody>
          <a:bodyPr anchor="b">
            <a:normAutofit/>
          </a:bodyPr>
          <a:lstStyle/>
          <a:p>
            <a:r>
              <a:rPr lang="en-US" dirty="0"/>
              <a:t>1. kết quả đầu ra (Tt)</a:t>
            </a:r>
            <a:endParaRPr lang="vi-VN" dirty="0"/>
          </a:p>
        </p:txBody>
      </p:sp>
      <p:sp>
        <p:nvSpPr>
          <p:cNvPr id="3" name="Content Placeholder 2">
            <a:extLst>
              <a:ext uri="{FF2B5EF4-FFF2-40B4-BE49-F238E27FC236}">
                <a16:creationId xmlns:a16="http://schemas.microsoft.com/office/drawing/2014/main" id="{0B1653F2-7AF6-4F77-A480-4F014D65D20E}"/>
              </a:ext>
            </a:extLst>
          </p:cNvPr>
          <p:cNvSpPr>
            <a:spLocks noGrp="1"/>
          </p:cNvSpPr>
          <p:nvPr>
            <p:ph idx="1"/>
          </p:nvPr>
        </p:nvSpPr>
        <p:spPr>
          <a:xfrm>
            <a:off x="1371600" y="2279374"/>
            <a:ext cx="5327373" cy="3601436"/>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Bảng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đầu ra 3 cho thấy các phần tử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trong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mảng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X được chia ra làm 5 phần và các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trung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tâm</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được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phân</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bố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như</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hình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sau</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a:t>
            </a:r>
            <a:endParaRPr kumimoji="0" lang="en-US" altLang="en-US" sz="1600" b="0" i="0" u="none" strike="noStrike" cap="none" normalizeH="0" baseline="0" dirty="0">
              <a:ln>
                <a:noFill/>
              </a:ln>
              <a:effectLst/>
              <a:latin typeface="+mj-lt"/>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
        <p:nvSpPr>
          <p:cNvPr id="72" name="Rectangle 71">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3" name="Picture 8" descr="Chart, scatter chart&#10;&#10;Description automatically generated">
            <a:extLst>
              <a:ext uri="{FF2B5EF4-FFF2-40B4-BE49-F238E27FC236}">
                <a16:creationId xmlns:a16="http://schemas.microsoft.com/office/drawing/2014/main" id="{F08427F6-BD18-49D8-ADBF-9142B7C078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9796" y="1028699"/>
            <a:ext cx="4076701" cy="259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01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8DB40-E4B1-4807-B5D1-4A47810E16D5}"/>
              </a:ext>
            </a:extLst>
          </p:cNvPr>
          <p:cNvSpPr>
            <a:spLocks noGrp="1"/>
          </p:cNvSpPr>
          <p:nvPr>
            <p:ph type="title"/>
          </p:nvPr>
        </p:nvSpPr>
        <p:spPr>
          <a:xfrm>
            <a:off x="1371598" y="462743"/>
            <a:ext cx="5327375" cy="1560022"/>
          </a:xfrm>
        </p:spPr>
        <p:txBody>
          <a:bodyPr anchor="b">
            <a:normAutofit/>
          </a:bodyPr>
          <a:lstStyle/>
          <a:p>
            <a:r>
              <a:rPr lang="en-US" dirty="0"/>
              <a:t>1. kết quả đầu ra (Tt)</a:t>
            </a:r>
            <a:endParaRPr lang="vi-VN" dirty="0"/>
          </a:p>
        </p:txBody>
      </p:sp>
      <p:sp>
        <p:nvSpPr>
          <p:cNvPr id="3" name="Content Placeholder 2">
            <a:extLst>
              <a:ext uri="{FF2B5EF4-FFF2-40B4-BE49-F238E27FC236}">
                <a16:creationId xmlns:a16="http://schemas.microsoft.com/office/drawing/2014/main" id="{3CC4B810-9109-4D40-A9F0-D1449BE81AF9}"/>
              </a:ext>
            </a:extLst>
          </p:cNvPr>
          <p:cNvSpPr>
            <a:spLocks noGrp="1"/>
          </p:cNvSpPr>
          <p:nvPr>
            <p:ph idx="1"/>
          </p:nvPr>
        </p:nvSpPr>
        <p:spPr>
          <a:xfrm>
            <a:off x="1371600" y="2279374"/>
            <a:ext cx="5327373" cy="3601436"/>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Bảng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đầu ra 4 cho thấy cost của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từng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phân</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cụm</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ngày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càng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giảm</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và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ít</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tập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trung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hơn</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a:t>
            </a:r>
            <a:endParaRPr kumimoji="0" lang="en-US" altLang="en-US" sz="1600" b="0" i="0" u="none" strike="noStrike" cap="none" normalizeH="0" baseline="0" dirty="0">
              <a:ln>
                <a:noFill/>
              </a:ln>
              <a:effectLst/>
              <a:latin typeface="+mj-lt"/>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mj-lt"/>
            </a:endParaRPr>
          </a:p>
        </p:txBody>
      </p:sp>
      <p:sp>
        <p:nvSpPr>
          <p:cNvPr id="72" name="Rectangle 71">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7" name="Picture 10" descr="Chart, line chart&#10;&#10;Description automatically generated">
            <a:extLst>
              <a:ext uri="{FF2B5EF4-FFF2-40B4-BE49-F238E27FC236}">
                <a16:creationId xmlns:a16="http://schemas.microsoft.com/office/drawing/2014/main" id="{8CA0AE72-A499-4594-889F-84E25E3CD8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9796" y="1028699"/>
            <a:ext cx="4076701" cy="254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940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DD9F8-7BA1-4EA0-8193-14FC07B6AEF7}"/>
              </a:ext>
            </a:extLst>
          </p:cNvPr>
          <p:cNvSpPr>
            <a:spLocks noGrp="1"/>
          </p:cNvSpPr>
          <p:nvPr>
            <p:ph type="title"/>
          </p:nvPr>
        </p:nvSpPr>
        <p:spPr>
          <a:xfrm>
            <a:off x="1371598" y="462743"/>
            <a:ext cx="5327375" cy="1560022"/>
          </a:xfrm>
        </p:spPr>
        <p:txBody>
          <a:bodyPr anchor="b">
            <a:normAutofit/>
          </a:bodyPr>
          <a:lstStyle/>
          <a:p>
            <a:r>
              <a:rPr lang="en-US" dirty="0"/>
              <a:t>1. kết quả đầu ra (Tt)</a:t>
            </a:r>
            <a:endParaRPr lang="vi-VN" dirty="0"/>
          </a:p>
        </p:txBody>
      </p:sp>
      <p:sp>
        <p:nvSpPr>
          <p:cNvPr id="3" name="Content Placeholder 2">
            <a:extLst>
              <a:ext uri="{FF2B5EF4-FFF2-40B4-BE49-F238E27FC236}">
                <a16:creationId xmlns:a16="http://schemas.microsoft.com/office/drawing/2014/main" id="{94E4416A-B360-4D8B-8985-C19ED95A0573}"/>
              </a:ext>
            </a:extLst>
          </p:cNvPr>
          <p:cNvSpPr>
            <a:spLocks noGrp="1"/>
          </p:cNvSpPr>
          <p:nvPr>
            <p:ph idx="1"/>
          </p:nvPr>
        </p:nvSpPr>
        <p:spPr>
          <a:xfrm>
            <a:off x="1371600" y="2279374"/>
            <a:ext cx="5327373" cy="3601436"/>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Bảng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đầu ra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cuối</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cùng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cho thầy các phần tử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trong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mảng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X chỉ tập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trung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a:t>
            </a:r>
            <a:r>
              <a:rPr kumimoji="0" lang="en-US" altLang="en-US" sz="1600" b="0" i="0" u="none" strike="noStrike" cap="none" normalizeH="0" baseline="0" dirty="0" err="1">
                <a:ln>
                  <a:noFill/>
                </a:ln>
                <a:effectLst/>
                <a:latin typeface="+mj-lt"/>
                <a:ea typeface="PMingLiU" panose="02020500000000000000" pitchFamily="18" charset="-120"/>
                <a:cs typeface="Times New Roman" panose="02020603050405020304" pitchFamily="18" charset="0"/>
              </a:rPr>
              <a:t>trong</a:t>
            </a:r>
            <a:r>
              <a:rPr kumimoji="0" lang="en-US" altLang="en-US" sz="1600" b="0" i="0" u="none" strike="noStrike" cap="none" normalizeH="0" baseline="0" dirty="0">
                <a:ln>
                  <a:noFill/>
                </a:ln>
                <a:effectLst/>
                <a:latin typeface="+mj-lt"/>
                <a:ea typeface="PMingLiU" panose="02020500000000000000" pitchFamily="18" charset="-120"/>
                <a:cs typeface="Times New Roman" panose="02020603050405020304" pitchFamily="18" charset="0"/>
              </a:rPr>
              <a:t> khoảng từ 0.0 đến 1.0.</a:t>
            </a:r>
            <a:endParaRPr kumimoji="0" lang="en-US" altLang="en-US" sz="1600" b="0" i="0" u="none" strike="noStrike" cap="none" normalizeH="0" baseline="0" dirty="0">
              <a:ln>
                <a:noFill/>
              </a:ln>
              <a:effectLst/>
              <a:latin typeface="+mj-lt"/>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
        <p:nvSpPr>
          <p:cNvPr id="72" name="Rectangle 71">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1" name="Picture 11" descr="Chart, histogram&#10;&#10;Description automatically generated">
            <a:extLst>
              <a:ext uri="{FF2B5EF4-FFF2-40B4-BE49-F238E27FC236}">
                <a16:creationId xmlns:a16="http://schemas.microsoft.com/office/drawing/2014/main" id="{2B315C80-E216-43B2-AFE8-AE566730E7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9796" y="1028699"/>
            <a:ext cx="4076701" cy="359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05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F7BE794-AA5E-4171-9523-74D17172D951}"/>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nhận xét</a:t>
            </a:r>
            <a:endParaRPr lang="vi-VN" sz="3200">
              <a:solidFill>
                <a:schemeClr val="bg1"/>
              </a:solidFill>
            </a:endParaRPr>
          </a:p>
        </p:txBody>
      </p:sp>
      <p:sp>
        <p:nvSpPr>
          <p:cNvPr id="3" name="Content Placeholder 2">
            <a:extLst>
              <a:ext uri="{FF2B5EF4-FFF2-40B4-BE49-F238E27FC236}">
                <a16:creationId xmlns:a16="http://schemas.microsoft.com/office/drawing/2014/main" id="{5EB9D0D9-ECDC-468A-8D2E-D46D8C3E157C}"/>
              </a:ext>
            </a:extLst>
          </p:cNvPr>
          <p:cNvSpPr>
            <a:spLocks noGrp="1"/>
          </p:cNvSpPr>
          <p:nvPr>
            <p:ph idx="1"/>
          </p:nvPr>
        </p:nvSpPr>
        <p:spPr>
          <a:xfrm>
            <a:off x="4777409" y="1028702"/>
            <a:ext cx="6273972" cy="4843462"/>
          </a:xfrm>
        </p:spPr>
        <p:txBody>
          <a:bodyPr>
            <a:normAutofit/>
          </a:bodyPr>
          <a:lstStyle/>
          <a:p>
            <a:pPr marL="0" marR="0" indent="285750" algn="just">
              <a:lnSpc>
                <a:spcPct val="115000"/>
              </a:lnSpc>
              <a:spcBef>
                <a:spcPts val="1200"/>
              </a:spcBef>
              <a:spcAft>
                <a:spcPts val="0"/>
              </a:spcAft>
              <a:tabLst>
                <a:tab pos="2659380" algn="l"/>
              </a:tabLst>
            </a:pPr>
            <a:r>
              <a:rPr lang="vi-VN" sz="1800" dirty="0">
                <a:effectLst/>
                <a:latin typeface="+mj-lt"/>
                <a:ea typeface="Yu Mincho" panose="02020400000000000000" pitchFamily="18" charset="-128"/>
              </a:rPr>
              <a:t>Thuật toán K-</a:t>
            </a:r>
            <a:r>
              <a:rPr lang="vi-VN" sz="1800" dirty="0" err="1">
                <a:effectLst/>
                <a:latin typeface="+mj-lt"/>
                <a:ea typeface="Yu Mincho" panose="02020400000000000000" pitchFamily="18" charset="-128"/>
              </a:rPr>
              <a:t>means</a:t>
            </a:r>
            <a:r>
              <a:rPr lang="vi-VN" sz="1800" dirty="0">
                <a:effectLst/>
                <a:latin typeface="+mj-lt"/>
                <a:ea typeface="Yu Mincho" panose="02020400000000000000" pitchFamily="18" charset="-128"/>
              </a:rPr>
              <a:t> cho thấy </a:t>
            </a:r>
            <a:r>
              <a:rPr lang="vi-VN" sz="1800" dirty="0" err="1">
                <a:effectLst/>
                <a:latin typeface="+mj-lt"/>
                <a:ea typeface="Yu Mincho" panose="02020400000000000000" pitchFamily="18" charset="-128"/>
              </a:rPr>
              <a:t>mảng</a:t>
            </a:r>
            <a:r>
              <a:rPr lang="vi-VN" sz="1800" dirty="0">
                <a:effectLst/>
                <a:latin typeface="+mj-lt"/>
                <a:ea typeface="Yu Mincho" panose="02020400000000000000" pitchFamily="18" charset="-128"/>
              </a:rPr>
              <a:t> X được phân bố ra làm 5 loại </a:t>
            </a:r>
            <a:r>
              <a:rPr lang="vi-VN" sz="1800" dirty="0" err="1">
                <a:effectLst/>
                <a:latin typeface="+mj-lt"/>
                <a:ea typeface="Yu Mincho" panose="02020400000000000000" pitchFamily="18" charset="-128"/>
              </a:rPr>
              <a:t>cụm</a:t>
            </a:r>
            <a:r>
              <a:rPr lang="vi-VN" sz="1800" dirty="0">
                <a:effectLst/>
                <a:latin typeface="+mj-lt"/>
                <a:ea typeface="Yu Mincho" panose="02020400000000000000" pitchFamily="18" charset="-128"/>
              </a:rPr>
              <a:t> và các phần tử </a:t>
            </a:r>
            <a:r>
              <a:rPr lang="vi-VN" sz="1800" dirty="0" err="1">
                <a:effectLst/>
                <a:latin typeface="+mj-lt"/>
                <a:ea typeface="Yu Mincho" panose="02020400000000000000" pitchFamily="18" charset="-128"/>
              </a:rPr>
              <a:t>hầu</a:t>
            </a:r>
            <a:r>
              <a:rPr lang="vi-VN" sz="1800" dirty="0">
                <a:effectLst/>
                <a:latin typeface="+mj-lt"/>
                <a:ea typeface="Yu Mincho" panose="02020400000000000000" pitchFamily="18" charset="-128"/>
              </a:rPr>
              <a:t> như đều tập trung vào ba </a:t>
            </a:r>
            <a:r>
              <a:rPr lang="vi-VN" sz="1800" dirty="0" err="1">
                <a:effectLst/>
                <a:latin typeface="+mj-lt"/>
                <a:ea typeface="Yu Mincho" panose="02020400000000000000" pitchFamily="18" charset="-128"/>
              </a:rPr>
              <a:t>cụm</a:t>
            </a:r>
            <a:r>
              <a:rPr lang="vi-VN" sz="1800" dirty="0">
                <a:effectLst/>
                <a:latin typeface="+mj-lt"/>
                <a:ea typeface="Yu Mincho" panose="02020400000000000000" pitchFamily="18" charset="-128"/>
              </a:rPr>
              <a:t> đầu. </a:t>
            </a:r>
            <a:r>
              <a:rPr lang="vi-VN" sz="1800" dirty="0" err="1">
                <a:effectLst/>
                <a:latin typeface="+mj-lt"/>
                <a:ea typeface="Yu Mincho" panose="02020400000000000000" pitchFamily="18" charset="-128"/>
              </a:rPr>
              <a:t>Hầu</a:t>
            </a:r>
            <a:r>
              <a:rPr lang="vi-VN" sz="1800" dirty="0">
                <a:effectLst/>
                <a:latin typeface="+mj-lt"/>
                <a:ea typeface="Yu Mincho" panose="02020400000000000000" pitchFamily="18" charset="-128"/>
              </a:rPr>
              <a:t> </a:t>
            </a:r>
            <a:r>
              <a:rPr lang="vi-VN" sz="1800" dirty="0" err="1">
                <a:effectLst/>
                <a:latin typeface="+mj-lt"/>
                <a:ea typeface="Yu Mincho" panose="02020400000000000000" pitchFamily="18" charset="-128"/>
              </a:rPr>
              <a:t>hết</a:t>
            </a:r>
            <a:r>
              <a:rPr lang="vi-VN" sz="1800" dirty="0">
                <a:effectLst/>
                <a:latin typeface="+mj-lt"/>
                <a:ea typeface="Yu Mincho" panose="02020400000000000000" pitchFamily="18" charset="-128"/>
              </a:rPr>
              <a:t> các giá trị phần tử trong </a:t>
            </a:r>
            <a:r>
              <a:rPr lang="vi-VN" sz="1800" dirty="0" err="1">
                <a:effectLst/>
                <a:latin typeface="+mj-lt"/>
                <a:ea typeface="Yu Mincho" panose="02020400000000000000" pitchFamily="18" charset="-128"/>
              </a:rPr>
              <a:t>mảng</a:t>
            </a:r>
            <a:r>
              <a:rPr lang="vi-VN" sz="1800" dirty="0">
                <a:effectLst/>
                <a:latin typeface="+mj-lt"/>
                <a:ea typeface="Yu Mincho" panose="02020400000000000000" pitchFamily="18" charset="-128"/>
              </a:rPr>
              <a:t> X chỉ tập trung trong khoảng từ 0.0 đến 1.0 và các phân </a:t>
            </a:r>
            <a:r>
              <a:rPr lang="vi-VN" sz="1800" dirty="0" err="1">
                <a:effectLst/>
                <a:latin typeface="+mj-lt"/>
                <a:ea typeface="Yu Mincho" panose="02020400000000000000" pitchFamily="18" charset="-128"/>
              </a:rPr>
              <a:t>cụm</a:t>
            </a:r>
            <a:r>
              <a:rPr lang="vi-VN" sz="1800" dirty="0">
                <a:effectLst/>
                <a:latin typeface="+mj-lt"/>
                <a:ea typeface="Yu Mincho" panose="02020400000000000000" pitchFamily="18" charset="-128"/>
              </a:rPr>
              <a:t> đầu </a:t>
            </a:r>
            <a:r>
              <a:rPr lang="vi-VN" sz="1800" dirty="0" err="1">
                <a:effectLst/>
                <a:latin typeface="+mj-lt"/>
                <a:ea typeface="Yu Mincho" panose="02020400000000000000" pitchFamily="18" charset="-128"/>
              </a:rPr>
              <a:t>thường</a:t>
            </a:r>
            <a:r>
              <a:rPr lang="vi-VN" sz="1800" dirty="0">
                <a:effectLst/>
                <a:latin typeface="+mj-lt"/>
                <a:ea typeface="Yu Mincho" panose="02020400000000000000" pitchFamily="18" charset="-128"/>
              </a:rPr>
              <a:t> có </a:t>
            </a:r>
            <a:r>
              <a:rPr lang="vi-VN" sz="1800" dirty="0" err="1">
                <a:effectLst/>
                <a:latin typeface="+mj-lt"/>
                <a:ea typeface="Yu Mincho" panose="02020400000000000000" pitchFamily="18" charset="-128"/>
              </a:rPr>
              <a:t>cost</a:t>
            </a:r>
            <a:r>
              <a:rPr lang="vi-VN" sz="1800" dirty="0">
                <a:effectLst/>
                <a:latin typeface="+mj-lt"/>
                <a:ea typeface="Yu Mincho" panose="02020400000000000000" pitchFamily="18" charset="-128"/>
              </a:rPr>
              <a:t> cao hơn. </a:t>
            </a:r>
            <a:endParaRPr lang="en-US" sz="1800" dirty="0">
              <a:effectLst/>
              <a:latin typeface="+mj-lt"/>
              <a:ea typeface="Yu Mincho" panose="02020400000000000000" pitchFamily="18" charset="-128"/>
            </a:endParaRPr>
          </a:p>
          <a:p>
            <a:pPr marL="0" marR="0" indent="285750" algn="just">
              <a:lnSpc>
                <a:spcPct val="115000"/>
              </a:lnSpc>
              <a:spcBef>
                <a:spcPts val="0"/>
              </a:spcBef>
              <a:spcAft>
                <a:spcPts val="1000"/>
              </a:spcAft>
              <a:tabLst>
                <a:tab pos="2659380" algn="l"/>
              </a:tabLst>
            </a:pPr>
            <a:r>
              <a:rPr lang="vi-VN" sz="1800" dirty="0">
                <a:effectLst/>
                <a:latin typeface="+mj-lt"/>
                <a:ea typeface="Yu Mincho" panose="02020400000000000000" pitchFamily="18" charset="-128"/>
              </a:rPr>
              <a:t>Dựa vào kết quả thu được ở trên, các bản </a:t>
            </a:r>
            <a:r>
              <a:rPr lang="vi-VN" sz="1800" dirty="0" err="1">
                <a:effectLst/>
                <a:latin typeface="+mj-lt"/>
                <a:ea typeface="Yu Mincho" panose="02020400000000000000" pitchFamily="18" charset="-128"/>
              </a:rPr>
              <a:t>nhạc</a:t>
            </a:r>
            <a:r>
              <a:rPr lang="vi-VN" sz="1800" dirty="0">
                <a:effectLst/>
                <a:latin typeface="+mj-lt"/>
                <a:ea typeface="Yu Mincho" panose="02020400000000000000" pitchFamily="18" charset="-128"/>
              </a:rPr>
              <a:t> trong </a:t>
            </a:r>
            <a:r>
              <a:rPr lang="vi-VN" sz="1800" dirty="0" err="1">
                <a:effectLst/>
                <a:latin typeface="+mj-lt"/>
                <a:ea typeface="Yu Mincho" panose="02020400000000000000" pitchFamily="18" charset="-128"/>
              </a:rPr>
              <a:t>data</a:t>
            </a:r>
            <a:r>
              <a:rPr lang="vi-VN" sz="1800" dirty="0">
                <a:effectLst/>
                <a:latin typeface="+mj-lt"/>
                <a:ea typeface="Yu Mincho" panose="02020400000000000000" pitchFamily="18" charset="-128"/>
              </a:rPr>
              <a:t> có độ “</a:t>
            </a:r>
            <a:r>
              <a:rPr lang="vi-VN" sz="1800" dirty="0" err="1">
                <a:effectLst/>
                <a:latin typeface="+mj-lt"/>
                <a:ea typeface="Yu Mincho" panose="02020400000000000000" pitchFamily="18" charset="-128"/>
              </a:rPr>
              <a:t>Acousticness</a:t>
            </a:r>
            <a:r>
              <a:rPr lang="vi-VN" sz="1800" dirty="0">
                <a:effectLst/>
                <a:latin typeface="+mj-lt"/>
                <a:ea typeface="Yu Mincho" panose="02020400000000000000" pitchFamily="18" charset="-128"/>
              </a:rPr>
              <a:t>” </a:t>
            </a:r>
            <a:r>
              <a:rPr lang="vi-VN" sz="1800" dirty="0" err="1">
                <a:effectLst/>
                <a:latin typeface="+mj-lt"/>
                <a:ea typeface="Yu Mincho" panose="02020400000000000000" pitchFamily="18" charset="-128"/>
              </a:rPr>
              <a:t>chủ</a:t>
            </a:r>
            <a:r>
              <a:rPr lang="vi-VN" sz="1800" dirty="0">
                <a:effectLst/>
                <a:latin typeface="+mj-lt"/>
                <a:ea typeface="Yu Mincho" panose="02020400000000000000" pitchFamily="18" charset="-128"/>
              </a:rPr>
              <a:t> yếu tập trung trong khoảng từ 0.0 đến 0.45 và “</a:t>
            </a:r>
            <a:r>
              <a:rPr lang="vi-VN" sz="1800" dirty="0" err="1">
                <a:effectLst/>
                <a:latin typeface="+mj-lt"/>
                <a:ea typeface="Yu Mincho" panose="02020400000000000000" pitchFamily="18" charset="-128"/>
              </a:rPr>
              <a:t>Danceability</a:t>
            </a:r>
            <a:r>
              <a:rPr lang="vi-VN" sz="1800" dirty="0">
                <a:effectLst/>
                <a:latin typeface="+mj-lt"/>
                <a:ea typeface="Yu Mincho" panose="02020400000000000000" pitchFamily="18" charset="-128"/>
              </a:rPr>
              <a:t>” </a:t>
            </a:r>
            <a:r>
              <a:rPr lang="vi-VN" sz="1800" dirty="0" err="1">
                <a:effectLst/>
                <a:latin typeface="+mj-lt"/>
                <a:ea typeface="Yu Mincho" panose="02020400000000000000" pitchFamily="18" charset="-128"/>
              </a:rPr>
              <a:t>chủ</a:t>
            </a:r>
            <a:r>
              <a:rPr lang="vi-VN" sz="1800" dirty="0">
                <a:effectLst/>
                <a:latin typeface="+mj-lt"/>
                <a:ea typeface="Yu Mincho" panose="02020400000000000000" pitchFamily="18" charset="-128"/>
              </a:rPr>
              <a:t> yếu tập trung từ 0.3 đến 0.85.</a:t>
            </a:r>
            <a:endParaRPr lang="en-US" sz="1800" dirty="0">
              <a:effectLst/>
              <a:latin typeface="+mj-lt"/>
              <a:ea typeface="Yu Mincho" panose="02020400000000000000" pitchFamily="18" charset="-128"/>
            </a:endParaRPr>
          </a:p>
          <a:p>
            <a:pPr marL="0" indent="0">
              <a:buNone/>
            </a:pPr>
            <a:endParaRPr lang="vi-VN" sz="1800" dirty="0">
              <a:latin typeface="+mj-lt"/>
            </a:endParaRPr>
          </a:p>
        </p:txBody>
      </p:sp>
    </p:spTree>
    <p:extLst>
      <p:ext uri="{BB962C8B-B14F-4D97-AF65-F5344CB8AC3E}">
        <p14:creationId xmlns:p14="http://schemas.microsoft.com/office/powerpoint/2010/main" val="800349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601C31-878A-42AA-AC40-BEF5423BC05C}"/>
              </a:ext>
            </a:extLst>
          </p:cNvPr>
          <p:cNvSpPr>
            <a:spLocks noGrp="1"/>
          </p:cNvSpPr>
          <p:nvPr>
            <p:ph type="ctrTitle"/>
          </p:nvPr>
        </p:nvSpPr>
        <p:spPr>
          <a:xfrm>
            <a:off x="872556" y="740563"/>
            <a:ext cx="4688488" cy="3232560"/>
          </a:xfrm>
        </p:spPr>
        <p:txBody>
          <a:bodyPr>
            <a:normAutofit/>
          </a:bodyPr>
          <a:lstStyle/>
          <a:p>
            <a:pPr algn="l"/>
            <a:r>
              <a:rPr lang="en-US">
                <a:solidFill>
                  <a:schemeClr val="bg1"/>
                </a:solidFill>
              </a:rPr>
              <a:t>phần 5: tổng kết</a:t>
            </a:r>
            <a:endParaRPr lang="vi-VN">
              <a:solidFill>
                <a:schemeClr val="bg1"/>
              </a:solidFill>
            </a:endParaRPr>
          </a:p>
        </p:txBody>
      </p:sp>
      <p:sp>
        <p:nvSpPr>
          <p:cNvPr id="3" name="Subtitle 2">
            <a:extLst>
              <a:ext uri="{FF2B5EF4-FFF2-40B4-BE49-F238E27FC236}">
                <a16:creationId xmlns:a16="http://schemas.microsoft.com/office/drawing/2014/main" id="{2FEB81AE-0530-4045-92AC-F8C2F4D293AD}"/>
              </a:ext>
            </a:extLst>
          </p:cNvPr>
          <p:cNvSpPr>
            <a:spLocks noGrp="1"/>
          </p:cNvSpPr>
          <p:nvPr>
            <p:ph type="subTitle" idx="1"/>
          </p:nvPr>
        </p:nvSpPr>
        <p:spPr>
          <a:xfrm>
            <a:off x="872556" y="4484913"/>
            <a:ext cx="4688488" cy="1360853"/>
          </a:xfrm>
        </p:spPr>
        <p:txBody>
          <a:bodyPr>
            <a:normAutofit/>
          </a:bodyPr>
          <a:lstStyle/>
          <a:p>
            <a:pPr marL="342900" indent="-342900" algn="l">
              <a:buAutoNum type="arabicPeriod"/>
            </a:pPr>
            <a:r>
              <a:rPr lang="en-US" sz="1400" dirty="0">
                <a:solidFill>
                  <a:schemeClr val="bg1"/>
                </a:solidFill>
              </a:rPr>
              <a:t>kết quả đạt được.</a:t>
            </a:r>
          </a:p>
          <a:p>
            <a:pPr marL="342900" indent="-342900" algn="l">
              <a:buAutoNum type="arabicPeriod"/>
            </a:pPr>
            <a:r>
              <a:rPr lang="en-US" sz="1400" dirty="0">
                <a:solidFill>
                  <a:schemeClr val="bg1"/>
                </a:solidFill>
              </a:rPr>
              <a:t>hướng phát triển.</a:t>
            </a:r>
            <a:endParaRPr lang="vi-VN" sz="1400" dirty="0">
              <a:solidFill>
                <a:schemeClr val="bg1"/>
              </a:solidFill>
            </a:endParaRPr>
          </a:p>
        </p:txBody>
      </p:sp>
      <p:pic>
        <p:nvPicPr>
          <p:cNvPr id="7" name="Graphic 6" descr="Fingerprint">
            <a:extLst>
              <a:ext uri="{FF2B5EF4-FFF2-40B4-BE49-F238E27FC236}">
                <a16:creationId xmlns:a16="http://schemas.microsoft.com/office/drawing/2014/main" id="{3A83DB51-9CA5-4D82-A7EA-A93D821699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853402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B10444-612D-443F-BB98-EFBEC4181370}"/>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1. kết quả đạt được</a:t>
            </a:r>
            <a:endParaRPr lang="vi-VN" sz="3200">
              <a:solidFill>
                <a:schemeClr val="bg1"/>
              </a:solidFill>
            </a:endParaRPr>
          </a:p>
        </p:txBody>
      </p:sp>
      <p:sp>
        <p:nvSpPr>
          <p:cNvPr id="3" name="Content Placeholder 2">
            <a:extLst>
              <a:ext uri="{FF2B5EF4-FFF2-40B4-BE49-F238E27FC236}">
                <a16:creationId xmlns:a16="http://schemas.microsoft.com/office/drawing/2014/main" id="{630734E9-8FE8-4B4E-A7EF-855434362268}"/>
              </a:ext>
            </a:extLst>
          </p:cNvPr>
          <p:cNvSpPr>
            <a:spLocks noGrp="1"/>
          </p:cNvSpPr>
          <p:nvPr>
            <p:ph idx="1"/>
          </p:nvPr>
        </p:nvSpPr>
        <p:spPr>
          <a:xfrm>
            <a:off x="4777409" y="1028702"/>
            <a:ext cx="6273972" cy="4843462"/>
          </a:xfrm>
        </p:spPr>
        <p:txBody>
          <a:bodyPr>
            <a:normAutofit/>
          </a:bodyPr>
          <a:lstStyle/>
          <a:p>
            <a:pPr marL="342900" marR="0" lvl="0" indent="-342900">
              <a:spcBef>
                <a:spcPts val="1200"/>
              </a:spcBef>
              <a:spcAft>
                <a:spcPts val="0"/>
              </a:spcAft>
              <a:buFont typeface="Times New Roman" panose="02020603050405020304" pitchFamily="18" charset="0"/>
              <a:buChar char="-"/>
              <a:tabLst>
                <a:tab pos="2659380" algn="l"/>
              </a:tabLst>
            </a:pPr>
            <a:r>
              <a:rPr lang="vi-VN" sz="1800" dirty="0" err="1">
                <a:effectLst/>
                <a:latin typeface="+mj-lt"/>
                <a:ea typeface="PMingLiU" panose="02020500000000000000" pitchFamily="18" charset="-120"/>
              </a:rPr>
              <a:t>Cài</a:t>
            </a:r>
            <a:r>
              <a:rPr lang="vi-VN" sz="1800" dirty="0">
                <a:effectLst/>
                <a:latin typeface="+mj-lt"/>
                <a:ea typeface="PMingLiU" panose="02020500000000000000" pitchFamily="18" charset="-120"/>
              </a:rPr>
              <a:t> </a:t>
            </a:r>
            <a:r>
              <a:rPr lang="vi-VN" sz="1800" dirty="0" err="1">
                <a:effectLst/>
                <a:latin typeface="+mj-lt"/>
                <a:ea typeface="PMingLiU" panose="02020500000000000000" pitchFamily="18" charset="-120"/>
              </a:rPr>
              <a:t>đặt</a:t>
            </a:r>
            <a:r>
              <a:rPr lang="vi-VN" sz="1800" dirty="0">
                <a:effectLst/>
                <a:latin typeface="+mj-lt"/>
                <a:ea typeface="PMingLiU" panose="02020500000000000000" pitchFamily="18" charset="-120"/>
              </a:rPr>
              <a:t> thành công thuật toán K-</a:t>
            </a:r>
            <a:r>
              <a:rPr lang="vi-VN" sz="1800" dirty="0" err="1">
                <a:effectLst/>
                <a:latin typeface="+mj-lt"/>
                <a:ea typeface="PMingLiU" panose="02020500000000000000" pitchFamily="18" charset="-120"/>
              </a:rPr>
              <a:t>means</a:t>
            </a:r>
            <a:r>
              <a:rPr lang="vi-VN" sz="1800" dirty="0">
                <a:effectLst/>
                <a:latin typeface="+mj-lt"/>
                <a:ea typeface="PMingLiU" panose="02020500000000000000" pitchFamily="18" charset="-120"/>
              </a:rPr>
              <a:t>.</a:t>
            </a:r>
            <a:endParaRPr lang="en-US" sz="1800" dirty="0">
              <a:effectLst/>
              <a:latin typeface="+mj-lt"/>
              <a:ea typeface="PMingLiU" panose="02020500000000000000" pitchFamily="18" charset="-120"/>
            </a:endParaRPr>
          </a:p>
          <a:p>
            <a:pPr marL="342900" marR="0" lvl="0" indent="-342900">
              <a:spcBef>
                <a:spcPts val="0"/>
              </a:spcBef>
              <a:spcAft>
                <a:spcPts val="0"/>
              </a:spcAft>
              <a:buFont typeface="Times New Roman" panose="02020603050405020304" pitchFamily="18" charset="0"/>
              <a:buChar char="-"/>
              <a:tabLst>
                <a:tab pos="2659380" algn="l"/>
              </a:tabLst>
            </a:pPr>
            <a:r>
              <a:rPr lang="vi-VN" sz="1800" dirty="0">
                <a:effectLst/>
                <a:latin typeface="+mj-lt"/>
                <a:ea typeface="PMingLiU" panose="02020500000000000000" pitchFamily="18" charset="-120"/>
              </a:rPr>
              <a:t>Kết quả chương trình </a:t>
            </a:r>
            <a:r>
              <a:rPr lang="vi-VN" sz="1800" dirty="0" err="1">
                <a:effectLst/>
                <a:latin typeface="+mj-lt"/>
                <a:ea typeface="PMingLiU" panose="02020500000000000000" pitchFamily="18" charset="-120"/>
              </a:rPr>
              <a:t>hoạt</a:t>
            </a:r>
            <a:r>
              <a:rPr lang="vi-VN" sz="1800" dirty="0">
                <a:effectLst/>
                <a:latin typeface="+mj-lt"/>
                <a:ea typeface="PMingLiU" panose="02020500000000000000" pitchFamily="18" charset="-120"/>
              </a:rPr>
              <a:t> </a:t>
            </a:r>
            <a:r>
              <a:rPr lang="vi-VN" sz="1800" dirty="0" err="1">
                <a:effectLst/>
                <a:latin typeface="+mj-lt"/>
                <a:ea typeface="PMingLiU" panose="02020500000000000000" pitchFamily="18" charset="-120"/>
              </a:rPr>
              <a:t>động</a:t>
            </a:r>
            <a:r>
              <a:rPr lang="vi-VN" sz="1800" dirty="0">
                <a:effectLst/>
                <a:latin typeface="+mj-lt"/>
                <a:ea typeface="PMingLiU" panose="02020500000000000000" pitchFamily="18" charset="-120"/>
              </a:rPr>
              <a:t> </a:t>
            </a:r>
            <a:r>
              <a:rPr lang="vi-VN" sz="1800" dirty="0" err="1">
                <a:effectLst/>
                <a:latin typeface="+mj-lt"/>
                <a:ea typeface="PMingLiU" panose="02020500000000000000" pitchFamily="18" charset="-120"/>
              </a:rPr>
              <a:t>tốt</a:t>
            </a:r>
            <a:r>
              <a:rPr lang="vi-VN" sz="1800" dirty="0">
                <a:effectLst/>
                <a:latin typeface="+mj-lt"/>
                <a:ea typeface="PMingLiU" panose="02020500000000000000" pitchFamily="18" charset="-120"/>
              </a:rPr>
              <a:t> và </a:t>
            </a:r>
            <a:r>
              <a:rPr lang="vi-VN" sz="1800" dirty="0" err="1">
                <a:effectLst/>
                <a:latin typeface="+mj-lt"/>
                <a:ea typeface="PMingLiU" panose="02020500000000000000" pitchFamily="18" charset="-120"/>
              </a:rPr>
              <a:t>bảng</a:t>
            </a:r>
            <a:r>
              <a:rPr lang="vi-VN" sz="1800" dirty="0">
                <a:effectLst/>
                <a:latin typeface="+mj-lt"/>
                <a:ea typeface="PMingLiU" panose="02020500000000000000" pitchFamily="18" charset="-120"/>
              </a:rPr>
              <a:t> kết quả ra chi </a:t>
            </a:r>
            <a:r>
              <a:rPr lang="vi-VN" sz="1800" dirty="0" err="1">
                <a:effectLst/>
                <a:latin typeface="+mj-lt"/>
                <a:ea typeface="PMingLiU" panose="02020500000000000000" pitchFamily="18" charset="-120"/>
              </a:rPr>
              <a:t>tiết</a:t>
            </a:r>
            <a:r>
              <a:rPr lang="vi-VN" sz="1800" dirty="0">
                <a:effectLst/>
                <a:latin typeface="+mj-lt"/>
                <a:ea typeface="PMingLiU" panose="02020500000000000000" pitchFamily="18" charset="-120"/>
              </a:rPr>
              <a:t>.</a:t>
            </a:r>
            <a:endParaRPr lang="en-US" sz="1800" dirty="0">
              <a:effectLst/>
              <a:latin typeface="+mj-lt"/>
              <a:ea typeface="PMingLiU" panose="02020500000000000000" pitchFamily="18" charset="-120"/>
            </a:endParaRPr>
          </a:p>
          <a:p>
            <a:pPr marL="342900" marR="0" lvl="0" indent="-342900">
              <a:spcBef>
                <a:spcPts val="0"/>
              </a:spcBef>
              <a:spcAft>
                <a:spcPts val="1000"/>
              </a:spcAft>
              <a:buFont typeface="Times New Roman" panose="02020603050405020304" pitchFamily="18" charset="0"/>
              <a:buChar char="-"/>
              <a:tabLst>
                <a:tab pos="2659380" algn="l"/>
              </a:tabLst>
            </a:pPr>
            <a:r>
              <a:rPr lang="vi-VN" sz="1800" dirty="0" err="1">
                <a:effectLst/>
                <a:latin typeface="+mj-lt"/>
                <a:ea typeface="PMingLiU" panose="02020500000000000000" pitchFamily="18" charset="-120"/>
              </a:rPr>
              <a:t>Mặc</a:t>
            </a:r>
            <a:r>
              <a:rPr lang="vi-VN" sz="1800" dirty="0">
                <a:effectLst/>
                <a:latin typeface="+mj-lt"/>
                <a:ea typeface="PMingLiU" panose="02020500000000000000" pitchFamily="18" charset="-120"/>
              </a:rPr>
              <a:t> </a:t>
            </a:r>
            <a:r>
              <a:rPr lang="vi-VN" sz="1800" dirty="0" err="1">
                <a:effectLst/>
                <a:latin typeface="+mj-lt"/>
                <a:ea typeface="PMingLiU" panose="02020500000000000000" pitchFamily="18" charset="-120"/>
              </a:rPr>
              <a:t>dù</a:t>
            </a:r>
            <a:r>
              <a:rPr lang="vi-VN" sz="1800" dirty="0">
                <a:effectLst/>
                <a:latin typeface="+mj-lt"/>
                <a:ea typeface="PMingLiU" panose="02020500000000000000" pitchFamily="18" charset="-120"/>
              </a:rPr>
              <a:t> </a:t>
            </a:r>
            <a:r>
              <a:rPr lang="vi-VN" sz="1800" dirty="0" err="1">
                <a:effectLst/>
                <a:latin typeface="+mj-lt"/>
                <a:ea typeface="PMingLiU" panose="02020500000000000000" pitchFamily="18" charset="-120"/>
              </a:rPr>
              <a:t>vậy</a:t>
            </a:r>
            <a:r>
              <a:rPr lang="vi-VN" sz="1800" dirty="0">
                <a:effectLst/>
                <a:latin typeface="+mj-lt"/>
                <a:ea typeface="PMingLiU" panose="02020500000000000000" pitchFamily="18" charset="-120"/>
              </a:rPr>
              <a:t>, chương trình có một </a:t>
            </a:r>
            <a:r>
              <a:rPr lang="vi-VN" sz="1800" dirty="0" err="1">
                <a:effectLst/>
                <a:latin typeface="+mj-lt"/>
                <a:ea typeface="PMingLiU" panose="02020500000000000000" pitchFamily="18" charset="-120"/>
              </a:rPr>
              <a:t>bug</a:t>
            </a:r>
            <a:r>
              <a:rPr lang="vi-VN" sz="1800" dirty="0">
                <a:latin typeface="+mj-lt"/>
                <a:ea typeface="PMingLiU" panose="02020500000000000000" pitchFamily="18" charset="-120"/>
              </a:rPr>
              <a:t> đôi </a:t>
            </a:r>
            <a:r>
              <a:rPr lang="vi-VN" sz="1800" dirty="0" err="1">
                <a:latin typeface="+mj-lt"/>
                <a:ea typeface="PMingLiU" panose="02020500000000000000" pitchFamily="18" charset="-120"/>
              </a:rPr>
              <a:t>lúc</a:t>
            </a:r>
            <a:r>
              <a:rPr lang="vi-VN" sz="1800" dirty="0">
                <a:latin typeface="+mj-lt"/>
                <a:ea typeface="PMingLiU" panose="02020500000000000000" pitchFamily="18" charset="-120"/>
              </a:rPr>
              <a:t> </a:t>
            </a:r>
            <a:r>
              <a:rPr lang="vi-VN" sz="1800" dirty="0" err="1">
                <a:latin typeface="+mj-lt"/>
                <a:ea typeface="PMingLiU" panose="02020500000000000000" pitchFamily="18" charset="-120"/>
              </a:rPr>
              <a:t>khiến</a:t>
            </a:r>
            <a:r>
              <a:rPr lang="vi-VN" sz="1800" dirty="0">
                <a:latin typeface="+mj-lt"/>
                <a:ea typeface="PMingLiU" panose="02020500000000000000" pitchFamily="18" charset="-120"/>
              </a:rPr>
              <a:t> </a:t>
            </a:r>
            <a:r>
              <a:rPr lang="vi-VN" sz="1800" dirty="0">
                <a:effectLst/>
                <a:latin typeface="+mj-lt"/>
                <a:ea typeface="PMingLiU" panose="02020500000000000000" pitchFamily="18" charset="-120"/>
              </a:rPr>
              <a:t>việc ra </a:t>
            </a:r>
            <a:r>
              <a:rPr lang="vi-VN" sz="1800" dirty="0" err="1">
                <a:effectLst/>
                <a:latin typeface="+mj-lt"/>
                <a:ea typeface="PMingLiU" panose="02020500000000000000" pitchFamily="18" charset="-120"/>
              </a:rPr>
              <a:t>bảng</a:t>
            </a:r>
            <a:r>
              <a:rPr lang="vi-VN" sz="1800" dirty="0">
                <a:effectLst/>
                <a:latin typeface="+mj-lt"/>
                <a:ea typeface="PMingLiU" panose="02020500000000000000" pitchFamily="18" charset="-120"/>
              </a:rPr>
              <a:t> thống kê phân </a:t>
            </a:r>
            <a:r>
              <a:rPr lang="vi-VN" sz="1800" dirty="0" err="1">
                <a:effectLst/>
                <a:latin typeface="+mj-lt"/>
                <a:ea typeface="PMingLiU" panose="02020500000000000000" pitchFamily="18" charset="-120"/>
              </a:rPr>
              <a:t>cụm</a:t>
            </a:r>
            <a:r>
              <a:rPr lang="vi-VN" sz="1800" dirty="0">
                <a:effectLst/>
                <a:latin typeface="+mj-lt"/>
                <a:ea typeface="PMingLiU" panose="02020500000000000000" pitchFamily="18" charset="-120"/>
              </a:rPr>
              <a:t> không ra hình.</a:t>
            </a:r>
            <a:endParaRPr lang="en-US" sz="1800" dirty="0">
              <a:effectLst/>
              <a:latin typeface="+mj-lt"/>
              <a:ea typeface="PMingLiU" panose="02020500000000000000" pitchFamily="18" charset="-120"/>
            </a:endParaRPr>
          </a:p>
          <a:p>
            <a:pPr marL="0" indent="0">
              <a:buNone/>
            </a:pPr>
            <a:endParaRPr lang="vi-VN" sz="1800" dirty="0">
              <a:latin typeface="+mj-lt"/>
            </a:endParaRPr>
          </a:p>
        </p:txBody>
      </p:sp>
    </p:spTree>
    <p:extLst>
      <p:ext uri="{BB962C8B-B14F-4D97-AF65-F5344CB8AC3E}">
        <p14:creationId xmlns:p14="http://schemas.microsoft.com/office/powerpoint/2010/main" val="3970576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F362E10-8C43-4455-80D2-91D653152E57}"/>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hướng phát triển</a:t>
            </a:r>
            <a:endParaRPr lang="vi-VN" sz="3200">
              <a:solidFill>
                <a:schemeClr val="bg1"/>
              </a:solidFill>
            </a:endParaRPr>
          </a:p>
        </p:txBody>
      </p:sp>
      <p:sp>
        <p:nvSpPr>
          <p:cNvPr id="3" name="Content Placeholder 2">
            <a:extLst>
              <a:ext uri="{FF2B5EF4-FFF2-40B4-BE49-F238E27FC236}">
                <a16:creationId xmlns:a16="http://schemas.microsoft.com/office/drawing/2014/main" id="{936A01F0-D7A7-4EF7-9E4B-2055B402AB08}"/>
              </a:ext>
            </a:extLst>
          </p:cNvPr>
          <p:cNvSpPr>
            <a:spLocks noGrp="1"/>
          </p:cNvSpPr>
          <p:nvPr>
            <p:ph idx="1"/>
          </p:nvPr>
        </p:nvSpPr>
        <p:spPr>
          <a:xfrm>
            <a:off x="4777409" y="1028702"/>
            <a:ext cx="6273972" cy="4843462"/>
          </a:xfrm>
        </p:spPr>
        <p:txBody>
          <a:bodyPr>
            <a:normAutofit/>
          </a:bodyPr>
          <a:lstStyle/>
          <a:p>
            <a:pPr marL="0" indent="0">
              <a:buNone/>
            </a:pPr>
            <a:r>
              <a:rPr lang="vi-VN" sz="1800" dirty="0" err="1">
                <a:effectLst/>
                <a:latin typeface="+mj-lt"/>
                <a:ea typeface="PMingLiU" panose="02020500000000000000" pitchFamily="18" charset="-120"/>
                <a:cs typeface="Times New Roman" panose="02020603050405020304" pitchFamily="18" charset="0"/>
              </a:rPr>
              <a:t>Đối</a:t>
            </a:r>
            <a:r>
              <a:rPr lang="vi-VN" sz="1800" dirty="0">
                <a:effectLst/>
                <a:latin typeface="+mj-lt"/>
                <a:ea typeface="PMingLiU" panose="02020500000000000000" pitchFamily="18" charset="-120"/>
                <a:cs typeface="Times New Roman" panose="02020603050405020304" pitchFamily="18" charset="0"/>
              </a:rPr>
              <a:t> với các </a:t>
            </a:r>
            <a:r>
              <a:rPr lang="vi-VN" sz="1800" dirty="0" err="1">
                <a:effectLst/>
                <a:latin typeface="+mj-lt"/>
                <a:ea typeface="PMingLiU" panose="02020500000000000000" pitchFamily="18" charset="-120"/>
                <a:cs typeface="Times New Roman" panose="02020603050405020304" pitchFamily="18" charset="0"/>
              </a:rPr>
              <a:t>nhà</a:t>
            </a:r>
            <a:r>
              <a:rPr lang="vi-VN" sz="1800" dirty="0">
                <a:effectLst/>
                <a:latin typeface="+mj-lt"/>
                <a:ea typeface="PMingLiU" panose="02020500000000000000" pitchFamily="18" charset="-120"/>
                <a:cs typeface="Times New Roman" panose="02020603050405020304" pitchFamily="18" charset="0"/>
              </a:rPr>
              <a:t> nghiên cứu công nghệ thông tin và </a:t>
            </a:r>
            <a:r>
              <a:rPr lang="vi-VN" sz="1800" dirty="0" err="1">
                <a:effectLst/>
                <a:latin typeface="+mj-lt"/>
                <a:ea typeface="PMingLiU" panose="02020500000000000000" pitchFamily="18" charset="-120"/>
                <a:cs typeface="Times New Roman" panose="02020603050405020304" pitchFamily="18" charset="0"/>
              </a:rPr>
              <a:t>nhà</a:t>
            </a:r>
            <a:r>
              <a:rPr lang="vi-VN" sz="1800" dirty="0">
                <a:effectLst/>
                <a:latin typeface="+mj-lt"/>
                <a:ea typeface="PMingLiU" panose="02020500000000000000" pitchFamily="18" charset="-120"/>
                <a:cs typeface="Times New Roman" panose="02020603050405020304" pitchFamily="18" charset="0"/>
              </a:rPr>
              <a:t> khoa học </a:t>
            </a:r>
            <a:r>
              <a:rPr lang="vi-VN" sz="1800" dirty="0" err="1">
                <a:effectLst/>
                <a:latin typeface="+mj-lt"/>
                <a:ea typeface="PMingLiU" panose="02020500000000000000" pitchFamily="18" charset="-120"/>
                <a:cs typeface="Times New Roman" panose="02020603050405020304" pitchFamily="18" charset="0"/>
              </a:rPr>
              <a:t>dữ</a:t>
            </a:r>
            <a:r>
              <a:rPr lang="vi-VN" sz="1800" dirty="0">
                <a:effectLst/>
                <a:latin typeface="+mj-lt"/>
                <a:ea typeface="PMingLiU" panose="02020500000000000000" pitchFamily="18" charset="-120"/>
                <a:cs typeface="Times New Roman" panose="02020603050405020304" pitchFamily="18" charset="0"/>
              </a:rPr>
              <a:t> liệu thì thuật toán K-</a:t>
            </a:r>
            <a:r>
              <a:rPr lang="vi-VN" sz="1800" dirty="0" err="1">
                <a:effectLst/>
                <a:latin typeface="+mj-lt"/>
                <a:ea typeface="PMingLiU" panose="02020500000000000000" pitchFamily="18" charset="-120"/>
                <a:cs typeface="Times New Roman" panose="02020603050405020304" pitchFamily="18" charset="0"/>
              </a:rPr>
              <a:t>means</a:t>
            </a:r>
            <a:r>
              <a:rPr lang="vi-VN" sz="1800" dirty="0">
                <a:effectLst/>
                <a:latin typeface="+mj-lt"/>
                <a:ea typeface="PMingLiU" panose="02020500000000000000" pitchFamily="18" charset="-120"/>
                <a:cs typeface="Times New Roman" panose="02020603050405020304" pitchFamily="18" charset="0"/>
              </a:rPr>
              <a:t> là </a:t>
            </a:r>
            <a:r>
              <a:rPr lang="vi-VN" sz="1800" dirty="0" err="1">
                <a:effectLst/>
                <a:latin typeface="+mj-lt"/>
                <a:ea typeface="PMingLiU" panose="02020500000000000000" pitchFamily="18" charset="-120"/>
                <a:cs typeface="Times New Roman" panose="02020603050405020304" pitchFamily="18" charset="0"/>
              </a:rPr>
              <a:t>bước</a:t>
            </a:r>
            <a:r>
              <a:rPr lang="vi-VN" sz="1800" dirty="0">
                <a:effectLst/>
                <a:latin typeface="+mj-lt"/>
                <a:ea typeface="PMingLiU" panose="02020500000000000000" pitchFamily="18" charset="-120"/>
                <a:cs typeface="Times New Roman" panose="02020603050405020304" pitchFamily="18" charset="0"/>
              </a:rPr>
              <a:t> đầu cho việc phát triển nghiên cứu </a:t>
            </a:r>
            <a:r>
              <a:rPr lang="vi-VN" sz="1800" dirty="0" err="1">
                <a:effectLst/>
                <a:latin typeface="+mj-lt"/>
                <a:ea typeface="PMingLiU" panose="02020500000000000000" pitchFamily="18" charset="-120"/>
                <a:cs typeface="Times New Roman" panose="02020603050405020304" pitchFamily="18" charset="0"/>
              </a:rPr>
              <a:t>dữ</a:t>
            </a:r>
            <a:r>
              <a:rPr lang="vi-VN" sz="1800" dirty="0">
                <a:effectLst/>
                <a:latin typeface="+mj-lt"/>
                <a:ea typeface="PMingLiU" panose="02020500000000000000" pitchFamily="18" charset="-120"/>
                <a:cs typeface="Times New Roman" panose="02020603050405020304" pitchFamily="18" charset="0"/>
              </a:rPr>
              <a:t> liệu theo hướng chuyên sâu hơn, đây cũng là </a:t>
            </a:r>
            <a:r>
              <a:rPr lang="vi-VN" sz="1800" dirty="0" err="1">
                <a:effectLst/>
                <a:latin typeface="+mj-lt"/>
                <a:ea typeface="PMingLiU" panose="02020500000000000000" pitchFamily="18" charset="-120"/>
                <a:cs typeface="Times New Roman" panose="02020603050405020304" pitchFamily="18" charset="0"/>
              </a:rPr>
              <a:t>tiền</a:t>
            </a:r>
            <a:r>
              <a:rPr lang="vi-VN" sz="1800" dirty="0">
                <a:effectLst/>
                <a:latin typeface="+mj-lt"/>
                <a:ea typeface="PMingLiU" panose="02020500000000000000" pitchFamily="18" charset="-120"/>
                <a:cs typeface="Times New Roman" panose="02020603050405020304" pitchFamily="18" charset="0"/>
              </a:rPr>
              <a:t> đề cho các thuật toán như PAM,... phát triển và </a:t>
            </a:r>
            <a:r>
              <a:rPr lang="vi-VN" sz="1800" dirty="0" err="1">
                <a:effectLst/>
                <a:latin typeface="+mj-lt"/>
                <a:ea typeface="PMingLiU" panose="02020500000000000000" pitchFamily="18" charset="-120"/>
                <a:cs typeface="Times New Roman" panose="02020603050405020304" pitchFamily="18" charset="0"/>
              </a:rPr>
              <a:t>tạo</a:t>
            </a:r>
            <a:r>
              <a:rPr lang="vi-VN" sz="1800" dirty="0">
                <a:effectLst/>
                <a:latin typeface="+mj-lt"/>
                <a:ea typeface="PMingLiU" panose="02020500000000000000" pitchFamily="18" charset="-120"/>
                <a:cs typeface="Times New Roman" panose="02020603050405020304" pitchFamily="18" charset="0"/>
              </a:rPr>
              <a:t> ra hướng đi mới, chân </a:t>
            </a:r>
            <a:r>
              <a:rPr lang="vi-VN" sz="1800" dirty="0" err="1">
                <a:effectLst/>
                <a:latin typeface="+mj-lt"/>
                <a:ea typeface="PMingLiU" panose="02020500000000000000" pitchFamily="18" charset="-120"/>
                <a:cs typeface="Times New Roman" panose="02020603050405020304" pitchFamily="18" charset="0"/>
              </a:rPr>
              <a:t>trời</a:t>
            </a:r>
            <a:r>
              <a:rPr lang="vi-VN" sz="1800" dirty="0">
                <a:effectLst/>
                <a:latin typeface="+mj-lt"/>
                <a:ea typeface="PMingLiU" panose="02020500000000000000" pitchFamily="18" charset="-120"/>
                <a:cs typeface="Times New Roman" panose="02020603050405020304" pitchFamily="18" charset="0"/>
              </a:rPr>
              <a:t> mới cho ngành nghiên cứu khoa học </a:t>
            </a:r>
            <a:r>
              <a:rPr lang="vi-VN" sz="1800" dirty="0" err="1">
                <a:effectLst/>
                <a:latin typeface="+mj-lt"/>
                <a:ea typeface="PMingLiU" panose="02020500000000000000" pitchFamily="18" charset="-120"/>
                <a:cs typeface="Times New Roman" panose="02020603050405020304" pitchFamily="18" charset="0"/>
              </a:rPr>
              <a:t>dữ</a:t>
            </a:r>
            <a:r>
              <a:rPr lang="vi-VN" sz="1800" dirty="0">
                <a:effectLst/>
                <a:latin typeface="+mj-lt"/>
                <a:ea typeface="PMingLiU" panose="02020500000000000000" pitchFamily="18" charset="-120"/>
                <a:cs typeface="Times New Roman" panose="02020603050405020304" pitchFamily="18" charset="0"/>
              </a:rPr>
              <a:t> liệu.</a:t>
            </a:r>
            <a:endParaRPr lang="en-US" sz="1800" dirty="0">
              <a:effectLst/>
              <a:latin typeface="+mj-lt"/>
              <a:ea typeface="PMingLiU" panose="02020500000000000000" pitchFamily="18" charset="-120"/>
              <a:cs typeface="Times New Roman" panose="02020603050405020304" pitchFamily="18" charset="0"/>
            </a:endParaRPr>
          </a:p>
          <a:p>
            <a:pPr marL="0" indent="0">
              <a:buNone/>
            </a:pPr>
            <a:endParaRPr lang="vi-VN" sz="1800" dirty="0">
              <a:latin typeface="+mj-lt"/>
            </a:endParaRPr>
          </a:p>
        </p:txBody>
      </p:sp>
    </p:spTree>
    <p:extLst>
      <p:ext uri="{BB962C8B-B14F-4D97-AF65-F5344CB8AC3E}">
        <p14:creationId xmlns:p14="http://schemas.microsoft.com/office/powerpoint/2010/main" val="3733695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4512A9-E9BC-4587-AD2F-DABF5E809A1E}"/>
              </a:ext>
            </a:extLst>
          </p:cNvPr>
          <p:cNvSpPr>
            <a:spLocks noGrp="1"/>
          </p:cNvSpPr>
          <p:nvPr>
            <p:ph type="title"/>
          </p:nvPr>
        </p:nvSpPr>
        <p:spPr>
          <a:xfrm>
            <a:off x="872556" y="740563"/>
            <a:ext cx="4688488" cy="3232560"/>
          </a:xfrm>
        </p:spPr>
        <p:txBody>
          <a:bodyPr vert="horz" lIns="0" tIns="0" rIns="0" bIns="0" rtlCol="0" anchor="b">
            <a:normAutofit/>
          </a:bodyPr>
          <a:lstStyle/>
          <a:p>
            <a:r>
              <a:rPr lang="en-US" sz="4000" spc="750" dirty="0">
                <a:solidFill>
                  <a:schemeClr val="bg1"/>
                </a:solidFill>
              </a:rPr>
              <a:t>thanks for listening!</a:t>
            </a:r>
          </a:p>
        </p:txBody>
      </p:sp>
      <p:pic>
        <p:nvPicPr>
          <p:cNvPr id="6" name="Graphic 5" descr="Thumbs Up Sign">
            <a:extLst>
              <a:ext uri="{FF2B5EF4-FFF2-40B4-BE49-F238E27FC236}">
                <a16:creationId xmlns:a16="http://schemas.microsoft.com/office/drawing/2014/main" id="{AA816F27-9304-4394-AA6B-C354484B8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61133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7AF37D1-B08B-4EC0-BE0E-82ED798842F7}"/>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1. mục tiêu đề tài (tt)</a:t>
            </a:r>
            <a:endParaRPr lang="vi-VN" sz="3200">
              <a:solidFill>
                <a:schemeClr val="bg1"/>
              </a:solidFill>
            </a:endParaRPr>
          </a:p>
        </p:txBody>
      </p:sp>
      <p:sp>
        <p:nvSpPr>
          <p:cNvPr id="3" name="Content Placeholder 2">
            <a:extLst>
              <a:ext uri="{FF2B5EF4-FFF2-40B4-BE49-F238E27FC236}">
                <a16:creationId xmlns:a16="http://schemas.microsoft.com/office/drawing/2014/main" id="{06AA77E9-2214-4EF3-83AD-0691322746CE}"/>
              </a:ext>
            </a:extLst>
          </p:cNvPr>
          <p:cNvSpPr>
            <a:spLocks noGrp="1"/>
          </p:cNvSpPr>
          <p:nvPr>
            <p:ph idx="1"/>
          </p:nvPr>
        </p:nvSpPr>
        <p:spPr>
          <a:xfrm>
            <a:off x="4777409" y="1028702"/>
            <a:ext cx="6273972" cy="4843462"/>
          </a:xfrm>
        </p:spPr>
        <p:txBody>
          <a:bodyPr>
            <a:normAutofit/>
          </a:bodyPr>
          <a:lstStyle/>
          <a:p>
            <a:pPr marL="0" indent="0">
              <a:buNone/>
            </a:pPr>
            <a:r>
              <a:rPr lang="vi-VN" sz="1800" dirty="0"/>
              <a:t>Nhận thức được vai trò của việc </a:t>
            </a:r>
            <a:r>
              <a:rPr lang="vi-VN" sz="1800" dirty="0" err="1"/>
              <a:t>quản</a:t>
            </a:r>
            <a:r>
              <a:rPr lang="vi-VN" sz="1800" dirty="0"/>
              <a:t> lý cơ sở </a:t>
            </a:r>
            <a:r>
              <a:rPr lang="vi-VN" sz="1800" dirty="0" err="1"/>
              <a:t>dữ</a:t>
            </a:r>
            <a:r>
              <a:rPr lang="vi-VN" sz="1800" dirty="0"/>
              <a:t> liệu âm </a:t>
            </a:r>
            <a:r>
              <a:rPr lang="vi-VN" sz="1800" dirty="0" err="1"/>
              <a:t>nhạc</a:t>
            </a:r>
            <a:r>
              <a:rPr lang="vi-VN" sz="1800" dirty="0"/>
              <a:t>, em đã chọn đề tài </a:t>
            </a:r>
            <a:r>
              <a:rPr lang="vi-VN" sz="1800" dirty="0" err="1"/>
              <a:t>xử</a:t>
            </a:r>
            <a:r>
              <a:rPr lang="vi-VN" sz="1800" dirty="0"/>
              <a:t> lý </a:t>
            </a:r>
            <a:r>
              <a:rPr lang="vi-VN" sz="1800" dirty="0" err="1"/>
              <a:t>data</a:t>
            </a:r>
            <a:r>
              <a:rPr lang="vi-VN" sz="1800" dirty="0"/>
              <a:t> âm </a:t>
            </a:r>
            <a:r>
              <a:rPr lang="vi-VN" sz="1800" dirty="0" err="1"/>
              <a:t>nhạc</a:t>
            </a:r>
            <a:r>
              <a:rPr lang="vi-VN" sz="1800" dirty="0"/>
              <a:t> </a:t>
            </a:r>
            <a:r>
              <a:rPr lang="vi-VN" sz="1800" dirty="0" err="1"/>
              <a:t>bằng</a:t>
            </a:r>
            <a:r>
              <a:rPr lang="vi-VN" sz="1800" dirty="0"/>
              <a:t> thuật toán K-</a:t>
            </a:r>
            <a:r>
              <a:rPr lang="vi-VN" sz="1800" dirty="0" err="1"/>
              <a:t>Means</a:t>
            </a:r>
            <a:r>
              <a:rPr lang="vi-VN" sz="1800" dirty="0"/>
              <a:t>.</a:t>
            </a:r>
          </a:p>
        </p:txBody>
      </p:sp>
    </p:spTree>
    <p:extLst>
      <p:ext uri="{BB962C8B-B14F-4D97-AF65-F5344CB8AC3E}">
        <p14:creationId xmlns:p14="http://schemas.microsoft.com/office/powerpoint/2010/main" val="395593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54CB999-FA30-4527-BDEA-4F9CDFBA0473}"/>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2. </a:t>
            </a:r>
            <a:r>
              <a:rPr lang="en-US" sz="3200" dirty="0" err="1">
                <a:solidFill>
                  <a:schemeClr val="bg1"/>
                </a:solidFill>
              </a:rPr>
              <a:t>câu</a:t>
            </a:r>
            <a:r>
              <a:rPr lang="en-US" sz="3200" dirty="0">
                <a:solidFill>
                  <a:schemeClr val="bg1"/>
                </a:solidFill>
              </a:rPr>
              <a:t> </a:t>
            </a:r>
            <a:r>
              <a:rPr lang="en-US" sz="3200" dirty="0" err="1">
                <a:solidFill>
                  <a:schemeClr val="bg1"/>
                </a:solidFill>
              </a:rPr>
              <a:t>hỏi</a:t>
            </a:r>
            <a:r>
              <a:rPr lang="en-US" sz="3200" dirty="0">
                <a:solidFill>
                  <a:schemeClr val="bg1"/>
                </a:solidFill>
              </a:rPr>
              <a:t> </a:t>
            </a:r>
            <a:r>
              <a:rPr lang="en-US" sz="3200" dirty="0" err="1">
                <a:solidFill>
                  <a:schemeClr val="bg1"/>
                </a:solidFill>
              </a:rPr>
              <a:t>nghiên</a:t>
            </a:r>
            <a:r>
              <a:rPr lang="en-US" sz="3200" dirty="0">
                <a:solidFill>
                  <a:schemeClr val="bg1"/>
                </a:solidFill>
              </a:rPr>
              <a:t> cứu</a:t>
            </a:r>
            <a:endParaRPr lang="vi-VN" sz="3200" dirty="0">
              <a:solidFill>
                <a:schemeClr val="bg1"/>
              </a:solidFill>
            </a:endParaRPr>
          </a:p>
        </p:txBody>
      </p:sp>
      <p:sp>
        <p:nvSpPr>
          <p:cNvPr id="3" name="Content Placeholder 2">
            <a:extLst>
              <a:ext uri="{FF2B5EF4-FFF2-40B4-BE49-F238E27FC236}">
                <a16:creationId xmlns:a16="http://schemas.microsoft.com/office/drawing/2014/main" id="{CD5C4E71-BD15-4978-A067-A5C6E616F21F}"/>
              </a:ext>
            </a:extLst>
          </p:cNvPr>
          <p:cNvSpPr>
            <a:spLocks noGrp="1"/>
          </p:cNvSpPr>
          <p:nvPr>
            <p:ph idx="1"/>
          </p:nvPr>
        </p:nvSpPr>
        <p:spPr>
          <a:xfrm>
            <a:off x="4777409" y="1028702"/>
            <a:ext cx="6273972" cy="4843462"/>
          </a:xfrm>
        </p:spPr>
        <p:txBody>
          <a:bodyPr>
            <a:normAutofit/>
          </a:bodyPr>
          <a:lstStyle/>
          <a:p>
            <a:pPr marL="0" indent="0">
              <a:buNone/>
            </a:pPr>
            <a:r>
              <a:rPr lang="vi-VN" sz="1800" dirty="0"/>
              <a:t>Các trang web âm </a:t>
            </a:r>
            <a:r>
              <a:rPr lang="vi-VN" sz="1800" dirty="0" err="1"/>
              <a:t>nhạc</a:t>
            </a:r>
            <a:r>
              <a:rPr lang="vi-VN" sz="1800" dirty="0"/>
              <a:t> đều lưu </a:t>
            </a:r>
            <a:r>
              <a:rPr lang="vi-VN" sz="1800" dirty="0" err="1"/>
              <a:t>trữ</a:t>
            </a:r>
            <a:r>
              <a:rPr lang="vi-VN" sz="1800" dirty="0"/>
              <a:t> một </a:t>
            </a:r>
            <a:r>
              <a:rPr lang="vi-VN" sz="1800" dirty="0" err="1"/>
              <a:t>lượng</a:t>
            </a:r>
            <a:r>
              <a:rPr lang="vi-VN" sz="1800" dirty="0"/>
              <a:t> </a:t>
            </a:r>
            <a:r>
              <a:rPr lang="vi-VN" sz="1800" dirty="0" err="1"/>
              <a:t>lớn</a:t>
            </a:r>
            <a:r>
              <a:rPr lang="vi-VN" sz="1800" dirty="0"/>
              <a:t> các </a:t>
            </a:r>
            <a:r>
              <a:rPr lang="vi-VN" sz="1800" dirty="0" err="1"/>
              <a:t>bài</a:t>
            </a:r>
            <a:r>
              <a:rPr lang="vi-VN" sz="1800" dirty="0"/>
              <a:t> </a:t>
            </a:r>
            <a:r>
              <a:rPr lang="vi-VN" sz="1800" dirty="0" err="1"/>
              <a:t>hát</a:t>
            </a:r>
            <a:r>
              <a:rPr lang="vi-VN" sz="1800" dirty="0"/>
              <a:t>, vì thế, chúng đều </a:t>
            </a:r>
            <a:r>
              <a:rPr lang="vi-VN" sz="1800" dirty="0" err="1"/>
              <a:t>phải</a:t>
            </a:r>
            <a:r>
              <a:rPr lang="vi-VN" sz="1800" dirty="0"/>
              <a:t> </a:t>
            </a:r>
            <a:r>
              <a:rPr lang="vi-VN" sz="1800" dirty="0" err="1"/>
              <a:t>đòi</a:t>
            </a:r>
            <a:r>
              <a:rPr lang="vi-VN" sz="1800" dirty="0"/>
              <a:t> </a:t>
            </a:r>
            <a:r>
              <a:rPr lang="vi-VN" sz="1800" dirty="0" err="1"/>
              <a:t>hỏi</a:t>
            </a:r>
            <a:r>
              <a:rPr lang="vi-VN" sz="1800" dirty="0"/>
              <a:t> một thuật toán phân loại cũng như </a:t>
            </a:r>
            <a:r>
              <a:rPr lang="vi-VN" sz="1800" dirty="0" err="1"/>
              <a:t>xác</a:t>
            </a:r>
            <a:r>
              <a:rPr lang="vi-VN" sz="1800" dirty="0"/>
              <a:t> định tính </a:t>
            </a:r>
            <a:r>
              <a:rPr lang="vi-VN" sz="1800" dirty="0" err="1"/>
              <a:t>chất</a:t>
            </a:r>
            <a:r>
              <a:rPr lang="vi-VN" sz="1800" dirty="0"/>
              <a:t> các </a:t>
            </a:r>
            <a:r>
              <a:rPr lang="vi-VN" sz="1800" dirty="0" err="1"/>
              <a:t>bài</a:t>
            </a:r>
            <a:r>
              <a:rPr lang="vi-VN" sz="1800" dirty="0"/>
              <a:t> </a:t>
            </a:r>
            <a:r>
              <a:rPr lang="vi-VN" sz="1800" dirty="0" err="1"/>
              <a:t>hát</a:t>
            </a:r>
            <a:r>
              <a:rPr lang="vi-VN" sz="1800" dirty="0"/>
              <a:t> </a:t>
            </a:r>
            <a:r>
              <a:rPr lang="vi-VN" sz="1800" dirty="0" err="1"/>
              <a:t>lại</a:t>
            </a:r>
            <a:r>
              <a:rPr lang="vi-VN" sz="1800" dirty="0"/>
              <a:t> nhằm </a:t>
            </a:r>
            <a:r>
              <a:rPr lang="vi-VN" sz="1800" dirty="0" err="1"/>
              <a:t>khiến</a:t>
            </a:r>
            <a:r>
              <a:rPr lang="vi-VN" sz="1800" dirty="0"/>
              <a:t> cho trang web trở </a:t>
            </a:r>
            <a:r>
              <a:rPr lang="vi-VN" sz="1800" dirty="0" err="1"/>
              <a:t>tiến</a:t>
            </a:r>
            <a:r>
              <a:rPr lang="vi-VN" sz="1800" dirty="0"/>
              <a:t> có tổ chức cả về </a:t>
            </a:r>
            <a:r>
              <a:rPr lang="vi-VN" sz="1800" dirty="0" err="1"/>
              <a:t>mặt</a:t>
            </a:r>
            <a:r>
              <a:rPr lang="vi-VN" sz="1800" dirty="0"/>
              <a:t> nội dung </a:t>
            </a:r>
            <a:r>
              <a:rPr lang="vi-VN" sz="1800" dirty="0" err="1"/>
              <a:t>lẫn</a:t>
            </a:r>
            <a:r>
              <a:rPr lang="vi-VN" sz="1800" dirty="0"/>
              <a:t> hình thức, </a:t>
            </a:r>
            <a:r>
              <a:rPr lang="vi-VN" sz="1800" dirty="0" err="1"/>
              <a:t>đồng</a:t>
            </a:r>
            <a:r>
              <a:rPr lang="vi-VN" sz="1800" dirty="0"/>
              <a:t> thời thu thập các </a:t>
            </a:r>
            <a:r>
              <a:rPr lang="vi-VN" sz="1800" dirty="0" err="1"/>
              <a:t>bài</a:t>
            </a:r>
            <a:r>
              <a:rPr lang="vi-VN" sz="1800" dirty="0"/>
              <a:t> </a:t>
            </a:r>
            <a:r>
              <a:rPr lang="vi-VN" sz="1800" dirty="0" err="1"/>
              <a:t>hát</a:t>
            </a:r>
            <a:r>
              <a:rPr lang="vi-VN" sz="1800" dirty="0"/>
              <a:t> có chọn </a:t>
            </a:r>
            <a:r>
              <a:rPr lang="vi-VN" sz="1800" dirty="0" err="1"/>
              <a:t>lọc</a:t>
            </a:r>
            <a:r>
              <a:rPr lang="vi-VN" sz="1800" dirty="0"/>
              <a:t> để không dẫn đến tình </a:t>
            </a:r>
            <a:r>
              <a:rPr lang="vi-VN" sz="1800" dirty="0" err="1"/>
              <a:t>trạng</a:t>
            </a:r>
            <a:r>
              <a:rPr lang="vi-VN" sz="1800" dirty="0"/>
              <a:t> quá </a:t>
            </a:r>
            <a:r>
              <a:rPr lang="vi-VN" sz="1800" dirty="0" err="1"/>
              <a:t>tải</a:t>
            </a:r>
            <a:r>
              <a:rPr lang="vi-VN" sz="1800" dirty="0"/>
              <a:t>.</a:t>
            </a:r>
          </a:p>
        </p:txBody>
      </p:sp>
    </p:spTree>
    <p:extLst>
      <p:ext uri="{BB962C8B-B14F-4D97-AF65-F5344CB8AC3E}">
        <p14:creationId xmlns:p14="http://schemas.microsoft.com/office/powerpoint/2010/main" val="3629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EBF3BEF-3FCA-4EDA-BE88-ABD78EFE9834}"/>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2. câu hỏi nghiên cứu (tt)</a:t>
            </a:r>
            <a:endParaRPr lang="vi-VN" sz="3200">
              <a:solidFill>
                <a:schemeClr val="bg1"/>
              </a:solidFill>
            </a:endParaRPr>
          </a:p>
        </p:txBody>
      </p:sp>
      <p:sp>
        <p:nvSpPr>
          <p:cNvPr id="3" name="Content Placeholder 2">
            <a:extLst>
              <a:ext uri="{FF2B5EF4-FFF2-40B4-BE49-F238E27FC236}">
                <a16:creationId xmlns:a16="http://schemas.microsoft.com/office/drawing/2014/main" id="{57103677-3C7C-4C15-8A93-B8DFD7C3BD0E}"/>
              </a:ext>
            </a:extLst>
          </p:cNvPr>
          <p:cNvSpPr>
            <a:spLocks noGrp="1"/>
          </p:cNvSpPr>
          <p:nvPr>
            <p:ph idx="1"/>
          </p:nvPr>
        </p:nvSpPr>
        <p:spPr>
          <a:xfrm>
            <a:off x="4777409" y="1028702"/>
            <a:ext cx="6273972" cy="4843462"/>
          </a:xfrm>
        </p:spPr>
        <p:txBody>
          <a:bodyPr>
            <a:normAutofit/>
          </a:bodyPr>
          <a:lstStyle/>
          <a:p>
            <a:pPr marL="0" indent="0">
              <a:buNone/>
            </a:pPr>
            <a:r>
              <a:rPr lang="vi-VN" sz="1800" dirty="0"/>
              <a:t>Ở </a:t>
            </a:r>
            <a:r>
              <a:rPr lang="vi-VN" sz="1800" dirty="0" err="1"/>
              <a:t>bài</a:t>
            </a:r>
            <a:r>
              <a:rPr lang="vi-VN" sz="1800" dirty="0"/>
              <a:t> toán này, chúng ta sẽ sử dụng hai thuật toán phân </a:t>
            </a:r>
            <a:r>
              <a:rPr lang="vi-VN" sz="1800" dirty="0" err="1"/>
              <a:t>cụm</a:t>
            </a:r>
            <a:r>
              <a:rPr lang="vi-VN" sz="1800" dirty="0"/>
              <a:t> đã </a:t>
            </a:r>
            <a:r>
              <a:rPr lang="vi-VN" sz="1800" dirty="0" err="1"/>
              <a:t>nói</a:t>
            </a:r>
            <a:r>
              <a:rPr lang="vi-VN" sz="1800" dirty="0"/>
              <a:t> ở trên để phân loại ra các trường cũng như những </a:t>
            </a:r>
            <a:r>
              <a:rPr lang="vi-VN" sz="1800" dirty="0" err="1"/>
              <a:t>mối</a:t>
            </a:r>
            <a:r>
              <a:rPr lang="vi-VN" sz="1800" dirty="0"/>
              <a:t> tương quan </a:t>
            </a:r>
            <a:r>
              <a:rPr lang="vi-VN" sz="1800" dirty="0" err="1"/>
              <a:t>giữa</a:t>
            </a:r>
            <a:r>
              <a:rPr lang="vi-VN" sz="1800" dirty="0"/>
              <a:t> các </a:t>
            </a:r>
            <a:r>
              <a:rPr lang="vi-VN" sz="1800" dirty="0" err="1"/>
              <a:t>đối</a:t>
            </a:r>
            <a:r>
              <a:rPr lang="vi-VN" sz="1800" dirty="0"/>
              <a:t> </a:t>
            </a:r>
            <a:r>
              <a:rPr lang="vi-VN" sz="1800" dirty="0" err="1"/>
              <a:t>tượng</a:t>
            </a:r>
            <a:r>
              <a:rPr lang="vi-VN" sz="1800" dirty="0"/>
              <a:t> với nhau, các </a:t>
            </a:r>
            <a:r>
              <a:rPr lang="vi-VN" sz="1800" dirty="0" err="1"/>
              <a:t>đối</a:t>
            </a:r>
            <a:r>
              <a:rPr lang="vi-VN" sz="1800" dirty="0"/>
              <a:t> </a:t>
            </a:r>
            <a:r>
              <a:rPr lang="vi-VN" sz="1800" dirty="0" err="1"/>
              <a:t>tượng</a:t>
            </a:r>
            <a:r>
              <a:rPr lang="vi-VN" sz="1800" dirty="0"/>
              <a:t> với các trường và các trường với nhau.</a:t>
            </a:r>
          </a:p>
        </p:txBody>
      </p:sp>
    </p:spTree>
    <p:extLst>
      <p:ext uri="{BB962C8B-B14F-4D97-AF65-F5344CB8AC3E}">
        <p14:creationId xmlns:p14="http://schemas.microsoft.com/office/powerpoint/2010/main" val="247123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wo dice rolling in mid-air">
            <a:extLst>
              <a:ext uri="{FF2B5EF4-FFF2-40B4-BE49-F238E27FC236}">
                <a16:creationId xmlns:a16="http://schemas.microsoft.com/office/drawing/2014/main" id="{4CC2AAC2-B06A-452A-AFEB-7151A1C47F93}"/>
              </a:ext>
            </a:extLst>
          </p:cNvPr>
          <p:cNvPicPr>
            <a:picLocks noChangeAspect="1"/>
          </p:cNvPicPr>
          <p:nvPr/>
        </p:nvPicPr>
        <p:blipFill rotWithShape="1">
          <a:blip r:embed="rId2"/>
          <a:srcRect t="16362"/>
          <a:stretch/>
        </p:blipFill>
        <p:spPr>
          <a:xfrm>
            <a:off x="20" y="-1"/>
            <a:ext cx="12191980" cy="6857571"/>
          </a:xfrm>
          <a:prstGeom prst="rect">
            <a:avLst/>
          </a:prstGeom>
        </p:spPr>
      </p:pic>
      <p:sp>
        <p:nvSpPr>
          <p:cNvPr id="11" name="Rectangle 10">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AA62F-2099-41E4-82A7-A9CAD3E47864}"/>
              </a:ext>
            </a:extLst>
          </p:cNvPr>
          <p:cNvSpPr>
            <a:spLocks noGrp="1"/>
          </p:cNvSpPr>
          <p:nvPr>
            <p:ph type="ctrTitle"/>
          </p:nvPr>
        </p:nvSpPr>
        <p:spPr>
          <a:xfrm>
            <a:off x="1619534" y="504966"/>
            <a:ext cx="8952932" cy="3043213"/>
          </a:xfrm>
        </p:spPr>
        <p:txBody>
          <a:bodyPr anchor="b">
            <a:normAutofit/>
          </a:bodyPr>
          <a:lstStyle/>
          <a:p>
            <a:r>
              <a:rPr lang="en-US">
                <a:solidFill>
                  <a:schemeClr val="bg1"/>
                </a:solidFill>
              </a:rPr>
              <a:t>phần 2. cơ sở lý thuyết</a:t>
            </a:r>
            <a:endParaRPr lang="vi-VN">
              <a:solidFill>
                <a:schemeClr val="bg1"/>
              </a:solidFill>
            </a:endParaRPr>
          </a:p>
        </p:txBody>
      </p:sp>
      <p:sp>
        <p:nvSpPr>
          <p:cNvPr id="3" name="Subtitle 2">
            <a:extLst>
              <a:ext uri="{FF2B5EF4-FFF2-40B4-BE49-F238E27FC236}">
                <a16:creationId xmlns:a16="http://schemas.microsoft.com/office/drawing/2014/main" id="{D074412F-04B2-40D5-8CA3-1AAC2A21D036}"/>
              </a:ext>
            </a:extLst>
          </p:cNvPr>
          <p:cNvSpPr>
            <a:spLocks noGrp="1"/>
          </p:cNvSpPr>
          <p:nvPr>
            <p:ph type="subTitle" idx="1"/>
          </p:nvPr>
        </p:nvSpPr>
        <p:spPr>
          <a:xfrm>
            <a:off x="2950191" y="3749746"/>
            <a:ext cx="6291618" cy="2208321"/>
          </a:xfrm>
        </p:spPr>
        <p:txBody>
          <a:bodyPr anchor="t">
            <a:normAutofit/>
          </a:bodyPr>
          <a:lstStyle/>
          <a:p>
            <a:pPr marL="342900" indent="-342900">
              <a:buAutoNum type="arabicPeriod"/>
            </a:pPr>
            <a:r>
              <a:rPr lang="en-US" dirty="0" err="1">
                <a:solidFill>
                  <a:schemeClr val="bg1"/>
                </a:solidFill>
              </a:rPr>
              <a:t>giới</a:t>
            </a:r>
            <a:r>
              <a:rPr lang="en-US" dirty="0">
                <a:solidFill>
                  <a:schemeClr val="bg1"/>
                </a:solidFill>
              </a:rPr>
              <a:t> thiệu về google </a:t>
            </a:r>
            <a:r>
              <a:rPr lang="en-US" dirty="0" err="1">
                <a:solidFill>
                  <a:schemeClr val="bg1"/>
                </a:solidFill>
              </a:rPr>
              <a:t>colab</a:t>
            </a:r>
            <a:r>
              <a:rPr lang="en-US" dirty="0">
                <a:solidFill>
                  <a:schemeClr val="bg1"/>
                </a:solidFill>
              </a:rPr>
              <a:t>.</a:t>
            </a:r>
          </a:p>
          <a:p>
            <a:pPr marL="342900" indent="-342900">
              <a:buAutoNum type="arabicPeriod"/>
            </a:pPr>
            <a:r>
              <a:rPr lang="en-US" dirty="0" err="1">
                <a:solidFill>
                  <a:schemeClr val="bg1"/>
                </a:solidFill>
              </a:rPr>
              <a:t>giới</a:t>
            </a:r>
            <a:r>
              <a:rPr lang="en-US" dirty="0">
                <a:solidFill>
                  <a:schemeClr val="bg1"/>
                </a:solidFill>
              </a:rPr>
              <a:t> thiệu về </a:t>
            </a:r>
            <a:r>
              <a:rPr lang="en-US" dirty="0" err="1">
                <a:solidFill>
                  <a:schemeClr val="bg1"/>
                </a:solidFill>
              </a:rPr>
              <a:t>pycharm</a:t>
            </a:r>
            <a:r>
              <a:rPr lang="en-US" dirty="0">
                <a:solidFill>
                  <a:schemeClr val="bg1"/>
                </a:solidFill>
              </a:rPr>
              <a:t>.</a:t>
            </a:r>
          </a:p>
          <a:p>
            <a:pPr marL="342900" indent="-342900">
              <a:buAutoNum type="arabicPeriod"/>
            </a:pPr>
            <a:r>
              <a:rPr lang="en-US" dirty="0">
                <a:solidFill>
                  <a:schemeClr val="bg1"/>
                </a:solidFill>
              </a:rPr>
              <a:t>thuật toán k-means.</a:t>
            </a:r>
            <a:endParaRPr lang="vi-VN" dirty="0">
              <a:solidFill>
                <a:schemeClr val="bg1"/>
              </a:solidFill>
            </a:endParaRPr>
          </a:p>
        </p:txBody>
      </p:sp>
    </p:spTree>
    <p:extLst>
      <p:ext uri="{BB962C8B-B14F-4D97-AF65-F5344CB8AC3E}">
        <p14:creationId xmlns:p14="http://schemas.microsoft.com/office/powerpoint/2010/main" val="279042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A100C-C121-4A75-B17F-5767B8B992F2}"/>
              </a:ext>
            </a:extLst>
          </p:cNvPr>
          <p:cNvSpPr>
            <a:spLocks noGrp="1"/>
          </p:cNvSpPr>
          <p:nvPr>
            <p:ph type="title"/>
          </p:nvPr>
        </p:nvSpPr>
        <p:spPr>
          <a:xfrm>
            <a:off x="1371598" y="462743"/>
            <a:ext cx="5327375" cy="1560022"/>
          </a:xfrm>
        </p:spPr>
        <p:txBody>
          <a:bodyPr anchor="b">
            <a:normAutofit/>
          </a:bodyPr>
          <a:lstStyle/>
          <a:p>
            <a:r>
              <a:rPr lang="en-US" dirty="0"/>
              <a:t>1. </a:t>
            </a:r>
            <a:r>
              <a:rPr lang="en-US" dirty="0" err="1"/>
              <a:t>giới</a:t>
            </a:r>
            <a:r>
              <a:rPr lang="en-US" dirty="0"/>
              <a:t> thiệu về google </a:t>
            </a:r>
            <a:r>
              <a:rPr lang="en-US" dirty="0" err="1"/>
              <a:t>colab</a:t>
            </a:r>
            <a:endParaRPr lang="vi-VN" dirty="0"/>
          </a:p>
        </p:txBody>
      </p:sp>
      <p:sp>
        <p:nvSpPr>
          <p:cNvPr id="3" name="Content Placeholder 2">
            <a:extLst>
              <a:ext uri="{FF2B5EF4-FFF2-40B4-BE49-F238E27FC236}">
                <a16:creationId xmlns:a16="http://schemas.microsoft.com/office/drawing/2014/main" id="{D4D6B30A-28EB-4F21-A227-CCB34C5C1D7F}"/>
              </a:ext>
            </a:extLst>
          </p:cNvPr>
          <p:cNvSpPr>
            <a:spLocks noGrp="1"/>
          </p:cNvSpPr>
          <p:nvPr>
            <p:ph idx="1"/>
          </p:nvPr>
        </p:nvSpPr>
        <p:spPr>
          <a:xfrm>
            <a:off x="1371600" y="2279374"/>
            <a:ext cx="5327373" cy="3601436"/>
          </a:xfrm>
        </p:spPr>
        <p:txBody>
          <a:bodyPr>
            <a:normAutofit/>
          </a:bodyPr>
          <a:lstStyle/>
          <a:p>
            <a:pPr marL="0" indent="0">
              <a:buNone/>
            </a:pPr>
            <a:r>
              <a:rPr lang="vi-VN" sz="1600"/>
              <a:t>Google Colaboratory là một công cụ môi trường miễn phí phát triển từ Project Jupyter, Colab chạy bằng điện toán đám mây và lưu trữ tại Google Drive. Colab ban đầu là một sản phẩm trong nội bộ Google; người ta nỗ lực biến Colab thành một mã nguồn mở và hoạt động đại chúng nhưng đã thất bại.</a:t>
            </a:r>
          </a:p>
        </p:txBody>
      </p:sp>
      <p:sp>
        <p:nvSpPr>
          <p:cNvPr id="11" name="Rectangle 10">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ogo&#10;&#10;Description automatically generated">
            <a:extLst>
              <a:ext uri="{FF2B5EF4-FFF2-40B4-BE49-F238E27FC236}">
                <a16:creationId xmlns:a16="http://schemas.microsoft.com/office/drawing/2014/main" id="{1F60DC01-D68C-4502-86CD-FC88709826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9796" y="1028699"/>
            <a:ext cx="4076701" cy="2721197"/>
          </a:xfrm>
          <a:prstGeom prst="rect">
            <a:avLst/>
          </a:prstGeom>
        </p:spPr>
      </p:pic>
    </p:spTree>
    <p:extLst>
      <p:ext uri="{BB962C8B-B14F-4D97-AF65-F5344CB8AC3E}">
        <p14:creationId xmlns:p14="http://schemas.microsoft.com/office/powerpoint/2010/main" val="16282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DD1F325-8C57-4DF1-A26A-28A9AA0FAF70}"/>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1. giới thiệu về google colab (tt)</a:t>
            </a:r>
            <a:endParaRPr lang="vi-VN" sz="3200">
              <a:solidFill>
                <a:schemeClr val="bg1"/>
              </a:solidFill>
            </a:endParaRPr>
          </a:p>
        </p:txBody>
      </p:sp>
      <p:sp>
        <p:nvSpPr>
          <p:cNvPr id="3" name="Content Placeholder 2">
            <a:extLst>
              <a:ext uri="{FF2B5EF4-FFF2-40B4-BE49-F238E27FC236}">
                <a16:creationId xmlns:a16="http://schemas.microsoft.com/office/drawing/2014/main" id="{9C0DB57E-48CF-43D5-911B-653D60863153}"/>
              </a:ext>
            </a:extLst>
          </p:cNvPr>
          <p:cNvSpPr>
            <a:spLocks noGrp="1"/>
          </p:cNvSpPr>
          <p:nvPr>
            <p:ph idx="1"/>
          </p:nvPr>
        </p:nvSpPr>
        <p:spPr>
          <a:xfrm>
            <a:off x="4777409" y="1028702"/>
            <a:ext cx="6273972" cy="4843462"/>
          </a:xfrm>
        </p:spPr>
        <p:txBody>
          <a:bodyPr>
            <a:normAutofit/>
          </a:bodyPr>
          <a:lstStyle/>
          <a:p>
            <a:pPr marL="0" indent="0">
              <a:buNone/>
            </a:pPr>
            <a:r>
              <a:rPr lang="vi-VN" sz="1800" dirty="0" err="1"/>
              <a:t>Google</a:t>
            </a:r>
            <a:r>
              <a:rPr lang="vi-VN" sz="1800" dirty="0"/>
              <a:t> </a:t>
            </a:r>
            <a:r>
              <a:rPr lang="vi-VN" sz="1800" dirty="0" err="1"/>
              <a:t>Colab</a:t>
            </a:r>
            <a:r>
              <a:rPr lang="vi-VN" sz="1800" dirty="0"/>
              <a:t> phát </a:t>
            </a:r>
            <a:r>
              <a:rPr lang="vi-VN" sz="1800" dirty="0" err="1"/>
              <a:t>hành</a:t>
            </a:r>
            <a:r>
              <a:rPr lang="vi-VN" sz="1800" dirty="0"/>
              <a:t> </a:t>
            </a:r>
            <a:r>
              <a:rPr lang="vi-VN" sz="1800" dirty="0" err="1"/>
              <a:t>gần</a:t>
            </a:r>
            <a:r>
              <a:rPr lang="vi-VN" sz="1800" dirty="0"/>
              <a:t> với thời điểm thành </a:t>
            </a:r>
            <a:r>
              <a:rPr lang="vi-VN" sz="1800" dirty="0" err="1"/>
              <a:t>lập</a:t>
            </a:r>
            <a:r>
              <a:rPr lang="vi-VN" sz="1800" dirty="0"/>
              <a:t> Project </a:t>
            </a:r>
            <a:r>
              <a:rPr lang="vi-VN" sz="1800" dirty="0" err="1"/>
              <a:t>Jupyter</a:t>
            </a:r>
            <a:r>
              <a:rPr lang="vi-VN" sz="1800" dirty="0"/>
              <a:t> (Đây là sản phẩm kết tinh trong quá trình phát triển Project </a:t>
            </a:r>
            <a:r>
              <a:rPr lang="vi-VN" sz="1800" dirty="0" err="1"/>
              <a:t>Jupyter</a:t>
            </a:r>
            <a:r>
              <a:rPr lang="vi-VN" sz="1800" dirty="0"/>
              <a:t>), </a:t>
            </a:r>
            <a:r>
              <a:rPr lang="vi-VN" sz="1800" dirty="0" err="1"/>
              <a:t>tức</a:t>
            </a:r>
            <a:r>
              <a:rPr lang="vi-VN" sz="1800" dirty="0"/>
              <a:t> là khoảng năm 2015. </a:t>
            </a:r>
            <a:r>
              <a:rPr lang="vi-VN" sz="1800" dirty="0" err="1"/>
              <a:t>Colab</a:t>
            </a:r>
            <a:r>
              <a:rPr lang="vi-VN" sz="1800" dirty="0"/>
              <a:t> là một công cụ cho học sinh </a:t>
            </a:r>
            <a:r>
              <a:rPr lang="vi-VN" sz="1800" dirty="0" err="1"/>
              <a:t>sinh</a:t>
            </a:r>
            <a:r>
              <a:rPr lang="vi-VN" sz="1800" dirty="0"/>
              <a:t> viên, những </a:t>
            </a:r>
            <a:r>
              <a:rPr lang="vi-VN" sz="1800" dirty="0" err="1"/>
              <a:t>nhà</a:t>
            </a:r>
            <a:r>
              <a:rPr lang="vi-VN" sz="1800" dirty="0"/>
              <a:t> nghiên cứu AI, những </a:t>
            </a:r>
            <a:r>
              <a:rPr lang="vi-VN" sz="1800" dirty="0" err="1"/>
              <a:t>lập</a:t>
            </a:r>
            <a:r>
              <a:rPr lang="vi-VN" sz="1800" dirty="0"/>
              <a:t> trình viên hay những </a:t>
            </a:r>
            <a:r>
              <a:rPr lang="vi-VN" sz="1800" dirty="0" err="1"/>
              <a:t>nhà</a:t>
            </a:r>
            <a:r>
              <a:rPr lang="vi-VN" sz="1800" dirty="0"/>
              <a:t> khoa học </a:t>
            </a:r>
            <a:r>
              <a:rPr lang="vi-VN" sz="1800" dirty="0" err="1"/>
              <a:t>dữ</a:t>
            </a:r>
            <a:r>
              <a:rPr lang="vi-VN" sz="1800" dirty="0"/>
              <a:t> liệu phát triển các chương trình phân </a:t>
            </a:r>
            <a:r>
              <a:rPr lang="vi-VN" sz="1800" dirty="0" err="1"/>
              <a:t>tích</a:t>
            </a:r>
            <a:r>
              <a:rPr lang="vi-VN" sz="1800" dirty="0"/>
              <a:t>, trực quan hóa, hay đánh giá các </a:t>
            </a:r>
            <a:r>
              <a:rPr lang="vi-VN" sz="1800" dirty="0" err="1"/>
              <a:t>dữ</a:t>
            </a:r>
            <a:r>
              <a:rPr lang="vi-VN" sz="1800" dirty="0"/>
              <a:t> liệu đầu vào nhằm đưa ra những kết quả có cơ sở về </a:t>
            </a:r>
            <a:r>
              <a:rPr lang="vi-VN" sz="1800" dirty="0" err="1"/>
              <a:t>bộ</a:t>
            </a:r>
            <a:r>
              <a:rPr lang="vi-VN" sz="1800" dirty="0"/>
              <a:t> </a:t>
            </a:r>
            <a:r>
              <a:rPr lang="vi-VN" sz="1800" dirty="0" err="1"/>
              <a:t>dữ</a:t>
            </a:r>
            <a:r>
              <a:rPr lang="vi-VN" sz="1800" dirty="0"/>
              <a:t> liệu trên và từ đó nhìn ra những </a:t>
            </a:r>
            <a:r>
              <a:rPr lang="vi-VN" sz="1800" dirty="0" err="1"/>
              <a:t>mẫu</a:t>
            </a:r>
            <a:r>
              <a:rPr lang="vi-VN" sz="1800" dirty="0"/>
              <a:t> và dự </a:t>
            </a:r>
            <a:r>
              <a:rPr lang="vi-VN" sz="1800" dirty="0" err="1"/>
              <a:t>đoán</a:t>
            </a:r>
            <a:r>
              <a:rPr lang="vi-VN" sz="1800" dirty="0"/>
              <a:t> chúng.</a:t>
            </a:r>
          </a:p>
        </p:txBody>
      </p:sp>
    </p:spTree>
    <p:extLst>
      <p:ext uri="{BB962C8B-B14F-4D97-AF65-F5344CB8AC3E}">
        <p14:creationId xmlns:p14="http://schemas.microsoft.com/office/powerpoint/2010/main" val="345435887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92441"/>
      </a:dk2>
      <a:lt2>
        <a:srgbClr val="E8E5E2"/>
      </a:lt2>
      <a:accent1>
        <a:srgbClr val="6BA7D8"/>
      </a:accent1>
      <a:accent2>
        <a:srgbClr val="6372D6"/>
      </a:accent2>
      <a:accent3>
        <a:srgbClr val="9A7FDD"/>
      </a:accent3>
      <a:accent4>
        <a:srgbClr val="B463D6"/>
      </a:accent4>
      <a:accent5>
        <a:srgbClr val="DD7FD2"/>
      </a:accent5>
      <a:accent6>
        <a:srgbClr val="D66398"/>
      </a:accent6>
      <a:hlink>
        <a:srgbClr val="A17C5D"/>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2369</TotalTime>
  <Words>2424</Words>
  <Application>Microsoft Office PowerPoint</Application>
  <PresentationFormat>Widescreen</PresentationFormat>
  <Paragraphs>155</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Courier New</vt:lpstr>
      <vt:lpstr>Gill Sans Nova</vt:lpstr>
      <vt:lpstr>Times New Roman</vt:lpstr>
      <vt:lpstr>GradientRiseVTI</vt:lpstr>
      <vt:lpstr>HỌC MÁY:  XỬ LÝ DATA ÂM NHẠC BẰNG phân cụm K-MEANS</vt:lpstr>
      <vt:lpstr>phần 1. tổng quan đề tài</vt:lpstr>
      <vt:lpstr>1. mục tiêu đề tài</vt:lpstr>
      <vt:lpstr>1. mục tiêu đề tài (tt)</vt:lpstr>
      <vt:lpstr>2. câu hỏi nghiên cứu</vt:lpstr>
      <vt:lpstr>2. câu hỏi nghiên cứu (tt)</vt:lpstr>
      <vt:lpstr>phần 2. cơ sở lý thuyết</vt:lpstr>
      <vt:lpstr>1. giới thiệu về google colab</vt:lpstr>
      <vt:lpstr>1. giới thiệu về google colab (tt)</vt:lpstr>
      <vt:lpstr>1. giới thiệu về google colab (tt)</vt:lpstr>
      <vt:lpstr>1. giới thiệu về google colab (tt)</vt:lpstr>
      <vt:lpstr>2. giới thiệu về pycharm</vt:lpstr>
      <vt:lpstr>2. giới thiệu về pycharm (tt)</vt:lpstr>
      <vt:lpstr>2. giới thiệu về pycharm (tt)</vt:lpstr>
      <vt:lpstr>2. giới thiệu về pycharm (tt)</vt:lpstr>
      <vt:lpstr>3. thuật toán k-means</vt:lpstr>
      <vt:lpstr>phần 3: xử lý bộ dữ liệu</vt:lpstr>
      <vt:lpstr>1. xây dựng thuật toán k-means</vt:lpstr>
      <vt:lpstr>1. xây dựng thuật toán k-means (tt)</vt:lpstr>
      <vt:lpstr>1. xây dựng thuật toán k-means (tt)</vt:lpstr>
      <vt:lpstr>1. xây dựng thuật toán k-means (tt)</vt:lpstr>
      <vt:lpstr>2. áp dụng với dữ liệu</vt:lpstr>
      <vt:lpstr>2. áp dụng với dữ liệu (tt)</vt:lpstr>
      <vt:lpstr>2. áp dụng với dữ liệu (tt)</vt:lpstr>
      <vt:lpstr>2. áp dụng với dữ liệu (tt)</vt:lpstr>
      <vt:lpstr>2. áp dụng với dữ liệu (tt)</vt:lpstr>
      <vt:lpstr>2. áp dụng với dữ liệu (tt)</vt:lpstr>
      <vt:lpstr>2. áp dụng với dữ liệu (tt)</vt:lpstr>
      <vt:lpstr>phần 4: kết quả thực tế</vt:lpstr>
      <vt:lpstr>1. kết quả đầu ra</vt:lpstr>
      <vt:lpstr>1. kết quả đầu ra (Tt)</vt:lpstr>
      <vt:lpstr>1. kết quả đầu ra (Tt)</vt:lpstr>
      <vt:lpstr>1. kết quả đầu ra (Tt)</vt:lpstr>
      <vt:lpstr>1. kết quả đầu ra (Tt)</vt:lpstr>
      <vt:lpstr>2. nhận xét</vt:lpstr>
      <vt:lpstr>phần 5: tổng kết</vt:lpstr>
      <vt:lpstr>1. kết quả đạt được</vt:lpstr>
      <vt:lpstr>2. hướng phát triển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Phương Trường Trần</dc:creator>
  <cp:lastModifiedBy>Phương Trường Trần</cp:lastModifiedBy>
  <cp:revision>34</cp:revision>
  <dcterms:created xsi:type="dcterms:W3CDTF">2021-12-03T02:21:50Z</dcterms:created>
  <dcterms:modified xsi:type="dcterms:W3CDTF">2021-12-15T11:54:32Z</dcterms:modified>
</cp:coreProperties>
</file>