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4717"/>
  </p:normalViewPr>
  <p:slideViewPr>
    <p:cSldViewPr snapToGrid="0">
      <p:cViewPr varScale="1">
        <p:scale>
          <a:sx n="85" d="100"/>
          <a:sy n="85"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000"/>
              <a:buFont typeface="Arial"/>
              <a:buNone/>
            </a:pPr>
            <a:r>
              <a:rPr lang="en-US" sz="2000"/>
              <a:t>Going forward, the aggregation process for this weekly analysis will include manually downloading the 30 files, saving them to a folder, using the folder as a directory in Python, and running the Python script. The output (clean dataset, visualizations, statistics) will be created within seconds. Conditional emails will be automatically sent to faculty that qualify for reminders.</a:t>
            </a:r>
            <a:endParaRPr/>
          </a:p>
        </p:txBody>
      </p:sp>
      <p:sp>
        <p:nvSpPr>
          <p:cNvPr id="202" name="Google Shape;20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a:spLocks noGrp="1"/>
          </p:cNvSpPr>
          <p:nvPr>
            <p:ph type="pic" idx="2"/>
          </p:nvPr>
        </p:nvSpPr>
        <p:spPr>
          <a:xfrm>
            <a:off x="5183188" y="987425"/>
            <a:ext cx="6172200" cy="4873625"/>
          </a:xfrm>
          <a:prstGeom prst="rect">
            <a:avLst/>
          </a:prstGeom>
          <a:noFill/>
          <a:ln>
            <a:noFill/>
          </a:ln>
        </p:spPr>
      </p:sp>
      <p:sp>
        <p:nvSpPr>
          <p:cNvPr id="80" name="Google Shape;80;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sp>
        <p:nvSpPr>
          <p:cNvPr id="100" name="Google Shape;100;p1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1" name="Google Shape;101;p15" descr="Pen placed on top of a signature line"/>
          <p:cNvPicPr preferRelativeResize="0"/>
          <p:nvPr/>
        </p:nvPicPr>
        <p:blipFill rotWithShape="1">
          <a:blip r:embed="rId3">
            <a:alphaModFix/>
          </a:blip>
          <a:srcRect l="15627" r="-1" b="-1"/>
          <a:stretch/>
        </p:blipFill>
        <p:spPr>
          <a:xfrm>
            <a:off x="3523488" y="10"/>
            <a:ext cx="8668512" cy="6857990"/>
          </a:xfrm>
          <a:prstGeom prst="rect">
            <a:avLst/>
          </a:prstGeom>
          <a:noFill/>
          <a:ln>
            <a:noFill/>
          </a:ln>
        </p:spPr>
      </p:pic>
      <p:sp>
        <p:nvSpPr>
          <p:cNvPr id="102" name="Google Shape;102;p15"/>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5"/>
          <p:cNvSpPr txBox="1">
            <a:spLocks noGrp="1"/>
          </p:cNvSpPr>
          <p:nvPr>
            <p:ph type="ctrTitle"/>
          </p:nvPr>
        </p:nvSpPr>
        <p:spPr>
          <a:xfrm>
            <a:off x="477981" y="1122363"/>
            <a:ext cx="4023360" cy="32041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Calibri"/>
              <a:buNone/>
            </a:pPr>
            <a:r>
              <a:rPr lang="en-US" sz="4800"/>
              <a:t>Faculty Evaluation Analysis Optimization</a:t>
            </a:r>
            <a:endParaRPr/>
          </a:p>
        </p:txBody>
      </p:sp>
      <p:sp>
        <p:nvSpPr>
          <p:cNvPr id="104" name="Google Shape;104;p15"/>
          <p:cNvSpPr txBox="1">
            <a:spLocks noGrp="1"/>
          </p:cNvSpPr>
          <p:nvPr>
            <p:ph type="subTitle" idx="1"/>
          </p:nvPr>
        </p:nvSpPr>
        <p:spPr>
          <a:xfrm>
            <a:off x="477980" y="4872922"/>
            <a:ext cx="4023359" cy="120814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a:t>Andrew Taylor</a:t>
            </a:r>
            <a:endParaRPr/>
          </a:p>
        </p:txBody>
      </p:sp>
      <p:sp>
        <p:nvSpPr>
          <p:cNvPr id="105" name="Google Shape;105;p15"/>
          <p:cNvSpPr/>
          <p:nvPr/>
        </p:nvSpPr>
        <p:spPr>
          <a:xfrm rot="5400000">
            <a:off x="759921" y="346791"/>
            <a:ext cx="146304"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15"/>
          <p:cNvSpPr/>
          <p:nvPr/>
        </p:nvSpPr>
        <p:spPr>
          <a:xfrm>
            <a:off x="481029" y="4546920"/>
            <a:ext cx="397764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xfrm>
            <a:off x="226116" y="3379092"/>
            <a:ext cx="5109950" cy="9566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Solutions</a:t>
            </a:r>
            <a:endParaRPr/>
          </a:p>
        </p:txBody>
      </p:sp>
      <p:pic>
        <p:nvPicPr>
          <p:cNvPr id="190" name="Google Shape;190;p24"/>
          <p:cNvPicPr preferRelativeResize="0"/>
          <p:nvPr/>
        </p:nvPicPr>
        <p:blipFill rotWithShape="1">
          <a:blip r:embed="rId3">
            <a:alphaModFix/>
          </a:blip>
          <a:srcRect/>
          <a:stretch/>
        </p:blipFill>
        <p:spPr>
          <a:xfrm>
            <a:off x="180447" y="1709670"/>
            <a:ext cx="3574910" cy="948709"/>
          </a:xfrm>
          <a:prstGeom prst="rect">
            <a:avLst/>
          </a:prstGeom>
          <a:noFill/>
          <a:ln>
            <a:noFill/>
          </a:ln>
        </p:spPr>
      </p:pic>
      <p:sp>
        <p:nvSpPr>
          <p:cNvPr id="191" name="Google Shape;191;p24"/>
          <p:cNvSpPr/>
          <p:nvPr/>
        </p:nvSpPr>
        <p:spPr>
          <a:xfrm rot="10800000" flipH="1">
            <a:off x="1791963" y="1096719"/>
            <a:ext cx="2308583" cy="2741196"/>
          </a:xfrm>
          <a:custGeom>
            <a:avLst/>
            <a:gdLst/>
            <a:ahLst/>
            <a:cxnLst/>
            <a:rect l="l" t="t" r="r" b="b"/>
            <a:pathLst>
              <a:path w="2308583" h="2741196" extrusionOk="0">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rgbClr val="0C0C0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24"/>
          <p:cNvPicPr preferRelativeResize="0"/>
          <p:nvPr/>
        </p:nvPicPr>
        <p:blipFill rotWithShape="1">
          <a:blip r:embed="rId4">
            <a:alphaModFix/>
          </a:blip>
          <a:srcRect/>
          <a:stretch/>
        </p:blipFill>
        <p:spPr>
          <a:xfrm>
            <a:off x="8080085" y="1589395"/>
            <a:ext cx="3417161" cy="715219"/>
          </a:xfrm>
          <a:prstGeom prst="rect">
            <a:avLst/>
          </a:prstGeom>
          <a:noFill/>
          <a:ln>
            <a:noFill/>
          </a:ln>
        </p:spPr>
      </p:pic>
      <p:sp>
        <p:nvSpPr>
          <p:cNvPr id="193" name="Google Shape;193;p24"/>
          <p:cNvSpPr/>
          <p:nvPr/>
        </p:nvSpPr>
        <p:spPr>
          <a:xfrm rot="10800000" flipH="1">
            <a:off x="9466977" y="1190225"/>
            <a:ext cx="2308583" cy="1114404"/>
          </a:xfrm>
          <a:custGeom>
            <a:avLst/>
            <a:gdLst/>
            <a:ahLst/>
            <a:cxnLst/>
            <a:rect l="l" t="t" r="r" b="b"/>
            <a:pathLst>
              <a:path w="2308583" h="1114404" extrusionOk="0">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rgbClr val="0C0C0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txBox="1"/>
          <p:nvPr/>
        </p:nvSpPr>
        <p:spPr>
          <a:xfrm>
            <a:off x="180450" y="4399425"/>
            <a:ext cx="4345800" cy="2291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US" sz="2200" b="0" i="0" u="none" strike="noStrike" cap="none">
                <a:solidFill>
                  <a:schemeClr val="dk1"/>
                </a:solidFill>
                <a:latin typeface="Calibri"/>
                <a:ea typeface="Calibri"/>
                <a:cs typeface="Calibri"/>
                <a:sym typeface="Calibri"/>
              </a:rPr>
              <a:t>I </a:t>
            </a:r>
            <a:r>
              <a:rPr lang="en-US" sz="2200">
                <a:solidFill>
                  <a:schemeClr val="dk1"/>
                </a:solidFill>
                <a:latin typeface="Calibri"/>
                <a:ea typeface="Calibri"/>
                <a:cs typeface="Calibri"/>
                <a:sym typeface="Calibri"/>
              </a:rPr>
              <a:t>utilize Python to create</a:t>
            </a:r>
            <a:r>
              <a:rPr lang="en-US" sz="2200" b="0" i="0" u="none" strike="noStrike" cap="none">
                <a:solidFill>
                  <a:schemeClr val="dk1"/>
                </a:solidFill>
                <a:latin typeface="Calibri"/>
                <a:ea typeface="Calibri"/>
                <a:cs typeface="Calibri"/>
                <a:sym typeface="Calibri"/>
              </a:rPr>
              <a:t> a few, straight forward, easy to digest statistics and visualizations.</a:t>
            </a:r>
            <a:endParaRPr sz="1600"/>
          </a:p>
          <a:p>
            <a:pPr marL="0" marR="0" lvl="0" indent="0" algn="l" rtl="0">
              <a:lnSpc>
                <a:spcPct val="90000"/>
              </a:lnSpc>
              <a:spcBef>
                <a:spcPts val="600"/>
              </a:spcBef>
              <a:spcAft>
                <a:spcPts val="0"/>
              </a:spcAft>
              <a:buClr>
                <a:schemeClr val="dk1"/>
              </a:buClr>
              <a:buSzPts val="2000"/>
              <a:buFont typeface="Calibri"/>
              <a:buNone/>
            </a:pPr>
            <a:r>
              <a:rPr lang="en-US" sz="2200" b="0" i="0" u="none" strike="noStrike" cap="none">
                <a:solidFill>
                  <a:schemeClr val="dk1"/>
                </a:solidFill>
                <a:latin typeface="Calibri"/>
                <a:ea typeface="Calibri"/>
                <a:cs typeface="Calibri"/>
                <a:sym typeface="Calibri"/>
              </a:rPr>
              <a:t>I also have a Python function to send emails to faculty who qualify for reminders.</a:t>
            </a:r>
            <a:endParaRPr sz="1600"/>
          </a:p>
        </p:txBody>
      </p:sp>
      <p:pic>
        <p:nvPicPr>
          <p:cNvPr id="195" name="Google Shape;195;p24"/>
          <p:cNvPicPr preferRelativeResize="0"/>
          <p:nvPr/>
        </p:nvPicPr>
        <p:blipFill rotWithShape="1">
          <a:blip r:embed="rId5">
            <a:alphaModFix/>
          </a:blip>
          <a:srcRect/>
          <a:stretch/>
        </p:blipFill>
        <p:spPr>
          <a:xfrm>
            <a:off x="8393973" y="2764400"/>
            <a:ext cx="3288558" cy="3399000"/>
          </a:xfrm>
          <a:prstGeom prst="rect">
            <a:avLst/>
          </a:prstGeom>
          <a:noFill/>
          <a:ln>
            <a:noFill/>
          </a:ln>
        </p:spPr>
      </p:pic>
      <p:sp>
        <p:nvSpPr>
          <p:cNvPr id="196" name="Google Shape;196;p24"/>
          <p:cNvSpPr/>
          <p:nvPr/>
        </p:nvSpPr>
        <p:spPr>
          <a:xfrm flipH="1">
            <a:off x="7940480" y="3192252"/>
            <a:ext cx="2525075" cy="3399000"/>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rgbClr val="0C0C0C">
              <a:alpha val="74901"/>
            </a:srgbClr>
          </a:solidFill>
          <a:ln>
            <a:noFill/>
          </a:ln>
        </p:spPr>
      </p:sp>
      <p:sp>
        <p:nvSpPr>
          <p:cNvPr id="197" name="Google Shape;197;p24"/>
          <p:cNvSpPr txBox="1"/>
          <p:nvPr/>
        </p:nvSpPr>
        <p:spPr>
          <a:xfrm>
            <a:off x="1385047" y="6468035"/>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8" name="Google Shape;198;p24"/>
          <p:cNvPicPr preferRelativeResize="0"/>
          <p:nvPr/>
        </p:nvPicPr>
        <p:blipFill>
          <a:blip r:embed="rId6">
            <a:alphaModFix/>
          </a:blip>
          <a:stretch>
            <a:fillRect/>
          </a:stretch>
        </p:blipFill>
        <p:spPr>
          <a:xfrm>
            <a:off x="4252946" y="2193400"/>
            <a:ext cx="3535139" cy="2955988"/>
          </a:xfrm>
          <a:prstGeom prst="rect">
            <a:avLst/>
          </a:prstGeom>
          <a:noFill/>
          <a:ln>
            <a:noFill/>
          </a:ln>
        </p:spPr>
      </p:pic>
      <p:sp>
        <p:nvSpPr>
          <p:cNvPr id="199" name="Google Shape;199;p24"/>
          <p:cNvSpPr txBox="1"/>
          <p:nvPr/>
        </p:nvSpPr>
        <p:spPr>
          <a:xfrm>
            <a:off x="4208800" y="191950"/>
            <a:ext cx="341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Faculty Stats Since July 2021</a:t>
            </a:r>
            <a:endParaRPr sz="2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25"/>
          <p:cNvSpPr/>
          <p:nvPr/>
        </p:nvSpPr>
        <p:spPr>
          <a:xfrm>
            <a:off x="0" y="0"/>
            <a:ext cx="9024730" cy="6857999"/>
          </a:xfrm>
          <a:prstGeom prst="rect">
            <a:avLst/>
          </a:prstGeom>
          <a:solidFill>
            <a:srgbClr val="82766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6" name="Google Shape;206;p25" descr="Magnifying glass showing decling performance"/>
          <p:cNvPicPr preferRelativeResize="0"/>
          <p:nvPr/>
        </p:nvPicPr>
        <p:blipFill rotWithShape="1">
          <a:blip r:embed="rId3">
            <a:alphaModFix/>
          </a:blip>
          <a:srcRect l="14162" r="44726" b="-1"/>
          <a:stretch/>
        </p:blipFill>
        <p:spPr>
          <a:xfrm>
            <a:off x="7968222" y="10"/>
            <a:ext cx="4223778" cy="6857990"/>
          </a:xfrm>
          <a:custGeom>
            <a:avLst/>
            <a:gdLst/>
            <a:ahLst/>
            <a:cxnLst/>
            <a:rect l="l" t="t" r="r" b="b"/>
            <a:pathLst>
              <a:path w="4223778" h="6865951" extrusionOk="0">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a:noFill/>
          <a:ln>
            <a:noFill/>
          </a:ln>
        </p:spPr>
      </p:pic>
      <p:sp>
        <p:nvSpPr>
          <p:cNvPr id="207" name="Google Shape;207;p25"/>
          <p:cNvSpPr txBox="1">
            <a:spLocks noGrp="1"/>
          </p:cNvSpPr>
          <p:nvPr>
            <p:ph type="title"/>
          </p:nvPr>
        </p:nvSpPr>
        <p:spPr>
          <a:xfrm>
            <a:off x="1137034" y="609600"/>
            <a:ext cx="6831188" cy="13228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Going Forward…</a:t>
            </a:r>
            <a:endParaRPr/>
          </a:p>
        </p:txBody>
      </p:sp>
      <p:sp>
        <p:nvSpPr>
          <p:cNvPr id="208" name="Google Shape;208;p25"/>
          <p:cNvSpPr txBox="1">
            <a:spLocks noGrp="1"/>
          </p:cNvSpPr>
          <p:nvPr>
            <p:ph type="body" idx="1"/>
          </p:nvPr>
        </p:nvSpPr>
        <p:spPr>
          <a:xfrm>
            <a:off x="1137035" y="2194102"/>
            <a:ext cx="6516216" cy="39085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I have successfully decreased time spent on this process by 95%, from 5 hours per week to 15 minutes.</a:t>
            </a:r>
            <a:endParaRPr sz="2000"/>
          </a:p>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Clr>
                <a:schemeClr val="dk1"/>
              </a:buClr>
              <a:buSzPts val="2000"/>
              <a:buNone/>
            </a:pPr>
            <a:r>
              <a:rPr lang="en-US" sz="2000"/>
              <a:t>This project will directly impact faculty evaluation completion rates in an automated fashion.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6"/>
          <p:cNvSpPr txBox="1">
            <a:spLocks noGrp="1"/>
          </p:cNvSpPr>
          <p:nvPr>
            <p:ph type="title"/>
          </p:nvPr>
        </p:nvSpPr>
        <p:spPr>
          <a:xfrm>
            <a:off x="640080" y="325369"/>
            <a:ext cx="4368602" cy="195684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latin typeface="Calibri"/>
                <a:ea typeface="Calibri"/>
                <a:cs typeface="Calibri"/>
                <a:sym typeface="Calibri"/>
              </a:rPr>
              <a:t>Disclosure</a:t>
            </a:r>
            <a:endParaRPr/>
          </a:p>
        </p:txBody>
      </p:sp>
      <p:sp>
        <p:nvSpPr>
          <p:cNvPr id="113" name="Google Shape;113;p16"/>
          <p:cNvSpPr/>
          <p:nvPr/>
        </p:nvSpPr>
        <p:spPr>
          <a:xfrm>
            <a:off x="640080" y="2586994"/>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6"/>
          <p:cNvSpPr txBox="1">
            <a:spLocks noGrp="1"/>
          </p:cNvSpPr>
          <p:nvPr>
            <p:ph type="body" idx="1"/>
          </p:nvPr>
        </p:nvSpPr>
        <p:spPr>
          <a:xfrm>
            <a:off x="640080" y="2872899"/>
            <a:ext cx="4243589" cy="332066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Calibri"/>
                <a:ea typeface="Calibri"/>
                <a:cs typeface="Calibri"/>
                <a:sym typeface="Calibri"/>
              </a:rPr>
              <a:t>The names in the dataset have been anonymized.</a:t>
            </a:r>
            <a:endParaRPr/>
          </a:p>
        </p:txBody>
      </p:sp>
      <p:pic>
        <p:nvPicPr>
          <p:cNvPr id="115" name="Google Shape;115;p16" descr="Programming data on computer monitor"/>
          <p:cNvPicPr preferRelativeResize="0"/>
          <p:nvPr/>
        </p:nvPicPr>
        <p:blipFill rotWithShape="1">
          <a:blip r:embed="rId3">
            <a:alphaModFix/>
          </a:blip>
          <a:srcRect l="21496" r="11550" b="-1"/>
          <a:stretch/>
        </p:blipFill>
        <p:spPr>
          <a:xfrm>
            <a:off x="5311702" y="10"/>
            <a:ext cx="6878775" cy="685799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17"/>
          <p:cNvSpPr txBox="1">
            <a:spLocks noGrp="1"/>
          </p:cNvSpPr>
          <p:nvPr>
            <p:ph type="title"/>
          </p:nvPr>
        </p:nvSpPr>
        <p:spPr>
          <a:xfrm>
            <a:off x="630936" y="640080"/>
            <a:ext cx="4818888" cy="148132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t>Summary</a:t>
            </a:r>
            <a:endParaRPr/>
          </a:p>
        </p:txBody>
      </p:sp>
      <p:sp>
        <p:nvSpPr>
          <p:cNvPr id="122" name="Google Shape;122;p17"/>
          <p:cNvSpPr/>
          <p:nvPr/>
        </p:nvSpPr>
        <p:spPr>
          <a:xfrm>
            <a:off x="643278" y="237286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a:spLocks noGrp="1"/>
          </p:cNvSpPr>
          <p:nvPr>
            <p:ph type="body" idx="1"/>
          </p:nvPr>
        </p:nvSpPr>
        <p:spPr>
          <a:xfrm>
            <a:off x="630936" y="2660904"/>
            <a:ext cx="4818888" cy="349758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a:t>The department of pediatrics uses faculty evaluation completion rates as an incentive for faculty compensation. Faculty should be regularly made aware of how they are performing, in order to compete for their incentive.</a:t>
            </a:r>
            <a:endParaRPr/>
          </a:p>
          <a:p>
            <a:pPr marL="0" lvl="0" indent="0" algn="l" rtl="0">
              <a:lnSpc>
                <a:spcPct val="90000"/>
              </a:lnSpc>
              <a:spcBef>
                <a:spcPts val="1000"/>
              </a:spcBef>
              <a:spcAft>
                <a:spcPts val="0"/>
              </a:spcAft>
              <a:buClr>
                <a:schemeClr val="dk1"/>
              </a:buClr>
              <a:buSzPts val="2200"/>
              <a:buNone/>
            </a:pPr>
            <a:r>
              <a:rPr lang="en-US" sz="2200"/>
              <a:t>It is fair that each faculty is emailed when they have a few incomplete evaluations, or when they they are underperforming.</a:t>
            </a:r>
            <a:endParaRPr/>
          </a:p>
        </p:txBody>
      </p:sp>
      <p:pic>
        <p:nvPicPr>
          <p:cNvPr id="124" name="Google Shape;124;p17" descr="Doctor"/>
          <p:cNvPicPr preferRelativeResize="0"/>
          <p:nvPr/>
        </p:nvPicPr>
        <p:blipFill rotWithShape="1">
          <a:blip r:embed="rId3">
            <a:alphaModFix/>
          </a:blip>
          <a:srcRect/>
          <a:stretch/>
        </p:blipFill>
        <p:spPr>
          <a:xfrm>
            <a:off x="6099048" y="699516"/>
            <a:ext cx="5458968" cy="54589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18"/>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18"/>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18"/>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The Problem</a:t>
            </a:r>
            <a:endParaRPr/>
          </a:p>
        </p:txBody>
      </p:sp>
      <p:sp>
        <p:nvSpPr>
          <p:cNvPr id="132" name="Google Shape;132;p18"/>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3" name="Google Shape;133;p18"/>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None/>
            </a:pPr>
            <a:r>
              <a:rPr lang="en-US"/>
              <a:t>Some faculty are not completing evaluations for trainees in a timely manner, and one of their incentives depend on their timely completion. There has been a lapse in the ability to efficiently compile and report this data on a weekly basis. The data cleaning and aggregation process is manually done in excel, across 30 excel files, and is incredibly time consuming, tedious, and error prone. There has been no reproducible framework in place to optimize the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9"/>
          <p:cNvSpPr/>
          <p:nvPr/>
        </p:nvSpPr>
        <p:spPr>
          <a:xfrm>
            <a:off x="9519137" y="5486400"/>
            <a:ext cx="2672863" cy="1371600"/>
          </a:xfrm>
          <a:custGeom>
            <a:avLst/>
            <a:gdLst/>
            <a:ahLst/>
            <a:cxnLst/>
            <a:rect l="l" t="t" r="r" b="b"/>
            <a:pathLst>
              <a:path w="2672863" h="1371600" extrusionOk="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0" name="Google Shape;140;p19"/>
          <p:cNvPicPr preferRelativeResize="0"/>
          <p:nvPr/>
        </p:nvPicPr>
        <p:blipFill rotWithShape="1">
          <a:blip r:embed="rId3">
            <a:alphaModFix/>
          </a:blip>
          <a:srcRect/>
          <a:stretch/>
        </p:blipFill>
        <p:spPr>
          <a:xfrm>
            <a:off x="5943115" y="2396494"/>
            <a:ext cx="6197923" cy="1833003"/>
          </a:xfrm>
          <a:custGeom>
            <a:avLst/>
            <a:gdLst/>
            <a:ahLst/>
            <a:cxnLst/>
            <a:rect l="l" t="t" r="r" b="b"/>
            <a:pathLst>
              <a:path w="4777381" h="5643794" extrusionOk="0">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ln>
            <a:noFill/>
          </a:ln>
        </p:spPr>
      </p:pic>
      <p:sp>
        <p:nvSpPr>
          <p:cNvPr id="141" name="Google Shape;141;p19"/>
          <p:cNvSpPr/>
          <p:nvPr/>
        </p:nvSpPr>
        <p:spPr>
          <a:xfrm>
            <a:off x="4602050" y="650160"/>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2" name="Google Shape;142;p19"/>
          <p:cNvSpPr txBox="1">
            <a:spLocks noGrp="1"/>
          </p:cNvSpPr>
          <p:nvPr>
            <p:ph type="title"/>
          </p:nvPr>
        </p:nvSpPr>
        <p:spPr>
          <a:xfrm>
            <a:off x="838201" y="479493"/>
            <a:ext cx="5257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Intervention</a:t>
            </a:r>
            <a:endParaRPr/>
          </a:p>
        </p:txBody>
      </p:sp>
      <p:sp>
        <p:nvSpPr>
          <p:cNvPr id="143" name="Google Shape;143;p19"/>
          <p:cNvSpPr txBox="1">
            <a:spLocks noGrp="1"/>
          </p:cNvSpPr>
          <p:nvPr>
            <p:ph type="body" idx="1"/>
          </p:nvPr>
        </p:nvSpPr>
        <p:spPr>
          <a:xfrm>
            <a:off x="400050" y="1984450"/>
            <a:ext cx="5428500" cy="4394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a:t>Upon hearing my manager briefly talk about this grueling process she was taking part in, where she would manually tally data points across multiple files in order to complete a single compiled report, I became curious. She briefly showed me one of the excel files she was working with, which had many sheets, and she showed me the result she strived for each week. Upon seeing the desired finished product (pictured here), I knew my skills would be perfect for this task. I asked to set up a meeting to discuss this project more in depth…</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20"/>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 name="Google Shape;150;p20"/>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 name="Google Shape;151;p20"/>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The Intervention pt 2.</a:t>
            </a:r>
            <a:endParaRPr/>
          </a:p>
        </p:txBody>
      </p:sp>
      <p:sp>
        <p:nvSpPr>
          <p:cNvPr id="152" name="Google Shape;152;p20"/>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3" name="Google Shape;153;p20"/>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600"/>
              <a:buNone/>
            </a:pPr>
            <a:r>
              <a:rPr lang="en-US" sz="2600"/>
              <a:t>During our one-on-one meeting, I was much more of a consultant. I was learning and asking questions about what product she wanted, why she wanted it, how she wanted it, and when she wanted it. After vividly envisioning how my skills could impact this data cleaning/aggregation process, I know could make it more efficient, and even take it off of her plate completely.</a:t>
            </a:r>
            <a:endParaRPr/>
          </a:p>
          <a:p>
            <a:pPr marL="0" lvl="0" indent="0" algn="l" rtl="0">
              <a:lnSpc>
                <a:spcPct val="90000"/>
              </a:lnSpc>
              <a:spcBef>
                <a:spcPts val="1000"/>
              </a:spcBef>
              <a:spcAft>
                <a:spcPts val="0"/>
              </a:spcAft>
              <a:buClr>
                <a:schemeClr val="dk1"/>
              </a:buClr>
              <a:buSzPts val="2600"/>
              <a:buNone/>
            </a:pPr>
            <a:endParaRPr sz="2600"/>
          </a:p>
          <a:p>
            <a:pPr marL="0" lvl="0" indent="0" algn="l" rtl="0">
              <a:lnSpc>
                <a:spcPct val="90000"/>
              </a:lnSpc>
              <a:spcBef>
                <a:spcPts val="1000"/>
              </a:spcBef>
              <a:spcAft>
                <a:spcPts val="0"/>
              </a:spcAft>
              <a:buClr>
                <a:schemeClr val="dk1"/>
              </a:buClr>
              <a:buSzPts val="2600"/>
              <a:buNone/>
            </a:pPr>
            <a:r>
              <a:rPr lang="en-US" sz="2600"/>
              <a:t>I assured her that I could regularly and efficiently recreate this spreadsheet, and may even be able to provide visuals. I would later confirm, once I gained familiar with the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21"/>
          <p:cNvSpPr/>
          <p:nvPr/>
        </p:nvSpPr>
        <p:spPr>
          <a:xfrm>
            <a:off x="554416" y="365125"/>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0" name="Google Shape;160;p21"/>
          <p:cNvSpPr txBox="1">
            <a:spLocks noGrp="1"/>
          </p:cNvSpPr>
          <p:nvPr>
            <p:ph type="title"/>
          </p:nvPr>
        </p:nvSpPr>
        <p:spPr>
          <a:xfrm>
            <a:off x="1046746" y="586822"/>
            <a:ext cx="3560252"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Expectations</a:t>
            </a:r>
            <a:endParaRPr/>
          </a:p>
        </p:txBody>
      </p:sp>
      <p:sp>
        <p:nvSpPr>
          <p:cNvPr id="161" name="Google Shape;161;p21"/>
          <p:cNvSpPr/>
          <p:nvPr/>
        </p:nvSpPr>
        <p:spPr>
          <a:xfrm>
            <a:off x="490408" y="1057739"/>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 name="Google Shape;162;p21"/>
          <p:cNvSpPr/>
          <p:nvPr/>
        </p:nvSpPr>
        <p:spPr>
          <a:xfrm rot="5400000">
            <a:off x="4243541" y="1400638"/>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 name="Google Shape;163;p21"/>
          <p:cNvSpPr txBox="1">
            <a:spLocks noGrp="1"/>
          </p:cNvSpPr>
          <p:nvPr>
            <p:ph type="body" idx="1"/>
          </p:nvPr>
        </p:nvSpPr>
        <p:spPr>
          <a:xfrm>
            <a:off x="5351164" y="586822"/>
            <a:ext cx="6002636" cy="164592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en-US" sz="1800"/>
              <a:t>Remove certain evals that shouldn’t be considered for faculty incentives</a:t>
            </a:r>
            <a:endParaRPr sz="1800"/>
          </a:p>
          <a:p>
            <a:pPr marL="228600" lvl="0" indent="-228600" algn="l" rtl="0">
              <a:spcBef>
                <a:spcPts val="1000"/>
              </a:spcBef>
              <a:spcAft>
                <a:spcPts val="0"/>
              </a:spcAft>
              <a:buSzPts val="1800"/>
              <a:buChar char="•"/>
            </a:pPr>
            <a:r>
              <a:rPr lang="en-US" sz="1800"/>
              <a:t>Recreate the file that was made previously (below)</a:t>
            </a:r>
            <a:endParaRPr sz="1800"/>
          </a:p>
          <a:p>
            <a:pPr marL="228600" lvl="0" indent="-228600" algn="l" rtl="0">
              <a:lnSpc>
                <a:spcPct val="90000"/>
              </a:lnSpc>
              <a:spcBef>
                <a:spcPts val="1000"/>
              </a:spcBef>
              <a:spcAft>
                <a:spcPts val="0"/>
              </a:spcAft>
              <a:buClr>
                <a:schemeClr val="dk1"/>
              </a:buClr>
              <a:buSzPts val="1800"/>
              <a:buChar char="•"/>
            </a:pPr>
            <a:r>
              <a:rPr lang="en-US" sz="1800"/>
              <a:t>Remove “Dr.” from all names (nice to have)</a:t>
            </a:r>
            <a:endParaRPr/>
          </a:p>
        </p:txBody>
      </p:sp>
      <p:pic>
        <p:nvPicPr>
          <p:cNvPr id="164" name="Google Shape;164;p21"/>
          <p:cNvPicPr preferRelativeResize="0"/>
          <p:nvPr/>
        </p:nvPicPr>
        <p:blipFill rotWithShape="1">
          <a:blip r:embed="rId3">
            <a:alphaModFix/>
          </a:blip>
          <a:srcRect/>
          <a:stretch/>
        </p:blipFill>
        <p:spPr>
          <a:xfrm>
            <a:off x="557784" y="2825019"/>
            <a:ext cx="11164824" cy="33019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22"/>
          <p:cNvSpPr txBox="1">
            <a:spLocks noGrp="1"/>
          </p:cNvSpPr>
          <p:nvPr>
            <p:ph type="title"/>
          </p:nvPr>
        </p:nvSpPr>
        <p:spPr>
          <a:xfrm>
            <a:off x="630936" y="640080"/>
            <a:ext cx="4818888" cy="148132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a:t>My Ideas</a:t>
            </a:r>
            <a:endParaRPr/>
          </a:p>
        </p:txBody>
      </p:sp>
      <p:sp>
        <p:nvSpPr>
          <p:cNvPr id="171" name="Google Shape;171;p22"/>
          <p:cNvSpPr/>
          <p:nvPr/>
        </p:nvSpPr>
        <p:spPr>
          <a:xfrm>
            <a:off x="643278" y="237286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22"/>
          <p:cNvSpPr txBox="1">
            <a:spLocks noGrp="1"/>
          </p:cNvSpPr>
          <p:nvPr>
            <p:ph type="body" idx="1"/>
          </p:nvPr>
        </p:nvSpPr>
        <p:spPr>
          <a:xfrm>
            <a:off x="630936" y="2660904"/>
            <a:ext cx="5941314" cy="3547872"/>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400"/>
              <a:t>There was much more to be explored than what was in the soon-to-be former finished product. I thought valuable insights would include:</a:t>
            </a:r>
            <a:endParaRPr/>
          </a:p>
          <a:p>
            <a:pPr marL="228600" lvl="0" indent="-228600" algn="l" rtl="0">
              <a:lnSpc>
                <a:spcPct val="90000"/>
              </a:lnSpc>
              <a:spcBef>
                <a:spcPts val="1000"/>
              </a:spcBef>
              <a:spcAft>
                <a:spcPts val="0"/>
              </a:spcAft>
              <a:buClr>
                <a:schemeClr val="dk1"/>
              </a:buClr>
              <a:buSzPct val="100000"/>
              <a:buChar char="•"/>
            </a:pPr>
            <a:r>
              <a:rPr lang="en-US" sz="2400"/>
              <a:t>Number of evaluations by academic unit</a:t>
            </a:r>
            <a:endParaRPr/>
          </a:p>
          <a:p>
            <a:pPr marL="228600" lvl="0" indent="-228600" algn="l" rtl="0">
              <a:lnSpc>
                <a:spcPct val="90000"/>
              </a:lnSpc>
              <a:spcBef>
                <a:spcPts val="1000"/>
              </a:spcBef>
              <a:spcAft>
                <a:spcPts val="0"/>
              </a:spcAft>
              <a:buClr>
                <a:schemeClr val="dk1"/>
              </a:buClr>
              <a:buSzPct val="100000"/>
              <a:buChar char="•"/>
            </a:pPr>
            <a:r>
              <a:rPr lang="en-US" sz="2400"/>
              <a:t>Number of evaluations by faculty member</a:t>
            </a:r>
            <a:endParaRPr/>
          </a:p>
          <a:p>
            <a:pPr marL="228600" lvl="0" indent="-228600" algn="l" rtl="0">
              <a:lnSpc>
                <a:spcPct val="90000"/>
              </a:lnSpc>
              <a:spcBef>
                <a:spcPts val="1000"/>
              </a:spcBef>
              <a:spcAft>
                <a:spcPts val="0"/>
              </a:spcAft>
              <a:buClr>
                <a:schemeClr val="dk1"/>
              </a:buClr>
              <a:buSzPct val="100000"/>
              <a:buChar char="•"/>
            </a:pPr>
            <a:r>
              <a:rPr lang="en-US" sz="2400"/>
              <a:t>Average time to complete evaluations by faculty</a:t>
            </a:r>
            <a:endParaRPr/>
          </a:p>
          <a:p>
            <a:pPr marL="228600" lvl="0" indent="-228600" algn="l" rtl="0">
              <a:lnSpc>
                <a:spcPct val="90000"/>
              </a:lnSpc>
              <a:spcBef>
                <a:spcPts val="1000"/>
              </a:spcBef>
              <a:spcAft>
                <a:spcPts val="0"/>
              </a:spcAft>
              <a:buClr>
                <a:schemeClr val="dk1"/>
              </a:buClr>
              <a:buSzPct val="100000"/>
              <a:buChar char="•"/>
            </a:pPr>
            <a:r>
              <a:rPr lang="en-US" sz="2400"/>
              <a:t>Average time to complete evaluations by academic unit</a:t>
            </a:r>
            <a:endParaRPr/>
          </a:p>
          <a:p>
            <a:pPr marL="228600" lvl="0" indent="-228600" algn="l" rtl="0">
              <a:lnSpc>
                <a:spcPct val="90000"/>
              </a:lnSpc>
              <a:spcBef>
                <a:spcPts val="1000"/>
              </a:spcBef>
              <a:spcAft>
                <a:spcPts val="0"/>
              </a:spcAft>
              <a:buClr>
                <a:schemeClr val="dk1"/>
              </a:buClr>
              <a:buSzPct val="100000"/>
              <a:buChar char="•"/>
            </a:pPr>
            <a:r>
              <a:rPr lang="en-US" sz="2400"/>
              <a:t>Visualizations</a:t>
            </a:r>
            <a:endParaRPr/>
          </a:p>
          <a:p>
            <a:pPr marL="228600" lvl="0" indent="-228600" algn="l" rtl="0">
              <a:lnSpc>
                <a:spcPct val="90000"/>
              </a:lnSpc>
              <a:spcBef>
                <a:spcPts val="1000"/>
              </a:spcBef>
              <a:spcAft>
                <a:spcPts val="0"/>
              </a:spcAft>
              <a:buClr>
                <a:schemeClr val="dk1"/>
              </a:buClr>
              <a:buSzPct val="100000"/>
              <a:buChar char="•"/>
            </a:pPr>
            <a:r>
              <a:rPr lang="en-US" sz="2400"/>
              <a:t>Automatic conditional emails</a:t>
            </a:r>
            <a:endParaRPr/>
          </a:p>
        </p:txBody>
      </p:sp>
      <p:pic>
        <p:nvPicPr>
          <p:cNvPr id="173" name="Google Shape;173;p22" descr="A hand holding a pen and shading circles on a sheet"/>
          <p:cNvPicPr preferRelativeResize="0"/>
          <p:nvPr/>
        </p:nvPicPr>
        <p:blipFill rotWithShape="1">
          <a:blip r:embed="rId3">
            <a:alphaModFix/>
          </a:blip>
          <a:srcRect l="36912" r="12441" b="-1"/>
          <a:stretch/>
        </p:blipFill>
        <p:spPr>
          <a:xfrm>
            <a:off x="6889432" y="640080"/>
            <a:ext cx="4849750" cy="5577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23"/>
          <p:cNvSpPr/>
          <p:nvPr/>
        </p:nvSpPr>
        <p:spPr>
          <a:xfrm>
            <a:off x="0" y="-1"/>
            <a:ext cx="11766176" cy="2061837"/>
          </a:xfrm>
          <a:custGeom>
            <a:avLst/>
            <a:gdLst/>
            <a:ahLst/>
            <a:cxnLst/>
            <a:rect l="l" t="t" r="r" b="b"/>
            <a:pathLst>
              <a:path w="10768629" h="1978172" extrusionOk="0">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23"/>
          <p:cNvSpPr txBox="1">
            <a:spLocks noGrp="1"/>
          </p:cNvSpPr>
          <p:nvPr>
            <p:ph type="title"/>
          </p:nvPr>
        </p:nvSpPr>
        <p:spPr>
          <a:xfrm>
            <a:off x="1137034" y="609597"/>
            <a:ext cx="9392421" cy="13308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Roadblocks</a:t>
            </a:r>
            <a:endParaRPr/>
          </a:p>
        </p:txBody>
      </p:sp>
      <p:sp>
        <p:nvSpPr>
          <p:cNvPr id="181" name="Google Shape;181;p23"/>
          <p:cNvSpPr txBox="1">
            <a:spLocks noGrp="1"/>
          </p:cNvSpPr>
          <p:nvPr>
            <p:ph type="body" idx="1"/>
          </p:nvPr>
        </p:nvSpPr>
        <p:spPr>
          <a:xfrm>
            <a:off x="470650" y="2198350"/>
            <a:ext cx="5625300" cy="3917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An issue I ran into was not being able to use Selenium, a web driver, to automate clicking through Yale’s secured evaluation website, MedHub, and downloading the files. I am restricted from downloading the 30 files in a loop (see video). This prevents me from fully automating the process. Currently, manually clicking through the website and downloading the 30 files is now the time-consuming portion of this analysis. Waiting on an update from IT. Still, a MUCH swifter process than before.</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And even better… I learned a lot about Selenium!</a:t>
            </a:r>
            <a:endParaRPr/>
          </a:p>
        </p:txBody>
      </p:sp>
      <p:sp>
        <p:nvSpPr>
          <p:cNvPr id="182" name="Google Shape;182;p23"/>
          <p:cNvSpPr/>
          <p:nvPr/>
        </p:nvSpPr>
        <p:spPr>
          <a:xfrm rot="10800000">
            <a:off x="5381624" y="6209414"/>
            <a:ext cx="6810375" cy="648586"/>
          </a:xfrm>
          <a:custGeom>
            <a:avLst/>
            <a:gdLst/>
            <a:ahLst/>
            <a:cxnLst/>
            <a:rect l="l" t="t" r="r" b="b"/>
            <a:pathLst>
              <a:path w="10753706" h="1027260" extrusionOk="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 name="video1150304576">
            <a:hlinkClick r:id="" action="ppaction://media"/>
            <a:hlinkHover r:id="" action="ppaction://ole?verb=0"/>
            <a:extLst>
              <a:ext uri="{FF2B5EF4-FFF2-40B4-BE49-F238E27FC236}">
                <a16:creationId xmlns:a16="http://schemas.microsoft.com/office/drawing/2014/main" id="{E5628A3B-EBEF-3895-1568-6D3835608B9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188941" y="1177324"/>
            <a:ext cx="5790147" cy="49388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2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vol="80000">
                <p:cTn id="12" fill="hold" display="0">
                  <p:stCondLst>
                    <p:cond delay="indefinite"/>
                  </p:stCondLst>
                </p:cTn>
                <p:tgtEl>
                  <p:spTgt spid="2"/>
                </p:tgtEl>
              </p:cMediaNode>
            </p:video>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730</Words>
  <Application>Microsoft Macintosh PowerPoint</Application>
  <PresentationFormat>Widescreen</PresentationFormat>
  <Paragraphs>42</Paragraphs>
  <Slides>11</Slides>
  <Notes>11</Notes>
  <HiddenSlides>0</HiddenSlides>
  <MMClips>1</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Calibri</vt:lpstr>
      <vt:lpstr>Office Theme</vt:lpstr>
      <vt:lpstr>Office Theme</vt:lpstr>
      <vt:lpstr>Faculty Evaluation Analysis Optimization</vt:lpstr>
      <vt:lpstr>Disclosure</vt:lpstr>
      <vt:lpstr>Summary</vt:lpstr>
      <vt:lpstr>The Problem</vt:lpstr>
      <vt:lpstr>The Intervention</vt:lpstr>
      <vt:lpstr>The Intervention pt 2.</vt:lpstr>
      <vt:lpstr>Expectations</vt:lpstr>
      <vt:lpstr>My Ideas</vt:lpstr>
      <vt:lpstr>Roadblocks</vt:lpstr>
      <vt:lpstr>Solutions</vt:lpstr>
      <vt:lpstr>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Evaluation Analysis Optimization</dc:title>
  <cp:lastModifiedBy>Andrew Taylor</cp:lastModifiedBy>
  <cp:revision>1</cp:revision>
  <dcterms:modified xsi:type="dcterms:W3CDTF">2023-04-20T01:50:56Z</dcterms:modified>
</cp:coreProperties>
</file>