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2" r:id="rId6"/>
    <p:sldId id="260"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7"/>
  </p:normalViewPr>
  <p:slideViewPr>
    <p:cSldViewPr snapToGrid="0">
      <p:cViewPr varScale="1">
        <p:scale>
          <a:sx n="85" d="100"/>
          <a:sy n="85"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42092-07F6-F74C-A285-0A189429B57A}"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10028-7D20-134C-B11C-7DD3901D6409}" type="slidenum">
              <a:rPr lang="en-US" smtClean="0"/>
              <a:t>‹#›</a:t>
            </a:fld>
            <a:endParaRPr lang="en-US"/>
          </a:p>
        </p:txBody>
      </p:sp>
    </p:spTree>
    <p:extLst>
      <p:ext uri="{BB962C8B-B14F-4D97-AF65-F5344CB8AC3E}">
        <p14:creationId xmlns:p14="http://schemas.microsoft.com/office/powerpoint/2010/main" val="1769930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010028-7D20-134C-B11C-7DD3901D6409}" type="slidenum">
              <a:rPr lang="en-US" smtClean="0"/>
              <a:t>6</a:t>
            </a:fld>
            <a:endParaRPr lang="en-US"/>
          </a:p>
        </p:txBody>
      </p:sp>
    </p:spTree>
    <p:extLst>
      <p:ext uri="{BB962C8B-B14F-4D97-AF65-F5344CB8AC3E}">
        <p14:creationId xmlns:p14="http://schemas.microsoft.com/office/powerpoint/2010/main" val="238502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010028-7D20-134C-B11C-7DD3901D6409}" type="slidenum">
              <a:rPr lang="en-US" smtClean="0"/>
              <a:t>10</a:t>
            </a:fld>
            <a:endParaRPr lang="en-US"/>
          </a:p>
        </p:txBody>
      </p:sp>
    </p:spTree>
    <p:extLst>
      <p:ext uri="{BB962C8B-B14F-4D97-AF65-F5344CB8AC3E}">
        <p14:creationId xmlns:p14="http://schemas.microsoft.com/office/powerpoint/2010/main" val="370405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228A-6834-AAF8-071D-4908DBB21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A127DD-D22F-BCF3-6E66-61EEADB9E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1C015-2B12-30DB-AA92-5064BDE4EBF4}"/>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EAFC0295-1BF0-29D0-80FE-5C17CFBB0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7F690-FC70-43E2-2C19-D04EB0D5C128}"/>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26672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45DA-C569-C259-8C2A-2EECF0E16E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083BEF-E319-0325-4EC7-32FFD4657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2DADD-BE63-C97E-BEA7-C6ABE06E7D68}"/>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E0BE938F-74CF-AF2F-36D7-3211E2AE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52BD2-04FC-9BB7-476C-DBC225F73536}"/>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320944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F2345-CFCB-4251-A1E8-9ABCA8351D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059CC1-3BB5-AE01-EE26-4DB9732E5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639E4-9CAE-D3E5-02FD-A202E24550BA}"/>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13DE5D52-4066-CC94-0437-CF993FD54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C6587-63D1-32B1-8D7B-EB1009DFD8A5}"/>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63847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3133-8A45-EA3F-4655-907CE371E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E82ED-6788-B328-2DC7-21AE69D74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C29B0-89BD-D6B9-9825-DC0AA0872652}"/>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18189685-4FCD-4FA6-A1EE-83D1FB417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F5661-B578-5D7B-68AA-4819D8D5E9B7}"/>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350865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CBAA-371D-756E-BFB1-B339C3B4F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D8523D-78A6-68CB-9F90-1BEDCDBD8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BDDFF-2190-C5F8-BD0A-CF7B047E6130}"/>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07F41EF0-450A-5573-801D-BFA400B8F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943F0-EAA4-92D7-9641-74B6CD6592CE}"/>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177792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079A-09CA-B4BE-EEDE-EAC33EAA9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7FA78-95C0-BDEC-7CEE-2B35177B2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B5A70-E78C-AE8E-B7C6-8C66BE863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F731B0-EF6D-FB70-54DE-0A93D8B50A05}"/>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6" name="Footer Placeholder 5">
            <a:extLst>
              <a:ext uri="{FF2B5EF4-FFF2-40B4-BE49-F238E27FC236}">
                <a16:creationId xmlns:a16="http://schemas.microsoft.com/office/drawing/2014/main" id="{187522CA-7FCA-68E0-6FD3-A5AD3DCDB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A58F5-B113-2224-6776-A43F3B4F0E4C}"/>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194526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B288-2D32-5722-1FF9-B4565E771B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56C438-B0EF-06E4-2353-4D3F43651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D8E0A0-DE0D-1D05-5A2B-BB9F6B77B1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9111B-E091-2BA6-D009-6754722A1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9E94DD-895A-ABF1-1177-9D1CFC306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2C4BD-1142-54E1-89F0-F8BFCDC9B364}"/>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8" name="Footer Placeholder 7">
            <a:extLst>
              <a:ext uri="{FF2B5EF4-FFF2-40B4-BE49-F238E27FC236}">
                <a16:creationId xmlns:a16="http://schemas.microsoft.com/office/drawing/2014/main" id="{2E006551-453F-FA52-4235-0B0506EDC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F6130B-C11D-1EA1-F294-D58CE6890DA9}"/>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337519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7082-C3F6-0466-A1F6-A0E765391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6DB79F-AE45-5DF0-DB52-DCD25B3052F2}"/>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4" name="Footer Placeholder 3">
            <a:extLst>
              <a:ext uri="{FF2B5EF4-FFF2-40B4-BE49-F238E27FC236}">
                <a16:creationId xmlns:a16="http://schemas.microsoft.com/office/drawing/2014/main" id="{0D98C3CB-8733-1866-D49D-4BC50BEC6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1B5D5-1725-85AC-6ECC-D4474A969AAE}"/>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250440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94044-ADDA-A1E7-024E-3852523136A8}"/>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3" name="Footer Placeholder 2">
            <a:extLst>
              <a:ext uri="{FF2B5EF4-FFF2-40B4-BE49-F238E27FC236}">
                <a16:creationId xmlns:a16="http://schemas.microsoft.com/office/drawing/2014/main" id="{9265BFF7-9842-DA9E-3245-AD7F112DB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7E6FE-5D93-3FE6-7F72-3621DDC4F933}"/>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178402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33D5-A9D5-ED50-0077-3B7BBF5AD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8E262E-E401-775C-9F3E-02464B8A7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1A011-25FC-607C-A702-AB394EF72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931D6-EBB7-BA6A-F85E-A8CC830FE20A}"/>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6" name="Footer Placeholder 5">
            <a:extLst>
              <a:ext uri="{FF2B5EF4-FFF2-40B4-BE49-F238E27FC236}">
                <a16:creationId xmlns:a16="http://schemas.microsoft.com/office/drawing/2014/main" id="{048F72EE-683D-7C37-9463-877488991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155E6-DAC1-39DE-6B25-A054AC50D4A2}"/>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417021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AEB7-95A5-A406-A516-7939FC14F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EBAD4-9FF7-A36A-3491-4F5C0FA8B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A6CD8-4D7E-DFF4-D897-52A6982E3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E13DA-190C-1232-12A8-AC6C91C36CC9}"/>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6" name="Footer Placeholder 5">
            <a:extLst>
              <a:ext uri="{FF2B5EF4-FFF2-40B4-BE49-F238E27FC236}">
                <a16:creationId xmlns:a16="http://schemas.microsoft.com/office/drawing/2014/main" id="{0C050AA8-2F0E-108C-0F14-75B8449FF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C9A9E-08D1-B70C-BD33-EE8CBF9D38A7}"/>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26346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60335-2165-7C4C-AC0F-9BB6E2CCE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A58F57-5F53-9BF0-4BF2-30086A3B4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CB8C8-DC05-6D35-4FB8-24A83855C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318C7195-DF5B-1DF6-6302-9D47463B1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91357-FB51-3756-3461-94170D94F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7EEEA-5204-D049-A4D2-EC2D831599D3}" type="slidenum">
              <a:rPr lang="en-US" smtClean="0"/>
              <a:t>‹#›</a:t>
            </a:fld>
            <a:endParaRPr lang="en-US"/>
          </a:p>
        </p:txBody>
      </p:sp>
    </p:spTree>
    <p:extLst>
      <p:ext uri="{BB962C8B-B14F-4D97-AF65-F5344CB8AC3E}">
        <p14:creationId xmlns:p14="http://schemas.microsoft.com/office/powerpoint/2010/main" val="90441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C6AC7B89-78CD-C1A2-DCCA-A2575E8EF597}"/>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BEA9D7-6593-A664-958B-6B724B8B198E}"/>
              </a:ext>
            </a:extLst>
          </p:cNvPr>
          <p:cNvSpPr>
            <a:spLocks noGrp="1"/>
          </p:cNvSpPr>
          <p:nvPr>
            <p:ph type="ctrTitle"/>
          </p:nvPr>
        </p:nvSpPr>
        <p:spPr>
          <a:xfrm>
            <a:off x="477981" y="1122363"/>
            <a:ext cx="4023360" cy="3204134"/>
          </a:xfrm>
        </p:spPr>
        <p:txBody>
          <a:bodyPr anchor="b">
            <a:normAutofit/>
          </a:bodyPr>
          <a:lstStyle/>
          <a:p>
            <a:pPr algn="l"/>
            <a:r>
              <a:rPr lang="en-US" sz="4800" dirty="0"/>
              <a:t>Faculty Evaluation Analysis Optimization</a:t>
            </a:r>
          </a:p>
        </p:txBody>
      </p:sp>
      <p:sp>
        <p:nvSpPr>
          <p:cNvPr id="3" name="Subtitle 2">
            <a:extLst>
              <a:ext uri="{FF2B5EF4-FFF2-40B4-BE49-F238E27FC236}">
                <a16:creationId xmlns:a16="http://schemas.microsoft.com/office/drawing/2014/main" id="{5616F2C7-FBD8-4701-FCB1-2FBA85608287}"/>
              </a:ext>
            </a:extLst>
          </p:cNvPr>
          <p:cNvSpPr>
            <a:spLocks noGrp="1"/>
          </p:cNvSpPr>
          <p:nvPr>
            <p:ph type="subTitle" idx="1"/>
          </p:nvPr>
        </p:nvSpPr>
        <p:spPr>
          <a:xfrm>
            <a:off x="477980" y="4872922"/>
            <a:ext cx="4023359" cy="1208141"/>
          </a:xfrm>
        </p:spPr>
        <p:txBody>
          <a:bodyPr>
            <a:normAutofit/>
          </a:bodyPr>
          <a:lstStyle/>
          <a:p>
            <a:pPr algn="l"/>
            <a:r>
              <a:rPr lang="en-US" sz="2000"/>
              <a:t>Andrew Taylor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65589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012-1645-F51D-3B86-E19BC99C4FA5}"/>
              </a:ext>
            </a:extLst>
          </p:cNvPr>
          <p:cNvSpPr>
            <a:spLocks noGrp="1"/>
          </p:cNvSpPr>
          <p:nvPr>
            <p:ph type="title"/>
          </p:nvPr>
        </p:nvSpPr>
        <p:spPr>
          <a:xfrm>
            <a:off x="226116" y="3379092"/>
            <a:ext cx="5109950" cy="956674"/>
          </a:xfrm>
        </p:spPr>
        <p:txBody>
          <a:bodyPr vert="horz" lIns="91440" tIns="45720" rIns="91440" bIns="45720" rtlCol="0" anchor="ctr">
            <a:normAutofit/>
          </a:bodyPr>
          <a:lstStyle/>
          <a:p>
            <a:r>
              <a:rPr lang="en-US" sz="3600" kern="1200" dirty="0">
                <a:solidFill>
                  <a:schemeClr val="tx1"/>
                </a:solidFill>
                <a:latin typeface="+mj-lt"/>
                <a:ea typeface="+mj-ea"/>
                <a:cs typeface="+mj-cs"/>
              </a:rPr>
              <a:t>Solutions</a:t>
            </a:r>
          </a:p>
        </p:txBody>
      </p:sp>
      <p:pic>
        <p:nvPicPr>
          <p:cNvPr id="26" name="Picture 25">
            <a:extLst>
              <a:ext uri="{FF2B5EF4-FFF2-40B4-BE49-F238E27FC236}">
                <a16:creationId xmlns:a16="http://schemas.microsoft.com/office/drawing/2014/main" id="{8AA5D7D9-4EB2-E842-D1DC-3B87FD6E79A7}"/>
              </a:ext>
            </a:extLst>
          </p:cNvPr>
          <p:cNvPicPr>
            <a:picLocks noChangeAspect="1"/>
          </p:cNvPicPr>
          <p:nvPr/>
        </p:nvPicPr>
        <p:blipFill>
          <a:blip r:embed="rId3"/>
          <a:stretch>
            <a:fillRect/>
          </a:stretch>
        </p:blipFill>
        <p:spPr>
          <a:xfrm>
            <a:off x="180447" y="1205345"/>
            <a:ext cx="3574909" cy="948709"/>
          </a:xfrm>
          <a:prstGeom prst="rect">
            <a:avLst/>
          </a:prstGeom>
        </p:spPr>
      </p:pic>
      <p:sp>
        <p:nvSpPr>
          <p:cNvPr id="1041" name="Freeform: Shape 1037">
            <a:extLst>
              <a:ext uri="{FF2B5EF4-FFF2-40B4-BE49-F238E27FC236}">
                <a16:creationId xmlns:a16="http://schemas.microsoft.com/office/drawing/2014/main" id="{7BC0F8B1-F985-469B-8332-13DBC7665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headEnd/>
            <a:tailEnd/>
          </a:ln>
        </p:spPr>
      </p:sp>
      <p:pic>
        <p:nvPicPr>
          <p:cNvPr id="1033" name="Picture 9">
            <a:extLst>
              <a:ext uri="{FF2B5EF4-FFF2-40B4-BE49-F238E27FC236}">
                <a16:creationId xmlns:a16="http://schemas.microsoft.com/office/drawing/2014/main" id="{255C5647-966E-9AEE-2AF8-8F81A137D0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6073" y="451042"/>
            <a:ext cx="2985165" cy="29702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352258D6-7398-A40D-B1C1-16CD2D75DEC6}"/>
              </a:ext>
            </a:extLst>
          </p:cNvPr>
          <p:cNvPicPr>
            <a:picLocks noChangeAspect="1"/>
          </p:cNvPicPr>
          <p:nvPr/>
        </p:nvPicPr>
        <p:blipFill>
          <a:blip r:embed="rId5"/>
          <a:stretch>
            <a:fillRect/>
          </a:stretch>
        </p:blipFill>
        <p:spPr>
          <a:xfrm>
            <a:off x="7940485" y="994457"/>
            <a:ext cx="3417158" cy="715219"/>
          </a:xfrm>
          <a:prstGeom prst="rect">
            <a:avLst/>
          </a:prstGeom>
        </p:spPr>
      </p:pic>
      <p:sp>
        <p:nvSpPr>
          <p:cNvPr id="1040" name="Freeform: Shape 1039">
            <a:extLst>
              <a:ext uri="{FF2B5EF4-FFF2-40B4-BE49-F238E27FC236}">
                <a16:creationId xmlns:a16="http://schemas.microsoft.com/office/drawing/2014/main" id="{89D15953-1642-4DD6-AD9E-01AA19247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headEnd/>
            <a:tailEnd/>
          </a:ln>
        </p:spPr>
      </p:sp>
      <p:sp>
        <p:nvSpPr>
          <p:cNvPr id="11" name="Title 1">
            <a:extLst>
              <a:ext uri="{FF2B5EF4-FFF2-40B4-BE49-F238E27FC236}">
                <a16:creationId xmlns:a16="http://schemas.microsoft.com/office/drawing/2014/main" id="{2C070AC0-0CEB-E135-2A5E-FD9FE7EC0C55}"/>
              </a:ext>
            </a:extLst>
          </p:cNvPr>
          <p:cNvSpPr txBox="1">
            <a:spLocks/>
          </p:cNvSpPr>
          <p:nvPr/>
        </p:nvSpPr>
        <p:spPr>
          <a:xfrm>
            <a:off x="180447" y="4399424"/>
            <a:ext cx="4345866" cy="1789207"/>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I created a few, straight forward, easy to digest statistics and visualizations.</a:t>
            </a:r>
          </a:p>
          <a:p>
            <a:pPr>
              <a:spcAft>
                <a:spcPts val="600"/>
              </a:spcAft>
            </a:pPr>
            <a:r>
              <a:rPr lang="en-US" sz="2000" dirty="0">
                <a:latin typeface="+mn-lt"/>
                <a:ea typeface="+mn-ea"/>
                <a:cs typeface="+mn-cs"/>
              </a:rPr>
              <a:t>I also have a Python function ready to send emails to faculty who qualify for reminders.</a:t>
            </a:r>
          </a:p>
        </p:txBody>
      </p:sp>
      <p:pic>
        <p:nvPicPr>
          <p:cNvPr id="10" name="Picture 7">
            <a:extLst>
              <a:ext uri="{FF2B5EF4-FFF2-40B4-BE49-F238E27FC236}">
                <a16:creationId xmlns:a16="http://schemas.microsoft.com/office/drawing/2014/main" id="{4DEE97B9-A5FA-974B-BD62-B9124993359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432612" y="3693117"/>
            <a:ext cx="2720789" cy="281218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A140976-91DB-FC50-AD85-58EAA64CBE50}"/>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032359" y="2943278"/>
            <a:ext cx="2875845" cy="2919639"/>
          </a:xfrm>
          <a:prstGeom prst="rect">
            <a:avLst/>
          </a:prstGeom>
          <a:noFill/>
          <a:extLst>
            <a:ext uri="{909E8E84-426E-40DD-AFC4-6F175D3DCCD1}">
              <a14:hiddenFill xmlns:a14="http://schemas.microsoft.com/office/drawing/2010/main">
                <a:solidFill>
                  <a:srgbClr val="FFFFFF"/>
                </a:solidFill>
              </a14:hiddenFill>
            </a:ext>
          </a:extLst>
        </p:spPr>
      </p:pic>
      <p:sp>
        <p:nvSpPr>
          <p:cNvPr id="1042" name="Freeform 6">
            <a:extLst>
              <a:ext uri="{FF2B5EF4-FFF2-40B4-BE49-F238E27FC236}">
                <a16:creationId xmlns:a16="http://schemas.microsoft.com/office/drawing/2014/main" id="{FBF3780C-749F-4B50-9E1D-F2B1F6DB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headEnd/>
            <a:tailEnd/>
          </a:ln>
        </p:spPr>
      </p:sp>
      <p:sp>
        <p:nvSpPr>
          <p:cNvPr id="23" name="TextBox 22">
            <a:extLst>
              <a:ext uri="{FF2B5EF4-FFF2-40B4-BE49-F238E27FC236}">
                <a16:creationId xmlns:a16="http://schemas.microsoft.com/office/drawing/2014/main" id="{1D3AF23A-EE88-C411-C85D-6826EC4E84DA}"/>
              </a:ext>
            </a:extLst>
          </p:cNvPr>
          <p:cNvSpPr txBox="1"/>
          <p:nvPr/>
        </p:nvSpPr>
        <p:spPr>
          <a:xfrm>
            <a:off x="1385047" y="64680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1528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25C07E39-7089-AF1A-2247-A83BBA762952}"/>
              </a:ext>
            </a:extLst>
          </p:cNvPr>
          <p:cNvPicPr>
            <a:picLocks noChangeAspect="1"/>
          </p:cNvPicPr>
          <p:nvPr/>
        </p:nvPicPr>
        <p:blipFill rotWithShape="1">
          <a:blip r:embed="rId2"/>
          <a:srcRect l="14163" r="44726"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50326878-3CC9-8FD8-E796-FBA64880DE0D}"/>
              </a:ext>
            </a:extLst>
          </p:cNvPr>
          <p:cNvSpPr>
            <a:spLocks noGrp="1"/>
          </p:cNvSpPr>
          <p:nvPr>
            <p:ph type="title"/>
          </p:nvPr>
        </p:nvSpPr>
        <p:spPr>
          <a:xfrm>
            <a:off x="1137034" y="609600"/>
            <a:ext cx="6831188" cy="1322887"/>
          </a:xfrm>
        </p:spPr>
        <p:txBody>
          <a:bodyPr>
            <a:normAutofit/>
          </a:bodyPr>
          <a:lstStyle/>
          <a:p>
            <a:r>
              <a:rPr lang="en-US" dirty="0"/>
              <a:t>Going Forward…</a:t>
            </a:r>
          </a:p>
        </p:txBody>
      </p:sp>
      <p:sp>
        <p:nvSpPr>
          <p:cNvPr id="3" name="Content Placeholder 2">
            <a:extLst>
              <a:ext uri="{FF2B5EF4-FFF2-40B4-BE49-F238E27FC236}">
                <a16:creationId xmlns:a16="http://schemas.microsoft.com/office/drawing/2014/main" id="{796A1885-9548-192F-EA86-676325BA0FEB}"/>
              </a:ext>
            </a:extLst>
          </p:cNvPr>
          <p:cNvSpPr>
            <a:spLocks noGrp="1"/>
          </p:cNvSpPr>
          <p:nvPr>
            <p:ph idx="1"/>
          </p:nvPr>
        </p:nvSpPr>
        <p:spPr>
          <a:xfrm>
            <a:off x="1137035" y="2194102"/>
            <a:ext cx="6516216" cy="3908585"/>
          </a:xfrm>
        </p:spPr>
        <p:txBody>
          <a:bodyPr>
            <a:normAutofit/>
          </a:bodyPr>
          <a:lstStyle/>
          <a:p>
            <a:pPr marL="0" indent="0">
              <a:buNone/>
            </a:pPr>
            <a:r>
              <a:rPr lang="en-US" sz="2000" dirty="0"/>
              <a:t>This project will directly impact faculty evaluation completion rates in an </a:t>
            </a:r>
            <a:r>
              <a:rPr lang="en-US" sz="2000"/>
              <a:t>automated fashion.</a:t>
            </a:r>
            <a:endParaRPr lang="en-US" sz="2000" dirty="0"/>
          </a:p>
          <a:p>
            <a:pPr marL="0" indent="0">
              <a:buNone/>
            </a:pPr>
            <a:r>
              <a:rPr lang="en-US" sz="2000" dirty="0"/>
              <a:t>Going forward, the aggregation process for this weekly analysis will include manually downloading the 30 files, saving them to a folder, using the folder as a directory in Python, and running the Python script. The output (clean dataset, visualizations, statistics) will be created within seconds.</a:t>
            </a:r>
          </a:p>
          <a:p>
            <a:pPr marL="0" indent="0">
              <a:buNone/>
            </a:pPr>
            <a:r>
              <a:rPr lang="en-US" sz="2000" dirty="0"/>
              <a:t>I have successfully decreased time spent on this process by 95%, from 5 hours per week to 15 minutes.</a:t>
            </a:r>
          </a:p>
        </p:txBody>
      </p:sp>
    </p:spTree>
    <p:extLst>
      <p:ext uri="{BB962C8B-B14F-4D97-AF65-F5344CB8AC3E}">
        <p14:creationId xmlns:p14="http://schemas.microsoft.com/office/powerpoint/2010/main" val="8147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53399-27D2-C090-744C-C7112D41C97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kern="1200">
                <a:latin typeface="+mj-lt"/>
                <a:ea typeface="+mj-ea"/>
                <a:cs typeface="+mj-cs"/>
              </a:rPr>
              <a:t>Disclosure</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EA115F-1CC0-F4C5-D9BB-D4585072275B}"/>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kern="1200" dirty="0">
                <a:latin typeface="+mn-lt"/>
                <a:ea typeface="+mn-ea"/>
                <a:cs typeface="+mn-cs"/>
              </a:rPr>
              <a:t>The names in the dataset have been anonymized</a:t>
            </a:r>
          </a:p>
        </p:txBody>
      </p:sp>
      <p:pic>
        <p:nvPicPr>
          <p:cNvPr id="18" name="Picture 17" descr="Programming data on computer monitor">
            <a:extLst>
              <a:ext uri="{FF2B5EF4-FFF2-40B4-BE49-F238E27FC236}">
                <a16:creationId xmlns:a16="http://schemas.microsoft.com/office/drawing/2014/main" id="{34516F2D-980D-387C-DA2C-FA6B37DD8268}"/>
              </a:ext>
            </a:extLst>
          </p:cNvPr>
          <p:cNvPicPr>
            <a:picLocks noChangeAspect="1"/>
          </p:cNvPicPr>
          <p:nvPr/>
        </p:nvPicPr>
        <p:blipFill rotWithShape="1">
          <a:blip r:embed="rId2"/>
          <a:srcRect l="21496" r="115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7575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7E8D9-DBCC-6344-7E5A-D938D14C46D0}"/>
              </a:ext>
            </a:extLst>
          </p:cNvPr>
          <p:cNvSpPr>
            <a:spLocks noGrp="1"/>
          </p:cNvSpPr>
          <p:nvPr>
            <p:ph type="title"/>
          </p:nvPr>
        </p:nvSpPr>
        <p:spPr>
          <a:xfrm>
            <a:off x="630936" y="640080"/>
            <a:ext cx="4818888" cy="1481328"/>
          </a:xfrm>
        </p:spPr>
        <p:txBody>
          <a:bodyPr anchor="b">
            <a:normAutofit/>
          </a:bodyPr>
          <a:lstStyle/>
          <a:p>
            <a:r>
              <a:rPr lang="en-US" sz="5400" dirty="0"/>
              <a:t>Summary</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F3E46E-31A7-3335-2E4C-74A64FE64614}"/>
              </a:ext>
            </a:extLst>
          </p:cNvPr>
          <p:cNvSpPr>
            <a:spLocks noGrp="1"/>
          </p:cNvSpPr>
          <p:nvPr>
            <p:ph idx="1"/>
          </p:nvPr>
        </p:nvSpPr>
        <p:spPr>
          <a:xfrm>
            <a:off x="630936" y="2660904"/>
            <a:ext cx="4818888" cy="3497580"/>
          </a:xfrm>
        </p:spPr>
        <p:txBody>
          <a:bodyPr anchor="t">
            <a:normAutofit/>
          </a:bodyPr>
          <a:lstStyle/>
          <a:p>
            <a:pPr marL="0" indent="0">
              <a:buNone/>
            </a:pPr>
            <a:r>
              <a:rPr lang="en-US" sz="2200" dirty="0"/>
              <a:t>The department of pediatrics </a:t>
            </a:r>
            <a:r>
              <a:rPr lang="en-US" sz="2200" dirty="0" err="1"/>
              <a:t>usesnfaculty</a:t>
            </a:r>
            <a:r>
              <a:rPr lang="en-US" sz="2200" dirty="0"/>
              <a:t> evaluation completion rates as an incentive for faculty compensation. Faculty should be regularly made aware of how they are performing, in order to compete for their incentive.</a:t>
            </a:r>
          </a:p>
          <a:p>
            <a:pPr marL="0" indent="0">
              <a:buNone/>
            </a:pPr>
            <a:r>
              <a:rPr lang="en-US" sz="2200" dirty="0"/>
              <a:t>It is fair that each faculty is emailed when they have a few incomplete evaluations, or when they they are underperforming.</a:t>
            </a:r>
          </a:p>
        </p:txBody>
      </p:sp>
      <p:pic>
        <p:nvPicPr>
          <p:cNvPr id="7" name="Graphic 6" descr="Doctor">
            <a:extLst>
              <a:ext uri="{FF2B5EF4-FFF2-40B4-BE49-F238E27FC236}">
                <a16:creationId xmlns:a16="http://schemas.microsoft.com/office/drawing/2014/main" id="{79644C13-B80B-8B23-02FB-CD6FAE2C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12381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ADEC5-E839-F252-517D-2D5BAFEF4CA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D4876-CB28-B8DE-719A-6218F6A19BB8}"/>
              </a:ext>
            </a:extLst>
          </p:cNvPr>
          <p:cNvSpPr>
            <a:spLocks noGrp="1"/>
          </p:cNvSpPr>
          <p:nvPr>
            <p:ph idx="1"/>
          </p:nvPr>
        </p:nvSpPr>
        <p:spPr>
          <a:xfrm>
            <a:off x="4447308" y="591344"/>
            <a:ext cx="6906491" cy="5585619"/>
          </a:xfrm>
        </p:spPr>
        <p:txBody>
          <a:bodyPr anchor="ctr">
            <a:normAutofit/>
          </a:bodyPr>
          <a:lstStyle/>
          <a:p>
            <a:pPr marL="0" indent="0">
              <a:buNone/>
            </a:pPr>
            <a:r>
              <a:rPr lang="en-US" dirty="0"/>
              <a:t>Some are not completing evaluations for trainees in a timely manner, and one of their incentives depend on their timely completion. There has been a lapse in the ability to efficiently compile and report this data on a weekly basis. The data cleaning and aggregation process is manually done in excel, across 30 excel files, and is incredibly time consuming, tedious, and error prone. There has been no reproducible framework in place to optimize the project.</a:t>
            </a:r>
          </a:p>
        </p:txBody>
      </p:sp>
    </p:spTree>
    <p:extLst>
      <p:ext uri="{BB962C8B-B14F-4D97-AF65-F5344CB8AC3E}">
        <p14:creationId xmlns:p14="http://schemas.microsoft.com/office/powerpoint/2010/main" val="374860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4B65E6B-E52F-55BC-2B05-E019426E252E}"/>
              </a:ext>
            </a:extLst>
          </p:cNvPr>
          <p:cNvPicPr>
            <a:picLocks noChangeAspect="1"/>
          </p:cNvPicPr>
          <p:nvPr/>
        </p:nvPicPr>
        <p:blipFill>
          <a:blip r:embed="rId2"/>
          <a:stretch>
            <a:fillRect/>
          </a:stretch>
        </p:blipFill>
        <p:spPr>
          <a:xfrm>
            <a:off x="5943115" y="2396494"/>
            <a:ext cx="6197923" cy="18330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7"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70C0EB-B606-9313-06F1-E5746E0E97F4}"/>
              </a:ext>
            </a:extLst>
          </p:cNvPr>
          <p:cNvSpPr>
            <a:spLocks noGrp="1"/>
          </p:cNvSpPr>
          <p:nvPr>
            <p:ph type="title"/>
          </p:nvPr>
        </p:nvSpPr>
        <p:spPr>
          <a:xfrm>
            <a:off x="838201" y="479493"/>
            <a:ext cx="5257800" cy="1325563"/>
          </a:xfrm>
        </p:spPr>
        <p:txBody>
          <a:bodyPr>
            <a:normAutofit/>
          </a:bodyPr>
          <a:lstStyle/>
          <a:p>
            <a:r>
              <a:rPr lang="en-US" dirty="0"/>
              <a:t>The Intervention</a:t>
            </a:r>
          </a:p>
        </p:txBody>
      </p:sp>
      <p:sp>
        <p:nvSpPr>
          <p:cNvPr id="3" name="Content Placeholder 2">
            <a:extLst>
              <a:ext uri="{FF2B5EF4-FFF2-40B4-BE49-F238E27FC236}">
                <a16:creationId xmlns:a16="http://schemas.microsoft.com/office/drawing/2014/main" id="{DC495685-8ED2-AE59-EB4F-C00A39D9C4E3}"/>
              </a:ext>
            </a:extLst>
          </p:cNvPr>
          <p:cNvSpPr>
            <a:spLocks noGrp="1"/>
          </p:cNvSpPr>
          <p:nvPr>
            <p:ph idx="1"/>
          </p:nvPr>
        </p:nvSpPr>
        <p:spPr>
          <a:xfrm>
            <a:off x="400050" y="1984443"/>
            <a:ext cx="5695951" cy="4394064"/>
          </a:xfrm>
        </p:spPr>
        <p:txBody>
          <a:bodyPr>
            <a:normAutofit/>
          </a:bodyPr>
          <a:lstStyle/>
          <a:p>
            <a:pPr marL="0" indent="0">
              <a:buNone/>
            </a:pPr>
            <a:r>
              <a:rPr lang="en-US" sz="2200" dirty="0"/>
              <a:t>Upon hearing my manager briefly talk about this grueling process she was taking part in, where she would manually tally data points across multiple files in order to complete a single compiled report, I became curious. She showed me one of the excel files she was working with, which had many sheets, and and she showed me the result she strived for each week. Upon seeing the desired finished product (pictured here), I knew my skills would be perfect for this task. I asked to set up a meeting to discuss this project more in depth…</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320276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E7E4-E46B-7CB1-B5C8-700229DD9EB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Intervention </a:t>
            </a:r>
            <a:r>
              <a:rPr lang="en-US" dirty="0" err="1">
                <a:solidFill>
                  <a:srgbClr val="FFFFFF"/>
                </a:solidFill>
              </a:rPr>
              <a:t>pt</a:t>
            </a:r>
            <a:r>
              <a:rPr lang="en-US" dirty="0">
                <a:solidFill>
                  <a:srgbClr val="FFFFFF"/>
                </a:solidFill>
              </a:rPr>
              <a:t>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4D21818D-C858-1AC2-103B-C1D14044B868}"/>
              </a:ext>
            </a:extLst>
          </p:cNvPr>
          <p:cNvSpPr>
            <a:spLocks noGrp="1"/>
          </p:cNvSpPr>
          <p:nvPr>
            <p:ph idx="1"/>
          </p:nvPr>
        </p:nvSpPr>
        <p:spPr>
          <a:xfrm>
            <a:off x="4447308" y="591344"/>
            <a:ext cx="6906491" cy="5585619"/>
          </a:xfrm>
        </p:spPr>
        <p:txBody>
          <a:bodyPr anchor="ctr">
            <a:normAutofit/>
          </a:bodyPr>
          <a:lstStyle/>
          <a:p>
            <a:pPr marL="0" indent="0">
              <a:buNone/>
            </a:pPr>
            <a:r>
              <a:rPr lang="en-US" sz="2600" dirty="0"/>
              <a:t>During our one-on-one meeting, I was much more of a consultant. I was learning and asking questions about what product she wanted, why she wanted it, how she wanted it, and when she wanted it. After vividly envisioning how my skills could impact this data cleaning/aggregation process, I know could make it more efficient, and even take it off of her plate completely.</a:t>
            </a:r>
          </a:p>
          <a:p>
            <a:pPr marL="0" indent="0">
              <a:buNone/>
            </a:pPr>
            <a:endParaRPr lang="en-US" sz="2600" dirty="0"/>
          </a:p>
          <a:p>
            <a:pPr marL="0" indent="0">
              <a:buNone/>
            </a:pPr>
            <a:r>
              <a:rPr lang="en-US" sz="2600" dirty="0"/>
              <a:t>I assured her that I could regularly and efficiently recreate this spreadsheet, and may even be able to provide visuals. I would later confirm, once I gained familiar with the dataset.</a:t>
            </a:r>
          </a:p>
        </p:txBody>
      </p:sp>
    </p:spTree>
    <p:extLst>
      <p:ext uri="{BB962C8B-B14F-4D97-AF65-F5344CB8AC3E}">
        <p14:creationId xmlns:p14="http://schemas.microsoft.com/office/powerpoint/2010/main" val="331467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69634F-4E5E-344E-D2CA-B6BADF995FB8}"/>
              </a:ext>
            </a:extLst>
          </p:cNvPr>
          <p:cNvSpPr>
            <a:spLocks noGrp="1"/>
          </p:cNvSpPr>
          <p:nvPr>
            <p:ph type="title"/>
          </p:nvPr>
        </p:nvSpPr>
        <p:spPr>
          <a:xfrm>
            <a:off x="1046746" y="586822"/>
            <a:ext cx="3560252" cy="1645920"/>
          </a:xfrm>
        </p:spPr>
        <p:txBody>
          <a:bodyPr>
            <a:normAutofit/>
          </a:bodyPr>
          <a:lstStyle/>
          <a:p>
            <a:r>
              <a:rPr lang="en-US" sz="3200"/>
              <a:t>Expectations</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DFD42C7-6A77-4305-08F9-BD13AA461EF7}"/>
              </a:ext>
            </a:extLst>
          </p:cNvPr>
          <p:cNvSpPr>
            <a:spLocks noGrp="1"/>
          </p:cNvSpPr>
          <p:nvPr>
            <p:ph idx="1"/>
          </p:nvPr>
        </p:nvSpPr>
        <p:spPr>
          <a:xfrm>
            <a:off x="5351164" y="586822"/>
            <a:ext cx="6002636" cy="1645920"/>
          </a:xfrm>
        </p:spPr>
        <p:txBody>
          <a:bodyPr anchor="ctr">
            <a:normAutofit/>
          </a:bodyPr>
          <a:lstStyle/>
          <a:p>
            <a:r>
              <a:rPr lang="en-US" sz="1800" dirty="0"/>
              <a:t>Remove certain evals that shouldn’t be considered for faculty incentives</a:t>
            </a:r>
          </a:p>
          <a:p>
            <a:r>
              <a:rPr lang="en-US" sz="1800" dirty="0"/>
              <a:t>Remove “Dr.” from all names (nice to have)</a:t>
            </a:r>
          </a:p>
          <a:p>
            <a:r>
              <a:rPr lang="en-US" sz="1800" dirty="0"/>
              <a:t>Recreate the files that was made previously (below)</a:t>
            </a:r>
          </a:p>
        </p:txBody>
      </p:sp>
      <p:pic>
        <p:nvPicPr>
          <p:cNvPr id="6" name="Picture 5">
            <a:extLst>
              <a:ext uri="{FF2B5EF4-FFF2-40B4-BE49-F238E27FC236}">
                <a16:creationId xmlns:a16="http://schemas.microsoft.com/office/drawing/2014/main" id="{8C88D2EF-525D-E670-4906-86EB7D22BEE6}"/>
              </a:ext>
            </a:extLst>
          </p:cNvPr>
          <p:cNvPicPr>
            <a:picLocks noChangeAspect="1"/>
          </p:cNvPicPr>
          <p:nvPr/>
        </p:nvPicPr>
        <p:blipFill>
          <a:blip r:embed="rId2"/>
          <a:stretch>
            <a:fillRect/>
          </a:stretch>
        </p:blipFill>
        <p:spPr>
          <a:xfrm>
            <a:off x="557784" y="2825019"/>
            <a:ext cx="11164824" cy="3301937"/>
          </a:xfrm>
          <a:prstGeom prst="rect">
            <a:avLst/>
          </a:prstGeom>
        </p:spPr>
      </p:pic>
    </p:spTree>
    <p:extLst>
      <p:ext uri="{BB962C8B-B14F-4D97-AF65-F5344CB8AC3E}">
        <p14:creationId xmlns:p14="http://schemas.microsoft.com/office/powerpoint/2010/main" val="17178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E41FC-2AE4-69C8-C8C9-88C73137436E}"/>
              </a:ext>
            </a:extLst>
          </p:cNvPr>
          <p:cNvSpPr>
            <a:spLocks noGrp="1"/>
          </p:cNvSpPr>
          <p:nvPr>
            <p:ph type="title"/>
          </p:nvPr>
        </p:nvSpPr>
        <p:spPr>
          <a:xfrm>
            <a:off x="630936" y="640080"/>
            <a:ext cx="4818888" cy="1481328"/>
          </a:xfrm>
        </p:spPr>
        <p:txBody>
          <a:bodyPr anchor="b"/>
          <a:lstStyle/>
          <a:p>
            <a:r>
              <a:rPr lang="en-US" sz="5400" dirty="0"/>
              <a:t>My Ideas</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823D7F3B-BF92-AD13-6AB3-6C5772C7A998}"/>
              </a:ext>
            </a:extLst>
          </p:cNvPr>
          <p:cNvSpPr>
            <a:spLocks noGrp="1"/>
          </p:cNvSpPr>
          <p:nvPr>
            <p:ph idx="1"/>
          </p:nvPr>
        </p:nvSpPr>
        <p:spPr>
          <a:xfrm>
            <a:off x="630936" y="2660904"/>
            <a:ext cx="5941314" cy="3547872"/>
          </a:xfrm>
        </p:spPr>
        <p:txBody>
          <a:bodyPr anchor="t">
            <a:normAutofit fontScale="92500" lnSpcReduction="10000"/>
          </a:bodyPr>
          <a:lstStyle/>
          <a:p>
            <a:pPr marL="0" indent="0">
              <a:buNone/>
            </a:pPr>
            <a:r>
              <a:rPr lang="en-US" sz="2400" dirty="0"/>
              <a:t>There was much more to be explored than what was in the soon-to-be former finished product. I thought valuable insights would include:</a:t>
            </a:r>
          </a:p>
          <a:p>
            <a:r>
              <a:rPr lang="en-US" sz="2400" dirty="0"/>
              <a:t>Number of evaluations by academic unit</a:t>
            </a:r>
          </a:p>
          <a:p>
            <a:r>
              <a:rPr lang="en-US" sz="2400" dirty="0"/>
              <a:t>Number of evaluations by faculty member</a:t>
            </a:r>
          </a:p>
          <a:p>
            <a:r>
              <a:rPr lang="en-US" sz="2400" dirty="0"/>
              <a:t>Average time to complete evaluations by faculty</a:t>
            </a:r>
          </a:p>
          <a:p>
            <a:r>
              <a:rPr lang="en-US" sz="2400" dirty="0"/>
              <a:t>Average time to complete evaluations by academic unit</a:t>
            </a:r>
          </a:p>
          <a:p>
            <a:r>
              <a:rPr lang="en-US" sz="2400" dirty="0"/>
              <a:t>Visualizations</a:t>
            </a:r>
          </a:p>
          <a:p>
            <a:r>
              <a:rPr lang="en-US" sz="2400" dirty="0"/>
              <a:t>Automatic conditional emails</a:t>
            </a:r>
          </a:p>
        </p:txBody>
      </p:sp>
      <p:pic>
        <p:nvPicPr>
          <p:cNvPr id="13" name="Picture 4" descr="A hand holding a pen and shading circles on a sheet">
            <a:extLst>
              <a:ext uri="{FF2B5EF4-FFF2-40B4-BE49-F238E27FC236}">
                <a16:creationId xmlns:a16="http://schemas.microsoft.com/office/drawing/2014/main" id="{C47570E7-4C9B-5300-A68A-17AB6EFD404B}"/>
              </a:ext>
            </a:extLst>
          </p:cNvPr>
          <p:cNvPicPr>
            <a:picLocks noChangeAspect="1"/>
          </p:cNvPicPr>
          <p:nvPr/>
        </p:nvPicPr>
        <p:blipFill rotWithShape="1">
          <a:blip r:embed="rId2"/>
          <a:srcRect l="36912" r="12441" b="-1"/>
          <a:stretch/>
        </p:blipFill>
        <p:spPr>
          <a:xfrm>
            <a:off x="6889432" y="640080"/>
            <a:ext cx="4849750" cy="5577840"/>
          </a:xfrm>
          <a:prstGeom prst="rect">
            <a:avLst/>
          </a:prstGeom>
        </p:spPr>
      </p:pic>
    </p:spTree>
    <p:extLst>
      <p:ext uri="{BB962C8B-B14F-4D97-AF65-F5344CB8AC3E}">
        <p14:creationId xmlns:p14="http://schemas.microsoft.com/office/powerpoint/2010/main" val="279482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7E8C14-95C5-3E8A-6AD8-144C6052CE8B}"/>
              </a:ext>
            </a:extLst>
          </p:cNvPr>
          <p:cNvSpPr>
            <a:spLocks noGrp="1"/>
          </p:cNvSpPr>
          <p:nvPr>
            <p:ph type="title"/>
          </p:nvPr>
        </p:nvSpPr>
        <p:spPr>
          <a:xfrm>
            <a:off x="1137034" y="609597"/>
            <a:ext cx="9392421" cy="1330841"/>
          </a:xfrm>
        </p:spPr>
        <p:txBody>
          <a:bodyPr>
            <a:normAutofit/>
          </a:bodyPr>
          <a:lstStyle/>
          <a:p>
            <a:r>
              <a:rPr lang="en-US" dirty="0"/>
              <a:t>Problems</a:t>
            </a:r>
          </a:p>
        </p:txBody>
      </p:sp>
      <p:sp>
        <p:nvSpPr>
          <p:cNvPr id="3" name="Content Placeholder 2">
            <a:extLst>
              <a:ext uri="{FF2B5EF4-FFF2-40B4-BE49-F238E27FC236}">
                <a16:creationId xmlns:a16="http://schemas.microsoft.com/office/drawing/2014/main" id="{0CDD64A0-A7E0-D4C1-91D6-1330EEAB2ECA}"/>
              </a:ext>
            </a:extLst>
          </p:cNvPr>
          <p:cNvSpPr>
            <a:spLocks noGrp="1"/>
          </p:cNvSpPr>
          <p:nvPr>
            <p:ph idx="1"/>
          </p:nvPr>
        </p:nvSpPr>
        <p:spPr>
          <a:xfrm>
            <a:off x="470647" y="2198362"/>
            <a:ext cx="5625353" cy="3917773"/>
          </a:xfrm>
        </p:spPr>
        <p:txBody>
          <a:bodyPr>
            <a:normAutofit/>
          </a:bodyPr>
          <a:lstStyle/>
          <a:p>
            <a:pPr marL="0" indent="0">
              <a:buNone/>
            </a:pPr>
            <a:r>
              <a:rPr lang="en-US" sz="2000" dirty="0"/>
              <a:t>An issue I ran into was not being able to use Selenium, a web driver, to automate clicking through Yale’s secured website, </a:t>
            </a:r>
            <a:r>
              <a:rPr lang="en-US" sz="2000" dirty="0" err="1"/>
              <a:t>MedHub</a:t>
            </a:r>
            <a:r>
              <a:rPr lang="en-US" sz="2000" dirty="0"/>
              <a:t>, and downloading the files. I can click through the website with Selenium, but I am restricted from downloading the 30 files in a loop (see video). Currently, manually clicking through the website and downloading the 30 files is now the time-consuming portion of this analysis. Waiting on an update from IT, Still, a much swifter process than before.</a:t>
            </a:r>
          </a:p>
          <a:p>
            <a:pPr marL="0" indent="0">
              <a:buNone/>
            </a:pPr>
            <a:endParaRPr lang="en-US" sz="2000" dirty="0"/>
          </a:p>
          <a:p>
            <a:pPr marL="0" indent="0">
              <a:buNone/>
            </a:pPr>
            <a:r>
              <a:rPr lang="en-US" sz="2000" dirty="0"/>
              <a:t>And even better… I learned a lot about Selenium!</a:t>
            </a:r>
          </a:p>
        </p:txBody>
      </p:sp>
      <p:pic>
        <p:nvPicPr>
          <p:cNvPr id="4" name="video1150304576">
            <a:hlinkClick r:id="" action="ppaction://media"/>
            <a:hlinkHover r:id="" action="ppaction://ole?verb=0"/>
            <a:extLst>
              <a:ext uri="{FF2B5EF4-FFF2-40B4-BE49-F238E27FC236}">
                <a16:creationId xmlns:a16="http://schemas.microsoft.com/office/drawing/2014/main" id="{9ECFAA5F-2DD1-86D7-15E1-B538D70EE4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188941" y="1177324"/>
            <a:ext cx="5790147" cy="4938811"/>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52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2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707</Words>
  <Application>Microsoft Macintosh PowerPoint</Application>
  <PresentationFormat>Widescreen</PresentationFormat>
  <Paragraphs>42</Paragraphs>
  <Slides>11</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Faculty Evaluation Analysis Optimization</vt:lpstr>
      <vt:lpstr>Disclosure</vt:lpstr>
      <vt:lpstr>Summary</vt:lpstr>
      <vt:lpstr>The Problem</vt:lpstr>
      <vt:lpstr>The Intervention</vt:lpstr>
      <vt:lpstr>The Intervention pt 2.</vt:lpstr>
      <vt:lpstr>Expectations</vt:lpstr>
      <vt:lpstr>My Ideas</vt:lpstr>
      <vt:lpstr>Problems</vt:lpstr>
      <vt:lpstr>Solutions</vt:lpstr>
      <vt:lpstr>Going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Evaluation Analysis</dc:title>
  <dc:creator>Andrew Taylor</dc:creator>
  <cp:lastModifiedBy>Andrew Taylor</cp:lastModifiedBy>
  <cp:revision>8</cp:revision>
  <dcterms:created xsi:type="dcterms:W3CDTF">2023-03-28T00:39:10Z</dcterms:created>
  <dcterms:modified xsi:type="dcterms:W3CDTF">2023-03-28T02:02:01Z</dcterms:modified>
</cp:coreProperties>
</file>