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9" r:id="rId14"/>
    <p:sldId id="267"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1"/>
    <p:restoredTop sz="78678"/>
  </p:normalViewPr>
  <p:slideViewPr>
    <p:cSldViewPr snapToGrid="0">
      <p:cViewPr varScale="1">
        <p:scale>
          <a:sx n="70" d="100"/>
          <a:sy n="70" d="100"/>
        </p:scale>
        <p:origin x="10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10222-6B35-FF4B-9EAD-59ECCBCA82BD}"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F1750-192A-F24F-A0DF-9283328FAC8B}" type="slidenum">
              <a:rPr lang="en-US" smtClean="0"/>
              <a:t>‹#›</a:t>
            </a:fld>
            <a:endParaRPr lang="en-US"/>
          </a:p>
        </p:txBody>
      </p:sp>
    </p:spTree>
    <p:extLst>
      <p:ext uri="{BB962C8B-B14F-4D97-AF65-F5344CB8AC3E}">
        <p14:creationId xmlns:p14="http://schemas.microsoft.com/office/powerpoint/2010/main" val="330135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8888/notebooks/Desktop/Data_Science/Personal_projects/Online-Retail/Online_Retail_Analysis.ipynb#Most-of-our-sales-take-place-between-9AM-and-4PM.-I-assume-that-this-is-dominated-by-revenue-from-the-United-Kingdom.-We-could-investgate-further-to-identify-trends-for-countries-with-alternate-time-zones.-It's-interesting-that-most-of-our-revenue-is-generated-not-only-during-the-weekday,-but-also-during-work-hours.-Our-customers-are-likely-to-be-shopping-at-work.-This-information-may-be-used-to-assume-that-our-customers-are-employed,-and-further,-to-assume-that-there-may-be-a-correlation-between-the-amount-of-revenue-generated-from-our-customers-(Countries)-and-their-national-gdp/income-level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2</a:t>
            </a:fld>
            <a:endParaRPr lang="en-US"/>
          </a:p>
        </p:txBody>
      </p:sp>
    </p:spTree>
    <p:extLst>
      <p:ext uri="{BB962C8B-B14F-4D97-AF65-F5344CB8AC3E}">
        <p14:creationId xmlns:p14="http://schemas.microsoft.com/office/powerpoint/2010/main" val="405483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real notable correlations here</a:t>
            </a:r>
          </a:p>
        </p:txBody>
      </p:sp>
      <p:sp>
        <p:nvSpPr>
          <p:cNvPr id="4" name="Slide Number Placeholder 3"/>
          <p:cNvSpPr>
            <a:spLocks noGrp="1"/>
          </p:cNvSpPr>
          <p:nvPr>
            <p:ph type="sldNum" sz="quarter" idx="5"/>
          </p:nvPr>
        </p:nvSpPr>
        <p:spPr/>
        <p:txBody>
          <a:bodyPr/>
          <a:lstStyle/>
          <a:p>
            <a:fld id="{3E0F1750-192A-F24F-A0DF-9283328FAC8B}" type="slidenum">
              <a:rPr lang="en-US" smtClean="0"/>
              <a:t>5</a:t>
            </a:fld>
            <a:endParaRPr lang="en-US"/>
          </a:p>
        </p:txBody>
      </p:sp>
    </p:spTree>
    <p:extLst>
      <p:ext uri="{BB962C8B-B14F-4D97-AF65-F5344CB8AC3E}">
        <p14:creationId xmlns:p14="http://schemas.microsoft.com/office/powerpoint/2010/main" val="42156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Top 5 Products Seasonality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WHITE HANGING HEART T-LIGHT HOLDER sales appear have higher revenue in the winter months. There was an uptick in sales in May 2011. We could market more prior to and during the winter season, and investigate further to understand why sales had a boost in May 2011.</a:t>
            </a:r>
          </a:p>
          <a:p>
            <a:pPr rtl="0"/>
            <a:endParaRPr lang="en-US" dirty="0"/>
          </a:p>
          <a:p>
            <a:pPr rtl="0"/>
            <a:r>
              <a:rPr lang="en-US" dirty="0"/>
              <a:t>Our DOTCOM POSTAGE item has trended upwards from June to November. December 2011's data is cut off, since the dataset ends at 12/9. Going forward, we could strategize to market more and more, as we move from June to December, with the most marketing in November/December.</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REGENCY CAKESTAND 3 Tier seems to have a steady pace throughout the year, and upticks in </a:t>
            </a:r>
            <a:r>
              <a:rPr lang="en-US" dirty="0" err="1"/>
              <a:t>Decemeber</a:t>
            </a:r>
            <a:r>
              <a:rPr lang="en-US" dirty="0"/>
              <a:t>. The data for December 2011 falls short because the data ends on December 9th. This item appears to be the most consistent item in our top 5</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PARTY BUNTING item had an uptick in sales between March and August, and hit it's peak in May. This could be because most parties are held during this time (March - August). Maybe we could do better by </a:t>
            </a:r>
            <a:r>
              <a:rPr lang="en-US" dirty="0" err="1"/>
              <a:t>intentially</a:t>
            </a:r>
            <a:r>
              <a:rPr lang="en-US" dirty="0"/>
              <a:t> putting this item in front of the partiers during the warmer months in the year. </a:t>
            </a:r>
          </a:p>
          <a:p>
            <a:pPr rtl="0"/>
            <a:endParaRPr lang="en-US" dirty="0"/>
          </a:p>
          <a:p>
            <a:pPr rtl="0"/>
            <a:r>
              <a:rPr lang="en-US" dirty="0"/>
              <a:t>Our JUMBO BAG RED RETROSPOT trended upward from August to November, and had a spike in March. This item appears to fall short in </a:t>
            </a:r>
            <a:r>
              <a:rPr lang="en-US" dirty="0" err="1"/>
              <a:t>december</a:t>
            </a:r>
            <a:r>
              <a:rPr lang="en-US" dirty="0"/>
              <a:t> 2011, but the dataset ends on December 9th. We could give this item extra attention to find out what is driving sales, and exploit the sales drivers</a:t>
            </a:r>
          </a:p>
          <a:p>
            <a:pPr rtl="0"/>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7</a:t>
            </a:fld>
            <a:endParaRPr lang="en-US"/>
          </a:p>
        </p:txBody>
      </p:sp>
    </p:spTree>
    <p:extLst>
      <p:ext uri="{BB962C8B-B14F-4D97-AF65-F5344CB8AC3E}">
        <p14:creationId xmlns:p14="http://schemas.microsoft.com/office/powerpoint/2010/main" val="20999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best month for sales in this dataset was November 2011. December 2011 could have had a considerable run if the dataset </a:t>
            </a:r>
            <a:r>
              <a:rPr lang="en-US" b="1" dirty="0" err="1"/>
              <a:t>didnt</a:t>
            </a:r>
            <a:r>
              <a:rPr lang="en-US" b="1" dirty="0"/>
              <a:t> cut off on December 9th.</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8</a:t>
            </a:fld>
            <a:endParaRPr lang="en-US"/>
          </a:p>
        </p:txBody>
      </p:sp>
    </p:spTree>
    <p:extLst>
      <p:ext uri="{BB962C8B-B14F-4D97-AF65-F5344CB8AC3E}">
        <p14:creationId xmlns:p14="http://schemas.microsoft.com/office/powerpoint/2010/main" val="212253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experience most of our sales during the weekday. Apparently, we </a:t>
            </a:r>
            <a:r>
              <a:rPr lang="en-US" b="1" dirty="0" err="1"/>
              <a:t>dont</a:t>
            </a:r>
            <a:r>
              <a:rPr lang="en-US" b="1" dirty="0"/>
              <a:t> get any sales at all on Saturdays, and the least amount of sales on Sundays. We could do better by exploiting the marketing trends we use mid week, and applying the same methods to the weekend, may it be based on online traffic, location, or demographic. A lot of people don't work weekends, and have their hands free to shop, so this could be a lucrative marketing venture.</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9</a:t>
            </a:fld>
            <a:endParaRPr lang="en-US"/>
          </a:p>
        </p:txBody>
      </p:sp>
    </p:spTree>
    <p:extLst>
      <p:ext uri="{BB962C8B-B14F-4D97-AF65-F5344CB8AC3E}">
        <p14:creationId xmlns:p14="http://schemas.microsoft.com/office/powerpoint/2010/main" val="116883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Most of our sales take place between 9AM and 4PM. We will see later that the united kingdom is response for an overwhelming amount of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could investigate further to identify trends for countries with alternate time zones. It's interesting that most of our revenue is generated not only during the weekday, but also during work hours. Our customers are likely to be shopping at work. This information may be used to assume that our customers are employed, and further, to assume that there may be a correlation between the amount of revenue generated from our customers (Countries) and their national </a:t>
            </a:r>
            <a:r>
              <a:rPr lang="en-US" b="1" dirty="0" err="1"/>
              <a:t>gdp</a:t>
            </a:r>
            <a:r>
              <a:rPr lang="en-US" b="1" dirty="0"/>
              <a:t>/income levels.</a:t>
            </a:r>
            <a:r>
              <a:rPr lang="en-US" b="1" dirty="0">
                <a:hlinkClick r:id="rId3"/>
              </a:rPr>
              <a:t>¶</a:t>
            </a:r>
            <a:endParaRPr lang="en-US" b="1" dirty="0"/>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10</a:t>
            </a:fld>
            <a:endParaRPr lang="en-US"/>
          </a:p>
        </p:txBody>
      </p:sp>
    </p:spTree>
    <p:extLst>
      <p:ext uri="{BB962C8B-B14F-4D97-AF65-F5344CB8AC3E}">
        <p14:creationId xmlns:p14="http://schemas.microsoft.com/office/powerpoint/2010/main" val="134006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could be used to understand when to use platforms such as social media to market, or when to showcase deals so they get maximum visibility</a:t>
            </a:r>
          </a:p>
        </p:txBody>
      </p:sp>
      <p:sp>
        <p:nvSpPr>
          <p:cNvPr id="4" name="Slide Number Placeholder 3"/>
          <p:cNvSpPr>
            <a:spLocks noGrp="1"/>
          </p:cNvSpPr>
          <p:nvPr>
            <p:ph type="sldNum" sz="quarter" idx="5"/>
          </p:nvPr>
        </p:nvSpPr>
        <p:spPr/>
        <p:txBody>
          <a:bodyPr/>
          <a:lstStyle/>
          <a:p>
            <a:fld id="{3E0F1750-192A-F24F-A0DF-9283328FAC8B}" type="slidenum">
              <a:rPr lang="en-US" smtClean="0"/>
              <a:t>11</a:t>
            </a:fld>
            <a:endParaRPr lang="en-US"/>
          </a:p>
        </p:txBody>
      </p:sp>
    </p:spTree>
    <p:extLst>
      <p:ext uri="{BB962C8B-B14F-4D97-AF65-F5344CB8AC3E}">
        <p14:creationId xmlns:p14="http://schemas.microsoft.com/office/powerpoint/2010/main" val="259237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are exposed mostly to the United Kingdom. We could do well by marketing to other countries with a similar demographic as that in the United Kingdom. We can see more clearly in the plot below, that the top 5 countries just below the United Kingdom (which holds the number 1 spot in our total revenue rankings) all have made more than 100,000 USD in purchases. We could aim to increase those numbers by tailoring our marketing to their demographic and understanding our competitors</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15</a:t>
            </a:fld>
            <a:endParaRPr lang="en-US"/>
          </a:p>
        </p:txBody>
      </p:sp>
    </p:spTree>
    <p:extLst>
      <p:ext uri="{BB962C8B-B14F-4D97-AF65-F5344CB8AC3E}">
        <p14:creationId xmlns:p14="http://schemas.microsoft.com/office/powerpoint/2010/main" val="239950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these customers (countries), we could weigh the cost of marketing versus ROI. We might be better off not increasing marketing attempts to demand more dollars from these countries, and target countries with more buying power, and interest in our products. On the other hand, we can investigate further to determine why these countries are so low in sales, and try to mitigate those obstacles.</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16</a:t>
            </a:fld>
            <a:endParaRPr lang="en-US"/>
          </a:p>
        </p:txBody>
      </p:sp>
    </p:spTree>
    <p:extLst>
      <p:ext uri="{BB962C8B-B14F-4D97-AF65-F5344CB8AC3E}">
        <p14:creationId xmlns:p14="http://schemas.microsoft.com/office/powerpoint/2010/main" val="163848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4/27/23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15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4/27/23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82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4/27/23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607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33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4/27/23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44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486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4/27/23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49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4/27/23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650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4/27/23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064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989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4/27/23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138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4/27/23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07611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Calculator, pen, compass, money and a paper with graphs printed on it">
            <a:extLst>
              <a:ext uri="{FF2B5EF4-FFF2-40B4-BE49-F238E27FC236}">
                <a16:creationId xmlns:a16="http://schemas.microsoft.com/office/drawing/2014/main" id="{E78CF854-0E2E-E248-09A3-C77B213211F3}"/>
              </a:ext>
            </a:extLst>
          </p:cNvPr>
          <p:cNvPicPr>
            <a:picLocks noChangeAspect="1"/>
          </p:cNvPicPr>
          <p:nvPr/>
        </p:nvPicPr>
        <p:blipFill rotWithShape="1">
          <a:blip r:embed="rId2"/>
          <a:srcRect l="14033" r="9810" b="-1"/>
          <a:stretch/>
        </p:blipFill>
        <p:spPr>
          <a:xfrm>
            <a:off x="-2" y="10"/>
            <a:ext cx="8668512" cy="6857990"/>
          </a:xfrm>
          <a:prstGeom prst="rect">
            <a:avLst/>
          </a:prstGeom>
        </p:spPr>
      </p:pic>
      <p:sp>
        <p:nvSpPr>
          <p:cNvPr id="19"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E0E842-C000-8B87-C482-A3901E3229CC}"/>
              </a:ext>
            </a:extLst>
          </p:cNvPr>
          <p:cNvSpPr>
            <a:spLocks noGrp="1"/>
          </p:cNvSpPr>
          <p:nvPr>
            <p:ph type="ctrTitle"/>
          </p:nvPr>
        </p:nvSpPr>
        <p:spPr>
          <a:xfrm>
            <a:off x="7848600" y="1122363"/>
            <a:ext cx="4023360" cy="3204134"/>
          </a:xfrm>
        </p:spPr>
        <p:txBody>
          <a:bodyPr anchor="b">
            <a:normAutofit/>
          </a:bodyPr>
          <a:lstStyle/>
          <a:p>
            <a:r>
              <a:rPr lang="en-US" sz="4800" dirty="0"/>
              <a:t>Retail Analysis</a:t>
            </a:r>
          </a:p>
        </p:txBody>
      </p:sp>
      <p:sp>
        <p:nvSpPr>
          <p:cNvPr id="3" name="Subtitle 2">
            <a:extLst>
              <a:ext uri="{FF2B5EF4-FFF2-40B4-BE49-F238E27FC236}">
                <a16:creationId xmlns:a16="http://schemas.microsoft.com/office/drawing/2014/main" id="{CA91C304-2097-E8DF-BC2C-608B7C000414}"/>
              </a:ext>
            </a:extLst>
          </p:cNvPr>
          <p:cNvSpPr>
            <a:spLocks noGrp="1"/>
          </p:cNvSpPr>
          <p:nvPr>
            <p:ph type="subTitle" idx="1"/>
          </p:nvPr>
        </p:nvSpPr>
        <p:spPr>
          <a:xfrm>
            <a:off x="7848600" y="4872922"/>
            <a:ext cx="4023360" cy="1208141"/>
          </a:xfrm>
        </p:spPr>
        <p:txBody>
          <a:bodyPr>
            <a:normAutofit/>
          </a:bodyPr>
          <a:lstStyle/>
          <a:p>
            <a:r>
              <a:rPr lang="en-US" sz="2000" dirty="0"/>
              <a:t>Andrew Taylor</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54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3" name="Rectangle 615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Rectangle 615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3B83F-944B-71A7-7430-1BEB20E646B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What are our best hours for sales?</a:t>
            </a:r>
            <a:endParaRPr lang="en-US" sz="4800"/>
          </a:p>
        </p:txBody>
      </p:sp>
      <p:sp>
        <p:nvSpPr>
          <p:cNvPr id="6157" name="Rectangle 61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9" name="Rectangle 61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Chart, line chart&#10;&#10;Description automatically generated">
            <a:extLst>
              <a:ext uri="{FF2B5EF4-FFF2-40B4-BE49-F238E27FC236}">
                <a16:creationId xmlns:a16="http://schemas.microsoft.com/office/drawing/2014/main" id="{21F4EEB4-265C-C4F6-5237-4866AD3446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864608" y="871566"/>
            <a:ext cx="6846363" cy="496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23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9" name="Rectangle 7178">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90" name="Rectangle 71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284B3-C51E-2FBB-32AB-2DE9C00D862B}"/>
              </a:ext>
            </a:extLst>
          </p:cNvPr>
          <p:cNvSpPr>
            <a:spLocks noGrp="1"/>
          </p:cNvSpPr>
          <p:nvPr>
            <p:ph type="title"/>
          </p:nvPr>
        </p:nvSpPr>
        <p:spPr>
          <a:xfrm>
            <a:off x="841248" y="510047"/>
            <a:ext cx="8607552" cy="704088"/>
          </a:xfrm>
        </p:spPr>
        <p:txBody>
          <a:bodyPr>
            <a:normAutofit/>
          </a:bodyPr>
          <a:lstStyle/>
          <a:p>
            <a:r>
              <a:rPr lang="en-US" sz="2800" dirty="0"/>
              <a:t>Sales by day, by hour</a:t>
            </a:r>
          </a:p>
        </p:txBody>
      </p:sp>
      <p:sp>
        <p:nvSpPr>
          <p:cNvPr id="7191" name="Rectangle 71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92" name="Rectangle 71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a:extLst>
              <a:ext uri="{FF2B5EF4-FFF2-40B4-BE49-F238E27FC236}">
                <a16:creationId xmlns:a16="http://schemas.microsoft.com/office/drawing/2014/main" id="{28864976-F0C8-AC4E-01FF-D646AABD18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108" y="1435832"/>
            <a:ext cx="3479700" cy="238359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2AD8E0D-F693-F06C-576A-C0291F5BBB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6437" y="1421358"/>
            <a:ext cx="3575155" cy="22915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D0DCAA6-2AC6-6297-2597-8EB36D18765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26640" y="1435832"/>
            <a:ext cx="3472150" cy="2291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4DAF28-D257-D7C0-C5F5-670A132B60E8}"/>
              </a:ext>
            </a:extLst>
          </p:cNvPr>
          <p:cNvSpPr txBox="1"/>
          <p:nvPr/>
        </p:nvSpPr>
        <p:spPr>
          <a:xfrm>
            <a:off x="11844670" y="4274288"/>
            <a:ext cx="184731" cy="369332"/>
          </a:xfrm>
          <a:prstGeom prst="rect">
            <a:avLst/>
          </a:prstGeom>
          <a:noFill/>
        </p:spPr>
        <p:txBody>
          <a:bodyPr wrap="none" rtlCol="0">
            <a:spAutoFit/>
          </a:bodyPr>
          <a:lstStyle/>
          <a:p>
            <a:endParaRPr lang="en-US" dirty="0"/>
          </a:p>
        </p:txBody>
      </p:sp>
      <p:pic>
        <p:nvPicPr>
          <p:cNvPr id="7180" name="Picture 12">
            <a:extLst>
              <a:ext uri="{FF2B5EF4-FFF2-40B4-BE49-F238E27FC236}">
                <a16:creationId xmlns:a16="http://schemas.microsoft.com/office/drawing/2014/main" id="{82CFBC85-144F-80E6-0CFB-DF62692A8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57" y="4004090"/>
            <a:ext cx="3472151" cy="2376754"/>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D6B6FCCF-F26F-65FC-1EEA-7EA8377BCF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8362" y="4004089"/>
            <a:ext cx="3472151" cy="237675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a:extLst>
              <a:ext uri="{FF2B5EF4-FFF2-40B4-BE49-F238E27FC236}">
                <a16:creationId xmlns:a16="http://schemas.microsoft.com/office/drawing/2014/main" id="{516FA2D8-96EE-2C4D-1C3B-1AE82B7B05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6437" y="4004089"/>
            <a:ext cx="3639639" cy="237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1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9" name="Rectangle 82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31" name="Rectangle 82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33" name="Rectangle 823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0DEB3-8264-3944-460D-8AF28AEBEF2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Countries with least amount of customers (bottom 5)</a:t>
            </a:r>
          </a:p>
        </p:txBody>
      </p:sp>
      <p:sp>
        <p:nvSpPr>
          <p:cNvPr id="8235" name="Rectangle 82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37" name="Rectangle 82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8" name="Picture 6">
            <a:extLst>
              <a:ext uri="{FF2B5EF4-FFF2-40B4-BE49-F238E27FC236}">
                <a16:creationId xmlns:a16="http://schemas.microsoft.com/office/drawing/2014/main" id="{D04AF5D6-6C42-5AD4-3806-EBAF0441DF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6708" y="625683"/>
            <a:ext cx="5962162"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6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49" name="Rectangle 1024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51" name="Rectangle 1025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0DEB3-8264-3944-460D-8AF28AEBEF2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Countries with most amount of customers (top 5)</a:t>
            </a:r>
          </a:p>
        </p:txBody>
      </p:sp>
      <p:sp>
        <p:nvSpPr>
          <p:cNvPr id="10253" name="Rectangle 102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5" name="Rectangle 102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2" name="Picture 2">
            <a:extLst>
              <a:ext uri="{FF2B5EF4-FFF2-40B4-BE49-F238E27FC236}">
                <a16:creationId xmlns:a16="http://schemas.microsoft.com/office/drawing/2014/main" id="{A2E25896-B108-D10E-2E97-13821A1B4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57023" y="625683"/>
            <a:ext cx="6061532"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3" name="Rectangle 112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75" name="Rectangle 112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277" name="Rectangle 1127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0BDAC-C2E0-FBE6-1209-86B94080F3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Top 5 Countries in Sales</a:t>
            </a:r>
          </a:p>
        </p:txBody>
      </p:sp>
      <p:sp>
        <p:nvSpPr>
          <p:cNvPr id="11279" name="Rectangle 112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1" name="Rectangle 112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268" name="Picture 4">
            <a:extLst>
              <a:ext uri="{FF2B5EF4-FFF2-40B4-BE49-F238E27FC236}">
                <a16:creationId xmlns:a16="http://schemas.microsoft.com/office/drawing/2014/main" id="{41D0B50B-6137-D345-3A4B-F0B98E65D0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97314" y="625683"/>
            <a:ext cx="558095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6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1" name="Rectangle 133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323" name="Rectangle 1332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0BDAC-C2E0-FBE6-1209-86B94080F3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Top 5 Countries in Sales (without United Kingdom)</a:t>
            </a:r>
          </a:p>
        </p:txBody>
      </p:sp>
      <p:sp>
        <p:nvSpPr>
          <p:cNvPr id="13325" name="Rectangle 133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7" name="Rectangle 133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a:extLst>
              <a:ext uri="{FF2B5EF4-FFF2-40B4-BE49-F238E27FC236}">
                <a16:creationId xmlns:a16="http://schemas.microsoft.com/office/drawing/2014/main" id="{024C112F-8582-AC6A-2CE5-CDE0B104E6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16057" y="625683"/>
            <a:ext cx="6343465"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1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45" name="Rectangle 1434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47" name="Rectangle 1434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59545-2D5A-000A-3C28-0EA71861A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Countries with least amount of sales in USD</a:t>
            </a:r>
          </a:p>
        </p:txBody>
      </p:sp>
      <p:sp>
        <p:nvSpPr>
          <p:cNvPr id="14349" name="Rectangle 143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51" name="Rectangle 143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338" name="Picture 2" descr="Chart, bar chart&#10;&#10;Description automatically generated">
            <a:extLst>
              <a:ext uri="{FF2B5EF4-FFF2-40B4-BE49-F238E27FC236}">
                <a16:creationId xmlns:a16="http://schemas.microsoft.com/office/drawing/2014/main" id="{7EF7BB32-EB81-A37D-4D76-F6903C5570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2910" y="625683"/>
            <a:ext cx="5929759"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0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8C5291-2BE4-F863-80A7-C5E4FF4C8F4B}"/>
              </a:ext>
            </a:extLst>
          </p:cNvPr>
          <p:cNvSpPr>
            <a:spLocks noGrp="1"/>
          </p:cNvSpPr>
          <p:nvPr>
            <p:ph type="title"/>
          </p:nvPr>
        </p:nvSpPr>
        <p:spPr>
          <a:xfrm>
            <a:off x="1115568" y="548640"/>
            <a:ext cx="10168128" cy="1179576"/>
          </a:xfrm>
        </p:spPr>
        <p:txBody>
          <a:bodyPr>
            <a:normAutofit/>
          </a:bodyPr>
          <a:lstStyle/>
          <a:p>
            <a:r>
              <a:rPr lang="en-US" sz="2500" b="1" dirty="0">
                <a:latin typeface="Calibri" panose="020F0502020204030204" pitchFamily="34" charset="0"/>
                <a:cs typeface="Calibri" panose="020F0502020204030204" pitchFamily="34" charset="0"/>
              </a:rPr>
              <a:t>I will explore a dataset from an international online retail company spanning across 38 countries consisting of columns: </a:t>
            </a:r>
            <a:r>
              <a:rPr lang="en-US" sz="2500" b="1" dirty="0" err="1">
                <a:latin typeface="Calibri" panose="020F0502020204030204" pitchFamily="34" charset="0"/>
                <a:cs typeface="Calibri" panose="020F0502020204030204" pitchFamily="34" charset="0"/>
              </a:rPr>
              <a:t>InvoiceNo</a:t>
            </a:r>
            <a:r>
              <a:rPr lang="en-US" sz="2500" b="1" dirty="0">
                <a:latin typeface="Calibri" panose="020F0502020204030204" pitchFamily="34" charset="0"/>
                <a:cs typeface="Calibri" panose="020F0502020204030204" pitchFamily="34" charset="0"/>
              </a:rPr>
              <a:t>, </a:t>
            </a:r>
            <a:r>
              <a:rPr lang="en-US" sz="2500" b="1" dirty="0" err="1">
                <a:latin typeface="Calibri" panose="020F0502020204030204" pitchFamily="34" charset="0"/>
                <a:cs typeface="Calibri" panose="020F0502020204030204" pitchFamily="34" charset="0"/>
              </a:rPr>
              <a:t>StockCode</a:t>
            </a:r>
            <a:r>
              <a:rPr lang="en-US" sz="2500" b="1" dirty="0">
                <a:latin typeface="Calibri" panose="020F0502020204030204" pitchFamily="34" charset="0"/>
                <a:cs typeface="Calibri" panose="020F0502020204030204" pitchFamily="34" charset="0"/>
              </a:rPr>
              <a:t>, Description, Quantity, Invoice Date, </a:t>
            </a:r>
            <a:r>
              <a:rPr lang="en-US" sz="2500" b="1" dirty="0" err="1">
                <a:latin typeface="Calibri" panose="020F0502020204030204" pitchFamily="34" charset="0"/>
                <a:cs typeface="Calibri" panose="020F0502020204030204" pitchFamily="34" charset="0"/>
              </a:rPr>
              <a:t>UnitPrice</a:t>
            </a:r>
            <a:r>
              <a:rPr lang="en-US" sz="2500" b="1" dirty="0">
                <a:latin typeface="Calibri" panose="020F0502020204030204" pitchFamily="34" charset="0"/>
                <a:cs typeface="Calibri" panose="020F0502020204030204" pitchFamily="34" charset="0"/>
              </a:rPr>
              <a:t>, </a:t>
            </a:r>
            <a:r>
              <a:rPr lang="en-US" sz="2500" b="1" dirty="0" err="1">
                <a:latin typeface="Calibri" panose="020F0502020204030204" pitchFamily="34" charset="0"/>
                <a:cs typeface="Calibri" panose="020F0502020204030204" pitchFamily="34" charset="0"/>
              </a:rPr>
              <a:t>CustomerID</a:t>
            </a:r>
            <a:r>
              <a:rPr lang="en-US" sz="2500" b="1" dirty="0">
                <a:latin typeface="Calibri" panose="020F0502020204030204" pitchFamily="34" charset="0"/>
                <a:cs typeface="Calibri" panose="020F0502020204030204" pitchFamily="34" charset="0"/>
              </a:rPr>
              <a:t>, Country. </a:t>
            </a:r>
            <a:endParaRPr lang="en-US" sz="2500" dirty="0"/>
          </a:p>
        </p:txBody>
      </p:sp>
      <p:sp>
        <p:nvSpPr>
          <p:cNvPr id="25" name="Rectangle 2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A1D0DB5-4343-855F-6D23-13A6F75A96B3}"/>
              </a:ext>
            </a:extLst>
          </p:cNvPr>
          <p:cNvGraphicFramePr>
            <a:graphicFrameLocks noGrp="1"/>
          </p:cNvGraphicFramePr>
          <p:nvPr>
            <p:ph idx="1"/>
            <p:extLst>
              <p:ext uri="{D42A27DB-BD31-4B8C-83A1-F6EECF244321}">
                <p14:modId xmlns:p14="http://schemas.microsoft.com/office/powerpoint/2010/main" val="3332764014"/>
              </p:ext>
            </p:extLst>
          </p:nvPr>
        </p:nvGraphicFramePr>
        <p:xfrm>
          <a:off x="1115568" y="2775386"/>
          <a:ext cx="10168131" cy="2982602"/>
        </p:xfrm>
        <a:graphic>
          <a:graphicData uri="http://schemas.openxmlformats.org/drawingml/2006/table">
            <a:tbl>
              <a:tblPr/>
              <a:tblGrid>
                <a:gridCol w="348210">
                  <a:extLst>
                    <a:ext uri="{9D8B030D-6E8A-4147-A177-3AD203B41FA5}">
                      <a16:colId xmlns:a16="http://schemas.microsoft.com/office/drawing/2014/main" val="3434168954"/>
                    </a:ext>
                  </a:extLst>
                </a:gridCol>
                <a:gridCol w="1048632">
                  <a:extLst>
                    <a:ext uri="{9D8B030D-6E8A-4147-A177-3AD203B41FA5}">
                      <a16:colId xmlns:a16="http://schemas.microsoft.com/office/drawing/2014/main" val="285121838"/>
                    </a:ext>
                  </a:extLst>
                </a:gridCol>
                <a:gridCol w="1128681">
                  <a:extLst>
                    <a:ext uri="{9D8B030D-6E8A-4147-A177-3AD203B41FA5}">
                      <a16:colId xmlns:a16="http://schemas.microsoft.com/office/drawing/2014/main" val="195015195"/>
                    </a:ext>
                  </a:extLst>
                </a:gridCol>
                <a:gridCol w="2379434">
                  <a:extLst>
                    <a:ext uri="{9D8B030D-6E8A-4147-A177-3AD203B41FA5}">
                      <a16:colId xmlns:a16="http://schemas.microsoft.com/office/drawing/2014/main" val="2858559168"/>
                    </a:ext>
                  </a:extLst>
                </a:gridCol>
                <a:gridCol w="918554">
                  <a:extLst>
                    <a:ext uri="{9D8B030D-6E8A-4147-A177-3AD203B41FA5}">
                      <a16:colId xmlns:a16="http://schemas.microsoft.com/office/drawing/2014/main" val="615957755"/>
                    </a:ext>
                  </a:extLst>
                </a:gridCol>
                <a:gridCol w="1198723">
                  <a:extLst>
                    <a:ext uri="{9D8B030D-6E8A-4147-A177-3AD203B41FA5}">
                      <a16:colId xmlns:a16="http://schemas.microsoft.com/office/drawing/2014/main" val="3492070034"/>
                    </a:ext>
                  </a:extLst>
                </a:gridCol>
                <a:gridCol w="978590">
                  <a:extLst>
                    <a:ext uri="{9D8B030D-6E8A-4147-A177-3AD203B41FA5}">
                      <a16:colId xmlns:a16="http://schemas.microsoft.com/office/drawing/2014/main" val="3517361962"/>
                    </a:ext>
                  </a:extLst>
                </a:gridCol>
                <a:gridCol w="1208729">
                  <a:extLst>
                    <a:ext uri="{9D8B030D-6E8A-4147-A177-3AD203B41FA5}">
                      <a16:colId xmlns:a16="http://schemas.microsoft.com/office/drawing/2014/main" val="1292251025"/>
                    </a:ext>
                  </a:extLst>
                </a:gridCol>
                <a:gridCol w="958578">
                  <a:extLst>
                    <a:ext uri="{9D8B030D-6E8A-4147-A177-3AD203B41FA5}">
                      <a16:colId xmlns:a16="http://schemas.microsoft.com/office/drawing/2014/main" val="2402979413"/>
                    </a:ext>
                  </a:extLst>
                </a:gridCol>
              </a:tblGrid>
              <a:tr h="316992">
                <a:tc>
                  <a:txBody>
                    <a:bodyPr/>
                    <a:lstStyle/>
                    <a:p>
                      <a:pPr algn="l" fontAlgn="ctr">
                        <a:spcBef>
                          <a:spcPts val="0"/>
                        </a:spcBef>
                        <a:spcAft>
                          <a:spcPts val="0"/>
                        </a:spcAft>
                      </a:pPr>
                      <a:endParaRPr lang="en-US" sz="1400" b="0" i="0" u="none" strike="noStrike">
                        <a:effectLst/>
                        <a:latin typeface="Arial" panose="020B0604020202020204" pitchFamily="34" charset="0"/>
                      </a:endParaRP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InvoiceNo</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StockCode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Description</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Quantity</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InvoiceDate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UnitPrice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CustomerID</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Country</a:t>
                      </a:r>
                    </a:p>
                  </a:txBody>
                  <a:tcPr marL="72043" marR="72043" marT="36022" marB="36022" anchor="ctr">
                    <a:lnL>
                      <a:noFill/>
                    </a:lnL>
                    <a:lnR>
                      <a:noFill/>
                    </a:lnR>
                    <a:lnT>
                      <a:noFill/>
                    </a:lnT>
                    <a:lnB>
                      <a:noFill/>
                    </a:lnB>
                  </a:tcPr>
                </a:tc>
                <a:extLst>
                  <a:ext uri="{0D108BD9-81ED-4DB2-BD59-A6C34878D82A}">
                    <a16:rowId xmlns:a16="http://schemas.microsoft.com/office/drawing/2014/main" val="3210916485"/>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85123A</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WHITE HANGING HEART T-LIGHT HOLDER</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2.55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000748011"/>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1</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71053</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WHITE METAL LANTERN</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3261269467"/>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2</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84406B</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CREAM CUPID HEARTS COAT HANGER</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2.75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35614637"/>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3</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84029G</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KNITTED UNION FLAG HOT WATER BOTTLE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3333639860"/>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4</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84029E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RED WOOLLY HOTTIE WHITE HEART.</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dirty="0">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269964919"/>
                  </a:ext>
                </a:extLst>
              </a:tr>
            </a:tbl>
          </a:graphicData>
        </a:graphic>
      </p:graphicFrame>
      <p:sp>
        <p:nvSpPr>
          <p:cNvPr id="6" name="TextBox 5">
            <a:extLst>
              <a:ext uri="{FF2B5EF4-FFF2-40B4-BE49-F238E27FC236}">
                <a16:creationId xmlns:a16="http://schemas.microsoft.com/office/drawing/2014/main" id="{63E4DB20-868A-C90C-8D97-2055A99E4A34}"/>
              </a:ext>
            </a:extLst>
          </p:cNvPr>
          <p:cNvSpPr txBox="1"/>
          <p:nvPr/>
        </p:nvSpPr>
        <p:spPr>
          <a:xfrm flipH="1">
            <a:off x="7506585" y="6418492"/>
            <a:ext cx="468541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data ranges from 12/1/2010 – 12/9/2011</a:t>
            </a:r>
          </a:p>
        </p:txBody>
      </p:sp>
    </p:spTree>
    <p:extLst>
      <p:ext uri="{BB962C8B-B14F-4D97-AF65-F5344CB8AC3E}">
        <p14:creationId xmlns:p14="http://schemas.microsoft.com/office/powerpoint/2010/main" val="425996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Fruits and vegetables in bags">
            <a:extLst>
              <a:ext uri="{FF2B5EF4-FFF2-40B4-BE49-F238E27FC236}">
                <a16:creationId xmlns:a16="http://schemas.microsoft.com/office/drawing/2014/main" id="{1C48BE46-587C-C42A-D71B-A017616D85D4}"/>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719A499-8CFA-4FE4-FD44-254DA2890576}"/>
              </a:ext>
            </a:extLst>
          </p:cNvPr>
          <p:cNvSpPr>
            <a:spLocks noGrp="1"/>
          </p:cNvSpPr>
          <p:nvPr>
            <p:ph type="title"/>
          </p:nvPr>
        </p:nvSpPr>
        <p:spPr>
          <a:xfrm>
            <a:off x="841248" y="426720"/>
            <a:ext cx="10506456" cy="1919141"/>
          </a:xfrm>
        </p:spPr>
        <p:txBody>
          <a:bodyPr anchor="b">
            <a:normAutofit/>
          </a:bodyPr>
          <a:lstStyle/>
          <a:p>
            <a:pPr algn="ctr"/>
            <a:r>
              <a:rPr lang="en-US" sz="3200" b="1" dirty="0">
                <a:solidFill>
                  <a:srgbClr val="FFFFFF"/>
                </a:solidFill>
                <a:latin typeface="Calibri" panose="020F0502020204030204" pitchFamily="34" charset="0"/>
                <a:cs typeface="Calibri" panose="020F0502020204030204" pitchFamily="34" charset="0"/>
              </a:rPr>
              <a:t>Using the 541,909 rows and 8 columns of data to identify trends to answering the following questions</a:t>
            </a:r>
            <a:endParaRPr lang="en-US" sz="3200" dirty="0">
              <a:solidFill>
                <a:srgbClr val="FFFFFF"/>
              </a:solidFill>
            </a:endParaRP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DE2D28-8A4F-2817-C55A-64719E094C88}"/>
              </a:ext>
            </a:extLst>
          </p:cNvPr>
          <p:cNvSpPr>
            <a:spLocks noGrp="1"/>
          </p:cNvSpPr>
          <p:nvPr>
            <p:ph idx="1"/>
          </p:nvPr>
        </p:nvSpPr>
        <p:spPr>
          <a:xfrm>
            <a:off x="841248" y="2916936"/>
            <a:ext cx="10509504" cy="3941054"/>
          </a:xfrm>
        </p:spPr>
        <p:txBody>
          <a:bodyPr>
            <a:normAutofit lnSpcReduction="10000"/>
          </a:bodyPr>
          <a:lstStyle/>
          <a:p>
            <a:pPr>
              <a:lnSpc>
                <a:spcPct val="100000"/>
              </a:lnSpc>
            </a:pPr>
            <a:r>
              <a:rPr lang="en-US" sz="2000" dirty="0">
                <a:solidFill>
                  <a:srgbClr val="FFFFFF"/>
                </a:solidFill>
                <a:latin typeface="Calibri" panose="020F0502020204030204" pitchFamily="34" charset="0"/>
                <a:cs typeface="Calibri" panose="020F0502020204030204" pitchFamily="34" charset="0"/>
              </a:rPr>
              <a:t>What items are most frequently bought together?</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are our top 5 products with the highest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Is there any seasonality for our top 5 products?</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is the best month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day of the week is the best day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is the best hour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time during each day should we display advertisements to maximize likelihood of customers buying product?</a:t>
            </a:r>
          </a:p>
          <a:p>
            <a:pPr>
              <a:lnSpc>
                <a:spcPct val="100000"/>
              </a:lnSpc>
            </a:pPr>
            <a:r>
              <a:rPr lang="en-US" sz="2000" dirty="0">
                <a:solidFill>
                  <a:srgbClr val="FFFFFF"/>
                </a:solidFill>
                <a:latin typeface="Calibri" panose="020F0502020204030204" pitchFamily="34" charset="0"/>
                <a:cs typeface="Calibri" panose="020F0502020204030204" pitchFamily="34" charset="0"/>
              </a:rPr>
              <a:t>Where are most of our customers?</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are our top/least 5 countries in revenue?</a:t>
            </a:r>
          </a:p>
          <a:p>
            <a:pPr>
              <a:lnSpc>
                <a:spcPct val="100000"/>
              </a:lnSpc>
            </a:pPr>
            <a:endParaRPr lang="en-US" sz="1400" dirty="0">
              <a:solidFill>
                <a:srgbClr val="FFFFFF"/>
              </a:solidFill>
            </a:endParaRPr>
          </a:p>
        </p:txBody>
      </p:sp>
    </p:spTree>
    <p:extLst>
      <p:ext uri="{BB962C8B-B14F-4D97-AF65-F5344CB8AC3E}">
        <p14:creationId xmlns:p14="http://schemas.microsoft.com/office/powerpoint/2010/main" val="391571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EB82A-F964-1E24-C55C-135BBC60C62A}"/>
              </a:ext>
            </a:extLst>
          </p:cNvPr>
          <p:cNvSpPr>
            <a:spLocks noGrp="1"/>
          </p:cNvSpPr>
          <p:nvPr>
            <p:ph type="title"/>
          </p:nvPr>
        </p:nvSpPr>
        <p:spPr>
          <a:xfrm>
            <a:off x="6717456" y="428660"/>
            <a:ext cx="5474522" cy="1268958"/>
          </a:xfrm>
        </p:spPr>
        <p:txBody>
          <a:bodyPr anchor="b">
            <a:normAutofit/>
          </a:bodyPr>
          <a:lstStyle/>
          <a:p>
            <a:r>
              <a:rPr lang="en-US" sz="2700" dirty="0"/>
              <a:t>Which 2 products are most frequently bought together?</a:t>
            </a:r>
          </a:p>
        </p:txBody>
      </p:sp>
      <p:pic>
        <p:nvPicPr>
          <p:cNvPr id="5" name="Picture 4" descr="Keys to a home">
            <a:extLst>
              <a:ext uri="{FF2B5EF4-FFF2-40B4-BE49-F238E27FC236}">
                <a16:creationId xmlns:a16="http://schemas.microsoft.com/office/drawing/2014/main" id="{B87FD0E4-C7C8-65FC-DA3B-EBA23378C25C}"/>
              </a:ext>
            </a:extLst>
          </p:cNvPr>
          <p:cNvPicPr>
            <a:picLocks noChangeAspect="1"/>
          </p:cNvPicPr>
          <p:nvPr/>
        </p:nvPicPr>
        <p:blipFill rotWithShape="1">
          <a:blip r:embed="rId2"/>
          <a:srcRect l="31104" r="3513"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466115-D9FD-7129-7332-FC4C32601BD2}"/>
              </a:ext>
            </a:extLst>
          </p:cNvPr>
          <p:cNvSpPr>
            <a:spLocks noGrp="1"/>
          </p:cNvSpPr>
          <p:nvPr>
            <p:ph idx="1"/>
          </p:nvPr>
        </p:nvSpPr>
        <p:spPr>
          <a:xfrm>
            <a:off x="6717456" y="2275802"/>
            <a:ext cx="5474523" cy="4563900"/>
          </a:xfrm>
        </p:spPr>
        <p:txBody>
          <a:bodyPr anchor="t">
            <a:normAutofit fontScale="92500"/>
          </a:bodyPr>
          <a:lstStyle/>
          <a:p>
            <a:pPr>
              <a:lnSpc>
                <a:spcPct val="150000"/>
              </a:lnSpc>
            </a:pPr>
            <a:r>
              <a:rPr lang="en-US" sz="1800" dirty="0"/>
              <a:t>787 key fobs were bought together</a:t>
            </a:r>
          </a:p>
          <a:p>
            <a:pPr>
              <a:lnSpc>
                <a:spcPct val="150000"/>
              </a:lnSpc>
            </a:pPr>
            <a:r>
              <a:rPr lang="en-US" sz="1800" dirty="0"/>
              <a:t>579 key fobs and back doors were bought together</a:t>
            </a:r>
          </a:p>
          <a:p>
            <a:pPr>
              <a:lnSpc>
                <a:spcPct val="150000"/>
              </a:lnSpc>
            </a:pPr>
            <a:r>
              <a:rPr lang="en-US" sz="1800" dirty="0"/>
              <a:t>543 pink </a:t>
            </a:r>
            <a:r>
              <a:rPr lang="en-US" sz="1800" dirty="0" err="1"/>
              <a:t>polkadot</a:t>
            </a:r>
            <a:r>
              <a:rPr lang="en-US" sz="1800" dirty="0"/>
              <a:t> bags and red </a:t>
            </a:r>
            <a:r>
              <a:rPr lang="en-US" sz="1800" dirty="0" err="1"/>
              <a:t>retrospot</a:t>
            </a:r>
            <a:r>
              <a:rPr lang="en-US" sz="1800" dirty="0"/>
              <a:t> bags were bought together</a:t>
            </a:r>
          </a:p>
          <a:p>
            <a:pPr>
              <a:lnSpc>
                <a:spcPct val="150000"/>
              </a:lnSpc>
            </a:pPr>
            <a:r>
              <a:rPr lang="en-US" sz="1800" dirty="0"/>
              <a:t>543 key fobs and sheds were bought together</a:t>
            </a:r>
          </a:p>
          <a:p>
            <a:pPr>
              <a:lnSpc>
                <a:spcPct val="150000"/>
              </a:lnSpc>
            </a:pPr>
            <a:r>
              <a:rPr lang="en-US" sz="1800" dirty="0"/>
              <a:t>473 key fobs and front doors were bought together</a:t>
            </a:r>
          </a:p>
          <a:p>
            <a:pPr>
              <a:lnSpc>
                <a:spcPct val="150000"/>
              </a:lnSpc>
            </a:pPr>
            <a:r>
              <a:rPr lang="en-US" sz="1800" dirty="0"/>
              <a:t>466 red paisley bags and red </a:t>
            </a:r>
            <a:r>
              <a:rPr lang="en-US" sz="1800" dirty="0" err="1"/>
              <a:t>retrospot</a:t>
            </a:r>
            <a:r>
              <a:rPr lang="en-US" sz="1800" dirty="0"/>
              <a:t> bags were bought together</a:t>
            </a:r>
          </a:p>
          <a:p>
            <a:pPr>
              <a:lnSpc>
                <a:spcPct val="150000"/>
              </a:lnSpc>
            </a:pPr>
            <a:r>
              <a:rPr lang="en-US" sz="1800" dirty="0"/>
              <a:t>450 orders consisted of coffee and sugar</a:t>
            </a:r>
          </a:p>
          <a:p>
            <a:pPr>
              <a:lnSpc>
                <a:spcPct val="100000"/>
              </a:lnSpc>
            </a:pPr>
            <a:endParaRPr lang="en-US" sz="1800" dirty="0"/>
          </a:p>
        </p:txBody>
      </p:sp>
    </p:spTree>
    <p:extLst>
      <p:ext uri="{BB962C8B-B14F-4D97-AF65-F5344CB8AC3E}">
        <p14:creationId xmlns:p14="http://schemas.microsoft.com/office/powerpoint/2010/main" val="287489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1536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80" name="Freeform: Shape 1536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381" name="Freeform: Shape 1537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DE8321-8CCF-1B3B-3BF3-EC7802A7B083}"/>
              </a:ext>
            </a:extLst>
          </p:cNvPr>
          <p:cNvSpPr>
            <a:spLocks noGrp="1"/>
          </p:cNvSpPr>
          <p:nvPr>
            <p:ph type="title"/>
          </p:nvPr>
        </p:nvSpPr>
        <p:spPr>
          <a:xfrm>
            <a:off x="371094" y="1161288"/>
            <a:ext cx="3438144" cy="1239012"/>
          </a:xfrm>
        </p:spPr>
        <p:txBody>
          <a:bodyPr anchor="ctr">
            <a:normAutofit/>
          </a:bodyPr>
          <a:lstStyle/>
          <a:p>
            <a:r>
              <a:rPr lang="en-US" sz="2800"/>
              <a:t>Notable Correlations?</a:t>
            </a:r>
          </a:p>
        </p:txBody>
      </p:sp>
      <p:sp>
        <p:nvSpPr>
          <p:cNvPr id="15382" name="Rectangle 1537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83" name="Rectangle 1537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BB4637-7A99-52F7-F2C5-867D710950CD}"/>
              </a:ext>
            </a:extLst>
          </p:cNvPr>
          <p:cNvSpPr>
            <a:spLocks noGrp="1"/>
          </p:cNvSpPr>
          <p:nvPr>
            <p:ph idx="1"/>
          </p:nvPr>
        </p:nvSpPr>
        <p:spPr>
          <a:xfrm>
            <a:off x="371094" y="2718054"/>
            <a:ext cx="3438906" cy="3207258"/>
          </a:xfrm>
        </p:spPr>
        <p:txBody>
          <a:bodyPr anchor="t">
            <a:normAutofit/>
          </a:bodyPr>
          <a:lstStyle/>
          <a:p>
            <a:endParaRPr lang="en-US" sz="1700"/>
          </a:p>
        </p:txBody>
      </p:sp>
      <p:pic>
        <p:nvPicPr>
          <p:cNvPr id="15362" name="Picture 2" descr="Chart, bar chart, waterfall chart&#10;&#10;Description automatically generated">
            <a:extLst>
              <a:ext uri="{FF2B5EF4-FFF2-40B4-BE49-F238E27FC236}">
                <a16:creationId xmlns:a16="http://schemas.microsoft.com/office/drawing/2014/main" id="{39A3CC3D-CF7A-2C12-2190-AAFCE6C9C3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9095" y="841248"/>
            <a:ext cx="6522917" cy="546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8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Freeform: Shape 20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8EC174-4CAA-EDA0-2F93-0B1D9A34E715}"/>
              </a:ext>
            </a:extLst>
          </p:cNvPr>
          <p:cNvSpPr>
            <a:spLocks noGrp="1"/>
          </p:cNvSpPr>
          <p:nvPr>
            <p:ph type="title"/>
          </p:nvPr>
        </p:nvSpPr>
        <p:spPr>
          <a:xfrm>
            <a:off x="371094" y="1161288"/>
            <a:ext cx="3438144" cy="1239012"/>
          </a:xfrm>
        </p:spPr>
        <p:txBody>
          <a:bodyPr anchor="ctr">
            <a:normAutofit/>
          </a:bodyPr>
          <a:lstStyle/>
          <a:p>
            <a:r>
              <a:rPr lang="en-US" sz="2200" b="1"/>
              <a:t>What are our top 5 items in most revenue?</a:t>
            </a:r>
            <a:br>
              <a:rPr lang="en-US" sz="2200" b="1"/>
            </a:br>
            <a:endParaRPr lang="en-US" sz="2200"/>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56C51D9-96FE-BB54-DCAE-1D4B5057AC89}"/>
              </a:ext>
            </a:extLst>
          </p:cNvPr>
          <p:cNvSpPr>
            <a:spLocks noGrp="1"/>
          </p:cNvSpPr>
          <p:nvPr>
            <p:ph idx="1"/>
          </p:nvPr>
        </p:nvSpPr>
        <p:spPr>
          <a:xfrm>
            <a:off x="371094" y="2718054"/>
            <a:ext cx="3438906" cy="3207258"/>
          </a:xfrm>
        </p:spPr>
        <p:txBody>
          <a:bodyPr anchor="t">
            <a:normAutofit/>
          </a:bodyPr>
          <a:lstStyle/>
          <a:p>
            <a:endParaRPr lang="en-US" sz="1700"/>
          </a:p>
        </p:txBody>
      </p:sp>
      <p:pic>
        <p:nvPicPr>
          <p:cNvPr id="2052" name="Picture 4" descr="Chart&#10;&#10;Description automatically generated">
            <a:extLst>
              <a:ext uri="{FF2B5EF4-FFF2-40B4-BE49-F238E27FC236}">
                <a16:creationId xmlns:a16="http://schemas.microsoft.com/office/drawing/2014/main" id="{77A002CF-AC0C-8A47-4989-664FF972EA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2157" y="869823"/>
            <a:ext cx="6235016" cy="550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88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3" name="Rectangle 3092">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5" name="Freeform: Shape 3094">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7" name="Freeform: Shape 3096">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CF5648-5593-6FAF-BA9E-D6DBE4CA0C7F}"/>
              </a:ext>
            </a:extLst>
          </p:cNvPr>
          <p:cNvSpPr>
            <a:spLocks noGrp="1"/>
          </p:cNvSpPr>
          <p:nvPr>
            <p:ph type="title"/>
          </p:nvPr>
        </p:nvSpPr>
        <p:spPr>
          <a:xfrm>
            <a:off x="475488" y="965264"/>
            <a:ext cx="4023360" cy="1810073"/>
          </a:xfrm>
        </p:spPr>
        <p:txBody>
          <a:bodyPr vert="horz" lIns="91440" tIns="45720" rIns="91440" bIns="45720" rtlCol="0" anchor="b">
            <a:normAutofit fontScale="90000"/>
          </a:bodyPr>
          <a:lstStyle/>
          <a:p>
            <a:r>
              <a:rPr lang="en-US" sz="3400" b="1" dirty="0"/>
              <a:t>Is there any seasonality to our top 5 products with the most revenue?</a:t>
            </a:r>
            <a:endParaRPr lang="en-US" sz="3400" dirty="0"/>
          </a:p>
        </p:txBody>
      </p:sp>
      <p:sp>
        <p:nvSpPr>
          <p:cNvPr id="3099" name="Rectangle 3098">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Chart, bar chart, waterfall chart&#10;&#10;Description automatically generated">
            <a:extLst>
              <a:ext uri="{FF2B5EF4-FFF2-40B4-BE49-F238E27FC236}">
                <a16:creationId xmlns:a16="http://schemas.microsoft.com/office/drawing/2014/main" id="{6106B15C-EA23-C12D-9286-4C259F600A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823549" y="460312"/>
            <a:ext cx="3000054" cy="2670048"/>
          </a:xfrm>
          <a:prstGeom prst="rect">
            <a:avLst/>
          </a:prstGeom>
          <a:noFill/>
          <a:extLst>
            <a:ext uri="{909E8E84-426E-40DD-AFC4-6F175D3DCCD1}">
              <a14:hiddenFill xmlns:a14="http://schemas.microsoft.com/office/drawing/2010/main">
                <a:solidFill>
                  <a:srgbClr val="FFFFFF"/>
                </a:solidFill>
              </a14:hiddenFill>
            </a:ext>
          </a:extLst>
        </p:spPr>
      </p:pic>
      <p:sp>
        <p:nvSpPr>
          <p:cNvPr id="3101" name="Rectangle 3100">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2" name="Picture 10" descr="Chart, bar chart&#10;&#10;Description automatically generated">
            <a:extLst>
              <a:ext uri="{FF2B5EF4-FFF2-40B4-BE49-F238E27FC236}">
                <a16:creationId xmlns:a16="http://schemas.microsoft.com/office/drawing/2014/main" id="{23ABE489-731E-4A83-32A6-F3297B9E986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92085" y="3388059"/>
            <a:ext cx="3000054" cy="26700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hart, bar chart, waterfall chart&#10;&#10;Description automatically generated">
            <a:extLst>
              <a:ext uri="{FF2B5EF4-FFF2-40B4-BE49-F238E27FC236}">
                <a16:creationId xmlns:a16="http://schemas.microsoft.com/office/drawing/2014/main" id="{C5C838CC-0BA2-D4D6-BDA2-774C6C3C87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24503" y="3392424"/>
            <a:ext cx="3000054" cy="267004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C573F0B0-F440-0945-27F7-F4E75FCB09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0884" y="3388059"/>
            <a:ext cx="3103837" cy="2762377"/>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071B40A1-51E7-6D9B-2A3C-56655A7928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746" y="460312"/>
            <a:ext cx="3178099" cy="267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0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7FFDA-E36E-FC67-D581-13DBAF0070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What is the best month for sales?</a:t>
            </a:r>
            <a:endParaRPr lang="en-US" sz="4800"/>
          </a:p>
        </p:txBody>
      </p:sp>
      <p:sp>
        <p:nvSpPr>
          <p:cNvPr id="4109" name="Rectangle 410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1" name="Rectangle 411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Chart, bar chart&#10;&#10;Description automatically generated">
            <a:extLst>
              <a:ext uri="{FF2B5EF4-FFF2-40B4-BE49-F238E27FC236}">
                <a16:creationId xmlns:a16="http://schemas.microsoft.com/office/drawing/2014/main" id="{AD492137-AAC2-3C58-ACC8-F97CEE8280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14831" y="625683"/>
            <a:ext cx="5945917"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43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9" name="Rectangle 51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1" name="Rectangle 513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9BA8F-56FE-3F52-C916-CBDCC60CFD5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What is the best day for sales?</a:t>
            </a:r>
            <a:endParaRPr lang="en-US" sz="4800" dirty="0"/>
          </a:p>
        </p:txBody>
      </p:sp>
      <p:sp>
        <p:nvSpPr>
          <p:cNvPr id="5133" name="Rectangle 5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Chart, line chart&#10;&#10;Description automatically generated">
            <a:extLst>
              <a:ext uri="{FF2B5EF4-FFF2-40B4-BE49-F238E27FC236}">
                <a16:creationId xmlns:a16="http://schemas.microsoft.com/office/drawing/2014/main" id="{5D39750E-D892-E84E-A4A0-F299D7E614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21095" y="625683"/>
            <a:ext cx="6533388"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03200"/>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1133</Words>
  <Application>Microsoft Macintosh PowerPoint</Application>
  <PresentationFormat>Widescreen</PresentationFormat>
  <Paragraphs>114</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Retail Analysis</vt:lpstr>
      <vt:lpstr>I will explore a dataset from an international online retail company spanning across 38 countries consisting of columns: InvoiceNo, StockCode, Description, Quantity, Invoice Date, UnitPrice, CustomerID, Country. </vt:lpstr>
      <vt:lpstr>Using the 541,909 rows and 8 columns of data to identify trends to answering the following questions</vt:lpstr>
      <vt:lpstr>Which 2 products are most frequently bought together?</vt:lpstr>
      <vt:lpstr>Notable Correlations?</vt:lpstr>
      <vt:lpstr>What are our top 5 items in most revenue? </vt:lpstr>
      <vt:lpstr>Is there any seasonality to our top 5 products with the most revenue?</vt:lpstr>
      <vt:lpstr>What is the best month for sales?</vt:lpstr>
      <vt:lpstr>What is the best day for sales?</vt:lpstr>
      <vt:lpstr>What are our best hours for sales?</vt:lpstr>
      <vt:lpstr>Sales by day, by hour</vt:lpstr>
      <vt:lpstr>Countries with least amount of customers (bottom 5)</vt:lpstr>
      <vt:lpstr>Countries with most amount of customers (top 5)</vt:lpstr>
      <vt:lpstr>Top 5 Countries in Sales</vt:lpstr>
      <vt:lpstr>Top 5 Countries in Sales (without United Kingdom)</vt:lpstr>
      <vt:lpstr>Countries with least amount of sales in USD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dc:title>
  <dc:creator>Andrew Taylor</dc:creator>
  <cp:lastModifiedBy>Andrew Taylor</cp:lastModifiedBy>
  <cp:revision>5</cp:revision>
  <dcterms:created xsi:type="dcterms:W3CDTF">2023-04-20T00:40:38Z</dcterms:created>
  <dcterms:modified xsi:type="dcterms:W3CDTF">2023-04-27T18:31:17Z</dcterms:modified>
</cp:coreProperties>
</file>