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14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10/9/2018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6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10/9/2018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59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10/9/2018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86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10/9/2018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821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10/9/2018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2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10/9/2018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694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10/9/2018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214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10/9/2018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82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10/9/2018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78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1121E5-844A-48A0-AEA1-923C9811B672}" type="datetimeFigureOut">
              <a:rPr lang="en-MY" smtClean="0"/>
              <a:t>10/9/2018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10/9/2018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00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21E5-844A-48A0-AEA1-923C9811B672}" type="datetimeFigureOut">
              <a:rPr lang="en-MY" smtClean="0"/>
              <a:t>10/9/2018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36E9-FF90-4F9A-9E74-A519E54FF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BDA0-2FCE-42D8-84F1-21ACB34F1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AY18/19 – WEEK 4</a:t>
            </a:r>
          </a:p>
          <a:p>
            <a:r>
              <a:rPr lang="en-MY" dirty="0"/>
              <a:t>Andrew Tan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67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sz="3200" dirty="0"/>
                  <a:t>Given a predicate P(n):</a:t>
                </a:r>
              </a:p>
              <a:p>
                <a:r>
                  <a:rPr lang="en-MY" sz="3200" dirty="0"/>
                  <a:t>Base case:          P(0)</a:t>
                </a:r>
              </a:p>
              <a:p>
                <a:r>
                  <a:rPr lang="en-MY" sz="3200" dirty="0"/>
                  <a:t>Inductive Step: 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MY" sz="3200" b="0" dirty="0">
                  <a:ea typeface="Cambria Math" panose="02040503050406030204" pitchFamily="18" charset="0"/>
                </a:endParaRPr>
              </a:p>
              <a:p>
                <a:r>
                  <a:rPr lang="en-MY" sz="3200" b="0" dirty="0">
                    <a:ea typeface="Cambria Math" panose="02040503050406030204" pitchFamily="18" charset="0"/>
                  </a:rPr>
                  <a:t>Conclusion:       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∙∀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b="0" dirty="0">
                  <a:ea typeface="Cambria Math" panose="02040503050406030204" pitchFamily="18" charset="0"/>
                </a:endParaRPr>
              </a:p>
              <a:p>
                <a:endParaRPr lang="en-MY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6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3266-607E-40A8-9042-7D443A64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Mathematical 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08F61-1903-4A68-882C-D54E128A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5815975"/>
              </a:xfrm>
            </p:spPr>
            <p:txBody>
              <a:bodyPr>
                <a:normAutofit/>
              </a:bodyPr>
              <a:lstStyle/>
              <a:p>
                <a:r>
                  <a:rPr lang="en-MY" sz="3200" dirty="0"/>
                  <a:t>Writing the proof:</a:t>
                </a:r>
              </a:p>
              <a:p>
                <a:r>
                  <a:rPr lang="en-MY" sz="3200" dirty="0"/>
                  <a:t>1. Identify P(n)</a:t>
                </a:r>
              </a:p>
              <a:p>
                <a:r>
                  <a:rPr lang="en-MY" sz="3200" dirty="0"/>
                  <a:t>2. Prove the </a:t>
                </a:r>
                <a:r>
                  <a:rPr lang="en-MY" sz="3200" b="1" dirty="0"/>
                  <a:t>Base Case</a:t>
                </a:r>
              </a:p>
              <a:p>
                <a:r>
                  <a:rPr lang="en-MY" sz="3200" dirty="0"/>
                  <a:t>3. Prove the </a:t>
                </a:r>
                <a:r>
                  <a:rPr lang="en-MY" sz="3200" b="1" dirty="0"/>
                  <a:t>Inductive step</a:t>
                </a:r>
                <a:r>
                  <a:rPr lang="en-MY" sz="3200" dirty="0"/>
                  <a:t>:</a:t>
                </a:r>
              </a:p>
              <a:p>
                <a:pPr lvl="1"/>
                <a:r>
                  <a:rPr lang="en-MY" sz="2800" dirty="0"/>
                  <a:t>3.1. For any </a:t>
                </a:r>
                <a14:m>
                  <m:oMath xmlns:m="http://schemas.openxmlformats.org/officeDocument/2006/math">
                    <m:r>
                      <a:rPr lang="en-MY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MY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MY" sz="3000" dirty="0"/>
              </a:p>
              <a:p>
                <a:pPr lvl="1"/>
                <a:r>
                  <a:rPr lang="en-MY" sz="3000" dirty="0"/>
                  <a:t>3.2 Assume P(k) is true (</a:t>
                </a:r>
                <a:r>
                  <a:rPr lang="en-MY" sz="3000"/>
                  <a:t>Inductive Hypothesis)</a:t>
                </a:r>
                <a:endParaRPr lang="en-MY" sz="3000" dirty="0"/>
              </a:p>
              <a:p>
                <a:pPr lvl="1"/>
                <a:r>
                  <a:rPr lang="en-MY" sz="3000" dirty="0"/>
                  <a:t>…</a:t>
                </a:r>
              </a:p>
              <a:p>
                <a:r>
                  <a:rPr lang="en-MY" sz="3200" dirty="0"/>
                  <a:t>4. Write the </a:t>
                </a:r>
                <a:r>
                  <a:rPr lang="en-MY" sz="3200" b="1" dirty="0"/>
                  <a:t>Conclusion</a:t>
                </a:r>
                <a:endParaRPr lang="en-MY" sz="3000" dirty="0"/>
              </a:p>
              <a:p>
                <a:pPr marL="201168" lvl="1" indent="0">
                  <a:buNone/>
                </a:pPr>
                <a:r>
                  <a:rPr lang="en-MY" sz="30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08F61-1903-4A68-882C-D54E128A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5815975"/>
              </a:xfrm>
              <a:blipFill>
                <a:blip r:embed="rId2"/>
                <a:stretch>
                  <a:fillRect l="-1515" t="-220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72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E58F-C367-4572-9653-C3B6199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Strong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69E7-6476-4A2D-AFEF-F2BD349B1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Inductive hypothesis: </a:t>
            </a:r>
          </a:p>
          <a:p>
            <a:pPr marL="0" indent="0">
              <a:buNone/>
            </a:pPr>
            <a:r>
              <a:rPr lang="en-MY" sz="3200" dirty="0"/>
              <a:t>Assume P(k), P(k-1), …, P(a) are all true.</a:t>
            </a:r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r>
              <a:rPr lang="en-MY" sz="3200" dirty="0"/>
              <a:t>All other steps are similar to regular induction</a:t>
            </a:r>
          </a:p>
        </p:txBody>
      </p:sp>
    </p:spTree>
    <p:extLst>
      <p:ext uri="{BB962C8B-B14F-4D97-AF65-F5344CB8AC3E}">
        <p14:creationId xmlns:p14="http://schemas.microsoft.com/office/powerpoint/2010/main" val="261847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2B01-0399-4307-99E4-FBFFC06C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Number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CA4B-3A66-4942-BB9A-E153C6DE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branch of mathematics that deals with the properties and relationships of numbers, especially the positive integers.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26316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666D-524D-4413-AF47-BA8F7448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Number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8640-DBBA-4684-960C-749C0886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Primes are fun!</a:t>
            </a:r>
          </a:p>
          <a:p>
            <a:endParaRPr lang="en-MY" sz="3200" dirty="0"/>
          </a:p>
          <a:p>
            <a:r>
              <a:rPr lang="en-MY" sz="3200" dirty="0"/>
              <a:t>Fundamental Theorem of Arithmetic:</a:t>
            </a:r>
          </a:p>
          <a:p>
            <a:r>
              <a:rPr lang="en-MY" sz="3200" dirty="0"/>
              <a:t>All positive integers greater than 1 can be </a:t>
            </a:r>
            <a:r>
              <a:rPr lang="en-MY" sz="3200" i="1" dirty="0"/>
              <a:t>uniquely</a:t>
            </a:r>
            <a:r>
              <a:rPr lang="en-MY" sz="3200" dirty="0"/>
              <a:t> factorized into a product of prime numbers</a:t>
            </a:r>
          </a:p>
        </p:txBody>
      </p:sp>
    </p:spTree>
    <p:extLst>
      <p:ext uri="{BB962C8B-B14F-4D97-AF65-F5344CB8AC3E}">
        <p14:creationId xmlns:p14="http://schemas.microsoft.com/office/powerpoint/2010/main" val="305431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380C-C7CE-4124-B11F-D815085C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Number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789D0-21A6-4273-9E30-CAA1CCE18B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sz="3200" dirty="0"/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MY" sz="4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MY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MY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MY" sz="4400" dirty="0"/>
                  <a:t> </a:t>
                </a:r>
                <a:r>
                  <a:rPr lang="en-MY" sz="3200" dirty="0"/>
                  <a:t>is irrational for any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MY" sz="3200" b="0" dirty="0"/>
              </a:p>
              <a:p>
                <a:endParaRPr lang="en-MY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789D0-21A6-4273-9E30-CAA1CCE18B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B858-8642-4784-ADCF-0B3E3651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Fermat’s Last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3BD6D-0666-47AA-AFFE-C027E4D74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sz="3200" b="0" dirty="0"/>
                  <a:t>No three positive integers satisfy the equation</a:t>
                </a:r>
              </a:p>
              <a:p>
                <a:r>
                  <a:rPr lang="en-MY" sz="32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MY" sz="3200" dirty="0"/>
                  <a:t> , where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br>
                  <a:rPr lang="en-MY" sz="3200" dirty="0"/>
                </a:br>
                <a:endParaRPr lang="en-MY" sz="3200" dirty="0"/>
              </a:p>
              <a:p>
                <a:r>
                  <a:rPr lang="en-MY" sz="3200" dirty="0"/>
                  <a:t>Conjectured in 1637</a:t>
                </a:r>
              </a:p>
              <a:p>
                <a:r>
                  <a:rPr lang="en-MY" sz="3200" dirty="0"/>
                  <a:t>Proven in 1995</a:t>
                </a:r>
              </a:p>
              <a:p>
                <a:r>
                  <a:rPr lang="en-US" i="1" dirty="0"/>
                  <a:t> I have discovered a truly marvelous proof of this, which this margin is too narrow to contain.</a:t>
                </a:r>
                <a:endParaRPr lang="en-MY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3BD6D-0666-47AA-AFFE-C027E4D74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6216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213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Retrospect</vt:lpstr>
      <vt:lpstr>CS1231 Tutorial 3</vt:lpstr>
      <vt:lpstr>Mathematical Induction</vt:lpstr>
      <vt:lpstr>Mathematical Induction</vt:lpstr>
      <vt:lpstr>Strong Induction</vt:lpstr>
      <vt:lpstr>Number Theory</vt:lpstr>
      <vt:lpstr>Number Theory</vt:lpstr>
      <vt:lpstr>Number Theory</vt:lpstr>
      <vt:lpstr>Fermat’s Last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2</dc:title>
  <dc:creator>Andrew Tan</dc:creator>
  <cp:lastModifiedBy>Andrew Tan</cp:lastModifiedBy>
  <cp:revision>12</cp:revision>
  <dcterms:created xsi:type="dcterms:W3CDTF">2018-09-02T17:25:48Z</dcterms:created>
  <dcterms:modified xsi:type="dcterms:W3CDTF">2018-09-10T05:43:55Z</dcterms:modified>
</cp:coreProperties>
</file>