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120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5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7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8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0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68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4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3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00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80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612655-D09B-4CD4-83C7-7C3425E7B313}" type="datetimeFigureOut">
              <a:rPr lang="en-MY" smtClean="0"/>
              <a:t>26/8/2018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tan@u.nu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AY17/18 – week 3</a:t>
            </a:r>
          </a:p>
        </p:txBody>
      </p:sp>
    </p:spTree>
    <p:extLst>
      <p:ext uri="{BB962C8B-B14F-4D97-AF65-F5344CB8AC3E}">
        <p14:creationId xmlns:p14="http://schemas.microsoft.com/office/powerpoint/2010/main" val="409899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1E61-3ED6-4F11-8985-09A319B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Has a statement form of “if p then q”</a:t>
                </a:r>
              </a:p>
              <a:p>
                <a:pPr marL="0" indent="0">
                  <a:buNone/>
                </a:pPr>
                <a:r>
                  <a:rPr lang="en-MY" sz="3200" dirty="0"/>
                  <a:t>Implication law: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≡ 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Biconditional: “p if and only if q” or “p </a:t>
                </a:r>
                <a:r>
                  <a:rPr lang="en-MY" sz="3200" dirty="0" err="1"/>
                  <a:t>iff</a:t>
                </a:r>
                <a:r>
                  <a:rPr lang="en-MY" sz="3200" dirty="0"/>
                  <a:t> q”</a:t>
                </a:r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4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4367-A1DA-483D-ACF4-6DBB2D36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Given a statement: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MY" sz="3200" b="0" dirty="0"/>
                  <a:t>,</a:t>
                </a:r>
              </a:p>
              <a:p>
                <a:pPr marL="0" indent="0">
                  <a:buNone/>
                </a:pPr>
                <a:r>
                  <a:rPr lang="en-MY" sz="3200" dirty="0"/>
                  <a:t>Contrapositive: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Converse: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Inverse: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1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C22-8A68-4B3D-A46E-4EA2DED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 6 – Valid and Invalid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54A5-8910-40AF-A11C-132EED20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Argument – sequence of statements ending in a conclusion</a:t>
            </a:r>
          </a:p>
          <a:p>
            <a:pPr marL="0" indent="0">
              <a:buNone/>
            </a:pPr>
            <a:r>
              <a:rPr lang="en-MY" sz="3200" dirty="0"/>
              <a:t>Valid </a:t>
            </a:r>
            <a:r>
              <a:rPr lang="en-MY" sz="3200" dirty="0" err="1"/>
              <a:t>iff</a:t>
            </a:r>
            <a:r>
              <a:rPr lang="en-MY" sz="3200" dirty="0"/>
              <a:t> whenever all the premises are true, conclusion is also true. The truth of the conclusion is inferred/deduced from the truth of the premises.</a:t>
            </a:r>
          </a:p>
          <a:p>
            <a:pPr marL="0" indent="0">
              <a:buNone/>
            </a:pPr>
            <a:r>
              <a:rPr lang="en-MY" sz="3200" dirty="0"/>
              <a:t>Else, invalid</a:t>
            </a:r>
          </a:p>
        </p:txBody>
      </p:sp>
    </p:spTree>
    <p:extLst>
      <p:ext uri="{BB962C8B-B14F-4D97-AF65-F5344CB8AC3E}">
        <p14:creationId xmlns:p14="http://schemas.microsoft.com/office/powerpoint/2010/main" val="6384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1032-209A-44B6-85B3-5F5BCCFB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7 – 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D61-70B0-45E0-BE61-BF97AEA2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3200" dirty="0"/>
              <a:t>1. Modus ponens</a:t>
            </a:r>
          </a:p>
          <a:p>
            <a:r>
              <a:rPr lang="en-MY" sz="3200" dirty="0"/>
              <a:t>2. Modus tollens</a:t>
            </a:r>
          </a:p>
          <a:p>
            <a:r>
              <a:rPr lang="en-MY" sz="3200" dirty="0"/>
              <a:t>3. Generalization</a:t>
            </a:r>
          </a:p>
          <a:p>
            <a:r>
              <a:rPr lang="en-MY" sz="3200" dirty="0"/>
              <a:t>4. Specialization</a:t>
            </a:r>
          </a:p>
          <a:p>
            <a:r>
              <a:rPr lang="en-MY" sz="3200" dirty="0"/>
              <a:t>5. Elimination</a:t>
            </a:r>
          </a:p>
          <a:p>
            <a:r>
              <a:rPr lang="en-MY" sz="3200" dirty="0"/>
              <a:t>6. Transitivity</a:t>
            </a:r>
          </a:p>
          <a:p>
            <a:r>
              <a:rPr lang="en-MY" sz="3200" dirty="0"/>
              <a:t>7.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78381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9588-04BE-4F1A-934C-A38E88F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4D4B-5A49-48AC-BF73-AD6B8D47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Andrew 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Year 2 CS major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Took CS1231 during AY17/18 Sem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email: </a:t>
            </a:r>
            <a:r>
              <a:rPr lang="en-MY" sz="3200" dirty="0">
                <a:hlinkClick r:id="rId2"/>
              </a:rPr>
              <a:t>andrew.tan@u.nus.edu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58187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CA8A-7660-4F2A-851C-EA99CE6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Admin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DD95-EA21-44DD-BF87-99D82D93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MY" sz="3200" dirty="0"/>
              <a:t> Attendance will be taken. </a:t>
            </a:r>
          </a:p>
          <a:p>
            <a:pPr>
              <a:buFontTx/>
              <a:buChar char="-"/>
            </a:pPr>
            <a:r>
              <a:rPr lang="en-MY" sz="3200" dirty="0"/>
              <a:t> For absence, email me your medical certificate/excuse letter.</a:t>
            </a:r>
          </a:p>
          <a:p>
            <a:pPr>
              <a:buFontTx/>
              <a:buChar char="-"/>
            </a:pPr>
            <a:r>
              <a:rPr lang="en-MY" sz="3200" dirty="0"/>
              <a:t>- Attending different tutorial groups: get permission from the professors.</a:t>
            </a:r>
          </a:p>
          <a:p>
            <a:pPr>
              <a:buFontTx/>
              <a:buChar char="-"/>
            </a:pPr>
            <a:r>
              <a:rPr lang="en-MY" sz="3200" dirty="0"/>
              <a:t> Check your tutorial attendance on IVLE and report any discrepancies to me via email.</a:t>
            </a:r>
          </a:p>
          <a:p>
            <a:pPr>
              <a:buFontTx/>
              <a:buChar char="-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377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237D-9EE5-4554-B476-4416BC19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Tutorial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D01B-1989-48CF-BFE7-81008807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Content review</a:t>
            </a:r>
          </a:p>
          <a:p>
            <a:r>
              <a:rPr lang="en-MY" sz="3200" dirty="0"/>
              <a:t>2. Group discussion</a:t>
            </a:r>
          </a:p>
          <a:p>
            <a:r>
              <a:rPr lang="en-MY" sz="3200" dirty="0"/>
              <a:t>3. Answer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75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Proofs and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AY17/18 – week 3</a:t>
            </a:r>
          </a:p>
        </p:txBody>
      </p:sp>
    </p:spTree>
    <p:extLst>
      <p:ext uri="{BB962C8B-B14F-4D97-AF65-F5344CB8AC3E}">
        <p14:creationId xmlns:p14="http://schemas.microsoft.com/office/powerpoint/2010/main" val="35142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18C8-85B0-41D0-83E7-FA95950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 – 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C340-802C-4047-A97E-89741859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Proof by Construction</a:t>
            </a:r>
          </a:p>
          <a:p>
            <a:r>
              <a:rPr lang="en-MY" sz="3200" dirty="0"/>
              <a:t>2. Proof by Counterexample</a:t>
            </a:r>
          </a:p>
          <a:p>
            <a:r>
              <a:rPr lang="en-MY" sz="3200" dirty="0"/>
              <a:t>3. Proof by Contraposition</a:t>
            </a:r>
          </a:p>
          <a:p>
            <a:r>
              <a:rPr lang="en-MY" sz="3200" dirty="0"/>
              <a:t>4. Proof by Contradiction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72349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9D2-FCBB-4257-A058-ED9A3476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 – Logical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E15B-467A-4C5E-8923-5FB60F1C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If-then</a:t>
            </a:r>
          </a:p>
          <a:p>
            <a:r>
              <a:rPr lang="en-MY" sz="3200" dirty="0"/>
              <a:t>2. For-all</a:t>
            </a:r>
          </a:p>
        </p:txBody>
      </p:sp>
    </p:spTree>
    <p:extLst>
      <p:ext uri="{BB962C8B-B14F-4D97-AF65-F5344CB8AC3E}">
        <p14:creationId xmlns:p14="http://schemas.microsoft.com/office/powerpoint/2010/main" val="194386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BB9B-2E61-467F-A785-E5857645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 – Logical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6E32-DAAB-4F31-B26D-4CFA4E1A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3200" dirty="0"/>
              <a:t>Compound statements:</a:t>
            </a:r>
          </a:p>
          <a:p>
            <a:pPr marL="514350" indent="-514350">
              <a:buAutoNum type="arabicPeriod"/>
            </a:pPr>
            <a:r>
              <a:rPr lang="en-MY" sz="3200" dirty="0"/>
              <a:t>Negation</a:t>
            </a:r>
          </a:p>
          <a:p>
            <a:pPr marL="514350" indent="-514350">
              <a:buAutoNum type="arabicPeriod"/>
            </a:pPr>
            <a:r>
              <a:rPr lang="en-MY" sz="3200" dirty="0"/>
              <a:t>Conjunction</a:t>
            </a:r>
          </a:p>
          <a:p>
            <a:pPr marL="514350" indent="-514350">
              <a:buAutoNum type="arabicPeriod"/>
            </a:pPr>
            <a:r>
              <a:rPr lang="en-MY" sz="3200" dirty="0"/>
              <a:t>Disjunction</a:t>
            </a:r>
          </a:p>
          <a:p>
            <a:pPr marL="0" indent="0">
              <a:buNone/>
            </a:pPr>
            <a:r>
              <a:rPr lang="en-MY" sz="3200" dirty="0"/>
              <a:t>Statement vs. Statement form</a:t>
            </a:r>
          </a:p>
          <a:p>
            <a:pPr marL="0" indent="0">
              <a:buNone/>
            </a:pPr>
            <a:r>
              <a:rPr lang="en-MY" sz="3200" dirty="0"/>
              <a:t>- A statement is a sentence that is true or false, but not both</a:t>
            </a:r>
          </a:p>
          <a:p>
            <a:pPr marL="0" indent="0">
              <a:buNone/>
            </a:pPr>
            <a:r>
              <a:rPr lang="en-MY" sz="3200" dirty="0"/>
              <a:t>- A statement form is made up of variables that can be substituted with statements</a:t>
            </a:r>
          </a:p>
        </p:txBody>
      </p:sp>
    </p:spTree>
    <p:extLst>
      <p:ext uri="{BB962C8B-B14F-4D97-AF65-F5344CB8AC3E}">
        <p14:creationId xmlns:p14="http://schemas.microsoft.com/office/powerpoint/2010/main" val="26865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9E6-9930-46C5-A79F-AFD9C71C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4 – Logical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5AAF-423C-4B06-AA20-5C23A22E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Two statement forms are logically equivalent if and only if they have identical truth values for all possible substitution of statements.</a:t>
            </a:r>
          </a:p>
          <a:p>
            <a:endParaRPr lang="en-MY" sz="3200" dirty="0"/>
          </a:p>
          <a:p>
            <a:r>
              <a:rPr lang="en-MY" sz="3200" dirty="0"/>
              <a:t>If you were to construct truth tables for both statement forms, the same input for the statement variables should yield the same output for both.</a:t>
            </a:r>
          </a:p>
        </p:txBody>
      </p:sp>
    </p:spTree>
    <p:extLst>
      <p:ext uri="{BB962C8B-B14F-4D97-AF65-F5344CB8AC3E}">
        <p14:creationId xmlns:p14="http://schemas.microsoft.com/office/powerpoint/2010/main" val="1154397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907</TotalTime>
  <Words>402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CS1231 Tutorial 1</vt:lpstr>
      <vt:lpstr>About me:</vt:lpstr>
      <vt:lpstr>Admin matters</vt:lpstr>
      <vt:lpstr>Tutorial structure</vt:lpstr>
      <vt:lpstr>Proofs and Logic</vt:lpstr>
      <vt:lpstr>1 – Proof Techniques</vt:lpstr>
      <vt:lpstr>2 – Logical Statements</vt:lpstr>
      <vt:lpstr>3 – Logical Form</vt:lpstr>
      <vt:lpstr>4 – Logical Equivalence</vt:lpstr>
      <vt:lpstr>5 – Conditional statements</vt:lpstr>
      <vt:lpstr>5 – Conditional Statements</vt:lpstr>
      <vt:lpstr> 6 – Valid and Invalid Arguments</vt:lpstr>
      <vt:lpstr>7 – Rules of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1</dc:title>
  <dc:creator>Andrew Tan</dc:creator>
  <cp:lastModifiedBy>Andrew Tan</cp:lastModifiedBy>
  <cp:revision>6</cp:revision>
  <dcterms:created xsi:type="dcterms:W3CDTF">2018-08-26T14:27:35Z</dcterms:created>
  <dcterms:modified xsi:type="dcterms:W3CDTF">2018-08-27T05:35:25Z</dcterms:modified>
</cp:coreProperties>
</file>