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</a:t>
            </a:r>
            <a:r>
              <a:rPr lang="en-MY"/>
              <a:t>WEEK 5</a:t>
            </a:r>
            <a:endParaRPr lang="en-MY" dirty="0"/>
          </a:p>
          <a:p>
            <a:r>
              <a:rPr lang="en-MY" dirty="0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Given a predicate P(n):</a:t>
                </a:r>
              </a:p>
              <a:p>
                <a:r>
                  <a:rPr lang="en-MY" sz="3200" dirty="0"/>
                  <a:t>Base case:          P(0)</a:t>
                </a:r>
              </a:p>
              <a:p>
                <a:r>
                  <a:rPr lang="en-MY" sz="3200" dirty="0"/>
                  <a:t>Inductive Step: 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r>
                  <a:rPr lang="en-MY" sz="3200" b="0" dirty="0">
                    <a:ea typeface="Cambria Math" panose="02040503050406030204" pitchFamily="18" charset="0"/>
                  </a:rPr>
                  <a:t>Conclusion:       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∙∀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3266-607E-40A8-9042-7D443A6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5815975"/>
              </a:xfrm>
            </p:spPr>
            <p:txBody>
              <a:bodyPr>
                <a:normAutofit/>
              </a:bodyPr>
              <a:lstStyle/>
              <a:p>
                <a:r>
                  <a:rPr lang="en-MY" sz="3200" dirty="0"/>
                  <a:t>Writing the proof:</a:t>
                </a:r>
              </a:p>
              <a:p>
                <a:r>
                  <a:rPr lang="en-MY" sz="3200" dirty="0"/>
                  <a:t>1. Identify P(n)</a:t>
                </a:r>
              </a:p>
              <a:p>
                <a:r>
                  <a:rPr lang="en-MY" sz="3200" dirty="0"/>
                  <a:t>2. Prove the </a:t>
                </a:r>
                <a:r>
                  <a:rPr lang="en-MY" sz="3200" b="1" dirty="0"/>
                  <a:t>Base Case</a:t>
                </a:r>
              </a:p>
              <a:p>
                <a:r>
                  <a:rPr lang="en-MY" sz="3200" dirty="0"/>
                  <a:t>3. Prove the </a:t>
                </a:r>
                <a:r>
                  <a:rPr lang="en-MY" sz="3200" b="1" dirty="0"/>
                  <a:t>Inductive step</a:t>
                </a:r>
                <a:r>
                  <a:rPr lang="en-MY" sz="3200" dirty="0"/>
                  <a:t>:</a:t>
                </a:r>
              </a:p>
              <a:p>
                <a:pPr lvl="1"/>
                <a:r>
                  <a:rPr lang="en-MY" sz="2800" dirty="0"/>
                  <a:t>3.1. For any </a:t>
                </a:r>
                <a14:m>
                  <m:oMath xmlns:m="http://schemas.openxmlformats.org/officeDocument/2006/math">
                    <m:r>
                      <a:rPr lang="en-MY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MY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MY" sz="3000" dirty="0"/>
              </a:p>
              <a:p>
                <a:pPr lvl="1"/>
                <a:r>
                  <a:rPr lang="en-MY" sz="3000" dirty="0"/>
                  <a:t>3.2 Assume P(k) is true (</a:t>
                </a:r>
                <a:r>
                  <a:rPr lang="en-MY" sz="3000"/>
                  <a:t>Inductive Hypothesis)</a:t>
                </a:r>
                <a:endParaRPr lang="en-MY" sz="3000" dirty="0"/>
              </a:p>
              <a:p>
                <a:pPr lvl="1"/>
                <a:r>
                  <a:rPr lang="en-MY" sz="3000" dirty="0"/>
                  <a:t>…</a:t>
                </a:r>
              </a:p>
              <a:p>
                <a:r>
                  <a:rPr lang="en-MY" sz="3200" dirty="0"/>
                  <a:t>4. Write the </a:t>
                </a:r>
                <a:r>
                  <a:rPr lang="en-MY" sz="3200" b="1" dirty="0"/>
                  <a:t>Conclusion</a:t>
                </a:r>
                <a:endParaRPr lang="en-MY" sz="3000" dirty="0"/>
              </a:p>
              <a:p>
                <a:pPr marL="201168" lvl="1" indent="0">
                  <a:buNone/>
                </a:pPr>
                <a:r>
                  <a:rPr lang="en-MY" sz="3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5815975"/>
              </a:xfrm>
              <a:blipFill>
                <a:blip r:embed="rId2"/>
                <a:stretch>
                  <a:fillRect l="-1515" t="-220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Strong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69E7-6476-4A2D-AFEF-F2BD349B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Inductive hypothesis: </a:t>
            </a:r>
          </a:p>
          <a:p>
            <a:pPr marL="0" indent="0">
              <a:buNone/>
            </a:pPr>
            <a:r>
              <a:rPr lang="en-MY" sz="3200" dirty="0"/>
              <a:t>Assume P(k), P(k-1), …, P(a) are all true.</a:t>
            </a:r>
          </a:p>
          <a:p>
            <a:pPr marL="0" indent="0">
              <a:buNone/>
            </a:pPr>
            <a:endParaRPr lang="en-MY" sz="3200" dirty="0"/>
          </a:p>
          <a:p>
            <a:pPr marL="0" indent="0">
              <a:buNone/>
            </a:pPr>
            <a:r>
              <a:rPr lang="en-MY" sz="3200" dirty="0"/>
              <a:t>All other steps are similar to regular induction</a:t>
            </a:r>
          </a:p>
        </p:txBody>
      </p:sp>
    </p:spTree>
    <p:extLst>
      <p:ext uri="{BB962C8B-B14F-4D97-AF65-F5344CB8AC3E}">
        <p14:creationId xmlns:p14="http://schemas.microsoft.com/office/powerpoint/2010/main" val="26184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1-0399-4307-99E4-FBFFC06C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A4B-3A66-4942-BB9A-E153C6DE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branch of mathematics that deals with the properties and relationships of numbers, especially the positive integers.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6316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666D-524D-4413-AF47-BA8F7448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8640-DBBA-4684-960C-749C0886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Primes are fun!</a:t>
            </a:r>
          </a:p>
          <a:p>
            <a:endParaRPr lang="en-MY" sz="3200" dirty="0"/>
          </a:p>
          <a:p>
            <a:r>
              <a:rPr lang="en-MY" sz="3200" dirty="0"/>
              <a:t>Fundamental Theorem of Arithmetic:</a:t>
            </a:r>
          </a:p>
          <a:p>
            <a:r>
              <a:rPr lang="en-MY" sz="3200" dirty="0"/>
              <a:t>All positive integers greater than 1 can be </a:t>
            </a:r>
            <a:r>
              <a:rPr lang="en-MY" sz="3200" i="1" dirty="0"/>
              <a:t>uniquely</a:t>
            </a:r>
            <a:r>
              <a:rPr lang="en-MY" sz="3200" dirty="0"/>
              <a:t> factorized into a product of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0543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380C-C7CE-4124-B11F-D815085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Number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89D0-21A6-4273-9E30-CAA1CCE18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MY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MY" sz="4400" dirty="0"/>
                  <a:t> </a:t>
                </a:r>
                <a:r>
                  <a:rPr lang="en-MY" sz="3200" dirty="0"/>
                  <a:t>is irrational for any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MY" sz="3200" b="0" dirty="0"/>
              </a:p>
              <a:p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789D0-21A6-4273-9E30-CAA1CCE18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B858-8642-4784-ADCF-0B3E3651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Fermat’s Last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BD6D-0666-47AA-AFFE-C027E4D7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b="0" dirty="0"/>
                  <a:t>No three positive integers satisfy the equation</a:t>
                </a:r>
              </a:p>
              <a:p>
                <a:r>
                  <a:rPr lang="en-MY" sz="3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MY" sz="3200" dirty="0"/>
                  <a:t> , where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br>
                  <a:rPr lang="en-MY" sz="3200" dirty="0"/>
                </a:br>
                <a:endParaRPr lang="en-MY" sz="3200" dirty="0"/>
              </a:p>
              <a:p>
                <a:r>
                  <a:rPr lang="en-MY" sz="3200" dirty="0"/>
                  <a:t>Conjectured in 1637</a:t>
                </a:r>
              </a:p>
              <a:p>
                <a:r>
                  <a:rPr lang="en-MY" sz="3200" dirty="0"/>
                  <a:t>Proven in 1995</a:t>
                </a:r>
              </a:p>
              <a:p>
                <a:r>
                  <a:rPr lang="en-US" i="1" dirty="0"/>
                  <a:t> I have discovered a truly marvelous proof of this, which this margin is too narrow to contain.</a:t>
                </a: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3BD6D-0666-47AA-AFFE-C027E4D7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621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CS1231 Tutorial 3</vt:lpstr>
      <vt:lpstr>Mathematical Induction</vt:lpstr>
      <vt:lpstr>Mathematical Induction</vt:lpstr>
      <vt:lpstr>Strong Induction</vt:lpstr>
      <vt:lpstr>Number Theory</vt:lpstr>
      <vt:lpstr>Number Theory</vt:lpstr>
      <vt:lpstr>Number Theory</vt:lpstr>
      <vt:lpstr>Fermat’s Last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13</cp:revision>
  <dcterms:created xsi:type="dcterms:W3CDTF">2018-09-02T17:25:48Z</dcterms:created>
  <dcterms:modified xsi:type="dcterms:W3CDTF">2018-09-16T19:25:28Z</dcterms:modified>
</cp:coreProperties>
</file>