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5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4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6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For any integers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with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US" sz="3000" dirty="0"/>
                  <a:t>, if an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such that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000" dirty="0"/>
                  <a:t>(mod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), then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called the multiplicative inverse of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. We may write the inverse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000" dirty="0"/>
                  <a:t>.</a:t>
                </a:r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MY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sz="3000" dirty="0"/>
                  <a:t> exists if and only if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sz="3000" dirty="0"/>
                  <a:t> and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3000" dirty="0"/>
                  <a:t> are coprime.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0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More Number Theory!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0" dirty="0">
                <a:ea typeface="Cambria Math" panose="02040503050406030204" pitchFamily="18" charset="0"/>
              </a:rPr>
              <a:t>1. Well Ordering Principle</a:t>
            </a:r>
          </a:p>
          <a:p>
            <a:r>
              <a:rPr lang="en-MY" sz="3200" dirty="0">
                <a:ea typeface="Cambria Math" panose="02040503050406030204" pitchFamily="18" charset="0"/>
              </a:rPr>
              <a:t>2. Greatest Common Divisor</a:t>
            </a:r>
          </a:p>
          <a:p>
            <a:r>
              <a:rPr lang="en-MY" sz="3200" b="0" dirty="0">
                <a:ea typeface="Cambria Math" panose="02040503050406030204" pitchFamily="18" charset="0"/>
              </a:rPr>
              <a:t>3. Modulo Arithmetic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3266-607E-40A8-9042-7D443A6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Well Ordering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2986149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/>
                  <a:t>if a non-empty set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has a lower bound, then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/>
              </a:p>
              <a:p>
                <a:r>
                  <a:rPr lang="en-MY" sz="3000" dirty="0"/>
                  <a:t>has a least element. </a:t>
                </a:r>
              </a:p>
              <a:p>
                <a:endParaRPr lang="en-MY" sz="3000" dirty="0"/>
              </a:p>
              <a:p>
                <a:r>
                  <a:rPr lang="en-US" sz="3000" dirty="0"/>
                  <a:t>if a non-empty set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MY" sz="30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has an upper bound, then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/>
              </a:p>
              <a:p>
                <a:r>
                  <a:rPr lang="en-MY" sz="3000" dirty="0"/>
                  <a:t>has a greatest element. </a:t>
                </a:r>
              </a:p>
              <a:p>
                <a:endParaRPr lang="en-MY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2986149"/>
              </a:xfrm>
              <a:blipFill>
                <a:blip r:embed="rId2"/>
                <a:stretch>
                  <a:fillRect l="-1394" t="-4082" b="-22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Quotient-Remainder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Given any integer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any positive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, there exist unique integers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such that:</a:t>
                </a:r>
              </a:p>
              <a:p>
                <a14:m>
                  <m:oMath xmlns:m="http://schemas.openxmlformats.org/officeDocument/2006/math"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00" dirty="0"/>
                  <a:t>and </a:t>
                </a:r>
                <a14:m>
                  <m:oMath xmlns:m="http://schemas.openxmlformats.org/officeDocument/2006/math"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3000" dirty="0"/>
              </a:p>
              <a:p>
                <a:r>
                  <a:rPr lang="en-US" sz="3000" dirty="0"/>
                  <a:t>The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000" dirty="0"/>
                  <a:t> is called the quotient, and the integer r is called the remainder.</a:t>
                </a:r>
                <a:endParaRPr lang="en-MY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4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Greatest Common Divisor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 be integers, not both zero. The greatest common divisor of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, denoted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3000" dirty="0"/>
                  <a:t>is the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000" dirty="0"/>
                  <a:t> satisfying:</a:t>
                </a:r>
              </a:p>
              <a:p>
                <a:r>
                  <a:rPr lang="en-US" sz="3000" dirty="0"/>
                  <a:t>1.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000" dirty="0"/>
              </a:p>
              <a:p>
                <a:r>
                  <a:rPr lang="en-US" sz="3000" dirty="0"/>
                  <a:t>2.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000" dirty="0"/>
                  <a:t>, if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then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MY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6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69E7-6476-4A2D-AFEF-F2BD349B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function </a:t>
            </a:r>
            <a:r>
              <a:rPr lang="en-US" sz="3000" dirty="0" err="1"/>
              <a:t>gcd</a:t>
            </a:r>
            <a:r>
              <a:rPr lang="en-US" sz="3000" dirty="0"/>
              <a:t>(</a:t>
            </a:r>
            <a:r>
              <a:rPr lang="en-US" sz="3000" dirty="0" err="1"/>
              <a:t>a,b</a:t>
            </a:r>
            <a:r>
              <a:rPr lang="en-US" sz="3000" dirty="0"/>
              <a:t>):</a:t>
            </a:r>
          </a:p>
          <a:p>
            <a:pPr marL="0" indent="0">
              <a:buNone/>
            </a:pPr>
            <a:r>
              <a:rPr lang="en-US" sz="3000" dirty="0"/>
              <a:t>	while b&gt;0:</a:t>
            </a:r>
          </a:p>
          <a:p>
            <a:pPr marL="0" indent="0">
              <a:buNone/>
            </a:pPr>
            <a:r>
              <a:rPr lang="en-US" sz="3000" dirty="0"/>
              <a:t>		c = </a:t>
            </a:r>
            <a:r>
              <a:rPr lang="en-US" sz="3000" dirty="0" err="1"/>
              <a:t>a%b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	(</a:t>
            </a:r>
            <a:r>
              <a:rPr lang="en-US" sz="3000" dirty="0" err="1"/>
              <a:t>a,b</a:t>
            </a:r>
            <a:r>
              <a:rPr lang="en-US" sz="3000" dirty="0"/>
              <a:t>) = (</a:t>
            </a:r>
            <a:r>
              <a:rPr lang="en-US" sz="3000" dirty="0" err="1"/>
              <a:t>b,c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	return a</a:t>
            </a:r>
            <a:endParaRPr lang="en-MY" sz="3000" dirty="0"/>
          </a:p>
        </p:txBody>
      </p:sp>
    </p:spTree>
    <p:extLst>
      <p:ext uri="{BB962C8B-B14F-4D97-AF65-F5344CB8AC3E}">
        <p14:creationId xmlns:p14="http://schemas.microsoft.com/office/powerpoint/2010/main" val="7772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000" dirty="0"/>
                  <a:t>1. Perform Euclid’s algorithm on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000" dirty="0"/>
                  <a:t>to obtain the </a:t>
                </a:r>
                <a:r>
                  <a:rPr lang="en-MY" sz="3000" dirty="0" err="1"/>
                  <a:t>gcd</a:t>
                </a:r>
                <a:r>
                  <a:rPr lang="en-MY" sz="3000" dirty="0"/>
                  <a:t>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MY" sz="3000" dirty="0"/>
              </a:p>
              <a:p>
                <a:r>
                  <a:rPr lang="en-MY" sz="3000" dirty="0"/>
                  <a:t>2. Work backwards to express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 in terms of the linear combinations of the quotients and remainders of the previous lines until we reach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sz="3000" dirty="0"/>
                  <a:t> and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MY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414535" cy="4535815"/>
              </a:xfrm>
            </p:spPr>
            <p:txBody>
              <a:bodyPr>
                <a:noAutofit/>
              </a:bodyPr>
              <a:lstStyle/>
              <a:p>
                <a:r>
                  <a:rPr lang="en-MY" sz="2400" dirty="0"/>
                  <a:t>gcd(330, 156)</a:t>
                </a:r>
              </a:p>
              <a:p>
                <a:r>
                  <a:rPr lang="nn-NO" sz="2400" dirty="0"/>
                  <a:t>(i) </a:t>
                </a:r>
                <a14:m>
                  <m:oMath xmlns:m="http://schemas.openxmlformats.org/officeDocument/2006/math"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330 =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2 + 18   </m:t>
                    </m:r>
                    <m:r>
                      <m:rPr>
                        <m:sty m:val="p"/>
                      </m:rPr>
                      <a:rPr lang="nn-NO" sz="240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⁡(156, 18)</m:t>
                    </m:r>
                  </m:oMath>
                </a14:m>
                <a:endParaRPr lang="nn-NO" sz="2400" dirty="0"/>
              </a:p>
              <a:p>
                <a:r>
                  <a:rPr lang="en-MY" sz="2400" dirty="0"/>
                  <a:t>(ii)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156 = 18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8 + 12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18, 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12)</m:t>
                    </m:r>
                  </m:oMath>
                </a14:m>
                <a:endParaRPr lang="en-MY" sz="2400" dirty="0"/>
              </a:p>
              <a:p>
                <a:r>
                  <a:rPr lang="en-MY" sz="2400" dirty="0"/>
                  <a:t>(iii)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18 = 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1 + 6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12, 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endParaRPr lang="en-MY" sz="2400" dirty="0"/>
              </a:p>
              <a:p>
                <a:r>
                  <a:rPr lang="en-MY" sz="2400" dirty="0"/>
                  <a:t>(iv)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12 = 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2 + 0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6, 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2400" dirty="0"/>
              </a:p>
              <a:p>
                <a:endParaRPr lang="en-MY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18 −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 = 18 + 12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(−1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Using (iii)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 +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156 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− 18</m:t>
                        </m:r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+ 18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en-US" sz="2400" dirty="0"/>
                  <a:t>Using (ii)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156 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330 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156</m:t>
                        </m:r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9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330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9 + 156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(−19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Using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</a:t>
                </a:r>
                <a:endParaRPr lang="en-MY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414535" cy="4535815"/>
              </a:xfrm>
              <a:blipFill>
                <a:blip r:embed="rId2"/>
                <a:stretch>
                  <a:fillRect l="-1756" t="-1882" r="-1347" b="-174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be integers, and 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000" dirty="0"/>
                  <a:t> be a positive integer. We say that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is congruent to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, and write:</a:t>
                </a:r>
              </a:p>
              <a:p>
                <a:endParaRPr lang="en-MY" sz="3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000" dirty="0"/>
                  <a:t>(mod d)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000" dirty="0"/>
              </a:p>
              <a:p>
                <a:pPr marL="0" indent="0">
                  <a:buNone/>
                </a:pPr>
                <a:r>
                  <a:rPr lang="en-MY" sz="3000" dirty="0"/>
                  <a:t>The congruence itself implies that all of the integers are the same as one of the modulo-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 residues</a:t>
                </a:r>
              </a:p>
              <a:p>
                <a:pPr marL="0" indent="0" algn="ctr">
                  <a:buNone/>
                </a:pPr>
                <a:r>
                  <a:rPr lang="en-MY" sz="3000" dirty="0"/>
                  <a:t>e.g.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2≡7≡12 </m:t>
                    </m:r>
                  </m:oMath>
                </a14:m>
                <a:r>
                  <a:rPr lang="en-MY" sz="3000" dirty="0"/>
                  <a:t>(mod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MY" sz="3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03" t="-3030" r="-36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57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513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CS1231 Tutorial 4 </vt:lpstr>
      <vt:lpstr>More Number Theory!</vt:lpstr>
      <vt:lpstr>Well Ordering Principle</vt:lpstr>
      <vt:lpstr>Quotient-Remainder Theorem</vt:lpstr>
      <vt:lpstr>Greatest Common Divisor</vt:lpstr>
      <vt:lpstr>Euclid’s Algorithm</vt:lpstr>
      <vt:lpstr>Extended Euclidean Algorithm</vt:lpstr>
      <vt:lpstr>Extended Euclidean Algorithm</vt:lpstr>
      <vt:lpstr>Modulo Arithmetic</vt:lpstr>
      <vt:lpstr>Modulo Inverses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18</cp:revision>
  <dcterms:created xsi:type="dcterms:W3CDTF">2018-09-02T17:25:48Z</dcterms:created>
  <dcterms:modified xsi:type="dcterms:W3CDTF">2018-09-17T05:38:43Z</dcterms:modified>
</cp:coreProperties>
</file>