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6" r:id="rId4"/>
    <p:sldId id="272" r:id="rId5"/>
    <p:sldId id="259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79" y="9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12/11/2018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96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12/11/2018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593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12/11/2018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866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12/11/2018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3821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12/11/2018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72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12/11/2018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7694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12/11/2018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8214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12/11/2018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4824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12/11/2018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3788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1121E5-844A-48A0-AEA1-923C9811B672}" type="datetimeFigureOut">
              <a:rPr lang="en-MY" smtClean="0"/>
              <a:t>12/11/2018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375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12/11/2018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4005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1121E5-844A-48A0-AEA1-923C9811B672}" type="datetimeFigureOut">
              <a:rPr lang="en-MY" smtClean="0"/>
              <a:t>12/11/2018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46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36E9-FF90-4F9A-9E74-A519E54FF7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CS1231 Tutorial 11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1BDA0-2FCE-42D8-84F1-21ACB34F1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AY18/19 – WEEK 13</a:t>
            </a:r>
          </a:p>
          <a:p>
            <a:r>
              <a:rPr lang="en-MY" dirty="0"/>
              <a:t>Andrew Tan</a:t>
            </a:r>
          </a:p>
          <a:p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567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0C48-F6E6-438D-8B6C-3933FFD4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MY" sz="3200" dirty="0"/>
              <a:t>A graph is a </a:t>
            </a:r>
            <a:r>
              <a:rPr lang="en-MY" sz="3200" b="1" dirty="0"/>
              <a:t>tree </a:t>
            </a:r>
            <a:r>
              <a:rPr lang="en-MY" sz="3200" dirty="0"/>
              <a:t>if:</a:t>
            </a:r>
          </a:p>
          <a:p>
            <a:pPr marL="514350" indent="-514350">
              <a:buAutoNum type="arabicPeriod"/>
            </a:pPr>
            <a:r>
              <a:rPr lang="en-MY" sz="3200" dirty="0"/>
              <a:t>It has no circuits</a:t>
            </a:r>
          </a:p>
          <a:p>
            <a:pPr marL="514350" indent="-514350">
              <a:buAutoNum type="arabicPeriod"/>
            </a:pPr>
            <a:r>
              <a:rPr lang="en-MY" sz="3200" dirty="0"/>
              <a:t>It is connected</a:t>
            </a:r>
          </a:p>
          <a:p>
            <a:pPr marL="0" indent="0">
              <a:buNone/>
            </a:pPr>
            <a:r>
              <a:rPr lang="en-MY" sz="3200" dirty="0"/>
              <a:t>A graph is a forest if:</a:t>
            </a:r>
          </a:p>
          <a:p>
            <a:pPr marL="514350" indent="-514350">
              <a:buAutoNum type="arabicPeriod"/>
            </a:pPr>
            <a:r>
              <a:rPr lang="en-MY" sz="3200" dirty="0"/>
              <a:t>It has no circuits</a:t>
            </a:r>
          </a:p>
          <a:p>
            <a:pPr marL="514350" indent="-514350">
              <a:buAutoNum type="arabicPeriod"/>
            </a:pPr>
            <a:r>
              <a:rPr lang="en-MY" sz="3200" dirty="0"/>
              <a:t>It is </a:t>
            </a:r>
            <a:r>
              <a:rPr lang="en-MY" sz="3200" i="1" dirty="0"/>
              <a:t>not</a:t>
            </a:r>
            <a:r>
              <a:rPr lang="en-MY" sz="3200" dirty="0"/>
              <a:t> connected</a:t>
            </a:r>
          </a:p>
        </p:txBody>
      </p:sp>
    </p:spTree>
    <p:extLst>
      <p:ext uri="{BB962C8B-B14F-4D97-AF65-F5344CB8AC3E}">
        <p14:creationId xmlns:p14="http://schemas.microsoft.com/office/powerpoint/2010/main" val="89968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0C48-F6E6-438D-8B6C-3933FFD4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MY" sz="3200" dirty="0"/>
              <a:t>Terminal vertex / leaf – a vertex of degree 1</a:t>
            </a:r>
          </a:p>
          <a:p>
            <a:pPr marL="0" indent="0">
              <a:buNone/>
            </a:pPr>
            <a:r>
              <a:rPr lang="en-MY" sz="3200" dirty="0"/>
              <a:t>Internal vertex – a vertex of degree &gt; 1</a:t>
            </a:r>
          </a:p>
        </p:txBody>
      </p:sp>
    </p:spTree>
    <p:extLst>
      <p:ext uri="{BB962C8B-B14F-4D97-AF65-F5344CB8AC3E}">
        <p14:creationId xmlns:p14="http://schemas.microsoft.com/office/powerpoint/2010/main" val="100358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Some lemmas and theorems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0C48-F6E6-438D-8B6C-3933FFD4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MY" sz="3200" dirty="0"/>
              <a:t>Theorem 10.5.2 – Any tree with n vertices has n-1 edges</a:t>
            </a:r>
          </a:p>
          <a:p>
            <a:pPr marL="0" indent="0">
              <a:buNone/>
            </a:pPr>
            <a:r>
              <a:rPr lang="en-MY" sz="3200" dirty="0"/>
              <a:t>Lemma 10.5.3 – If G is any connected graph, C is any circuit in G, and one of the edges is removed from G, then the graph that remains is still connected.</a:t>
            </a:r>
          </a:p>
          <a:p>
            <a:pPr marL="0" indent="0">
              <a:buNone/>
            </a:pPr>
            <a:r>
              <a:rPr lang="en-MY" sz="3200" dirty="0"/>
              <a:t>Theorem 10.5.4 – If G is a connected graph with n vertices and n-1 edges, then G is a tree. </a:t>
            </a:r>
          </a:p>
        </p:txBody>
      </p:sp>
    </p:spTree>
    <p:extLst>
      <p:ext uri="{BB962C8B-B14F-4D97-AF65-F5344CB8AC3E}">
        <p14:creationId xmlns:p14="http://schemas.microsoft.com/office/powerpoint/2010/main" val="318989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Rooted tree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0C48-F6E6-438D-8B6C-3933FFD4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ea typeface="Cambria Math" panose="02040503050406030204" pitchFamily="18" charset="0"/>
              </a:rPr>
              <a:t>A rooted tree has one vertex distinguished as a root</a:t>
            </a:r>
          </a:p>
          <a:p>
            <a:pPr marL="0" indent="0">
              <a:buNone/>
            </a:pPr>
            <a:r>
              <a:rPr lang="en-US" sz="3200" dirty="0">
                <a:ea typeface="Cambria Math" panose="02040503050406030204" pitchFamily="18" charset="0"/>
              </a:rPr>
              <a:t>level of a vertex – the number of edges along the unique path between it and the root</a:t>
            </a:r>
          </a:p>
          <a:p>
            <a:pPr marL="0" indent="0">
              <a:buNone/>
            </a:pPr>
            <a:r>
              <a:rPr lang="en-US" sz="3200" dirty="0">
                <a:ea typeface="Cambria Math" panose="02040503050406030204" pitchFamily="18" charset="0"/>
              </a:rPr>
              <a:t>height – max level of any vertex</a:t>
            </a:r>
          </a:p>
          <a:p>
            <a:pPr marL="0" indent="0">
              <a:buNone/>
            </a:pPr>
            <a:endParaRPr lang="en-US" sz="32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3200" dirty="0">
                <a:ea typeface="Cambria Math" panose="02040503050406030204" pitchFamily="18" charset="0"/>
              </a:rPr>
              <a:t>parent, children, siblings, ancestor, descendant</a:t>
            </a:r>
          </a:p>
        </p:txBody>
      </p:sp>
    </p:spTree>
    <p:extLst>
      <p:ext uri="{BB962C8B-B14F-4D97-AF65-F5344CB8AC3E}">
        <p14:creationId xmlns:p14="http://schemas.microsoft.com/office/powerpoint/2010/main" val="713865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  <a:endParaRPr lang="en-MY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00C48-F6E6-438D-8B6C-3933FFD4DE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ea typeface="Cambria Math" panose="02040503050406030204" pitchFamily="18" charset="0"/>
                  </a:rPr>
                  <a:t>A binary tree is a rooted tree in which every parent has at most two children (left and right child).</a:t>
                </a:r>
              </a:p>
              <a:p>
                <a:pPr marL="0" indent="0">
                  <a:buNone/>
                </a:pPr>
                <a:r>
                  <a:rPr lang="en-US" sz="3200" dirty="0">
                    <a:ea typeface="Cambria Math" panose="02040503050406030204" pitchFamily="18" charset="0"/>
                  </a:rPr>
                  <a:t>Full binary tree – each parent has exactly two children</a:t>
                </a:r>
              </a:p>
              <a:p>
                <a:pPr marL="0" indent="0">
                  <a:buNone/>
                </a:pPr>
                <a:endParaRPr lang="en-US" sz="32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ea typeface="Cambria Math" panose="02040503050406030204" pitchFamily="18" charset="0"/>
                  </a:rPr>
                  <a:t>If T is any binary tree with height h and t leaves,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MY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MY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MY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</m:oMath>
                  </m:oMathPara>
                </a14:m>
                <a:endParaRPr lang="en-US" sz="32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00C48-F6E6-438D-8B6C-3933FFD4D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4" t="-318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41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traversal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0C48-F6E6-438D-8B6C-3933FFD4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ea typeface="Cambria Math" panose="02040503050406030204" pitchFamily="18" charset="0"/>
              </a:rPr>
              <a:t>Breadth first search – visit all nodes at current level before moving to next level</a:t>
            </a:r>
          </a:p>
          <a:p>
            <a:pPr marL="0" indent="0">
              <a:buNone/>
            </a:pPr>
            <a:endParaRPr lang="en-US" sz="32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3200" dirty="0">
                <a:ea typeface="Cambria Math" panose="02040503050406030204" pitchFamily="18" charset="0"/>
              </a:rPr>
              <a:t>Depth first search – start at the root node and explore as deep as possible before backtracking</a:t>
            </a:r>
          </a:p>
        </p:txBody>
      </p:sp>
    </p:spTree>
    <p:extLst>
      <p:ext uri="{BB962C8B-B14F-4D97-AF65-F5344CB8AC3E}">
        <p14:creationId xmlns:p14="http://schemas.microsoft.com/office/powerpoint/2010/main" val="2705247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0C48-F6E6-438D-8B6C-3933FFD4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ea typeface="Cambria Math" panose="02040503050406030204" pitchFamily="18" charset="0"/>
              </a:rPr>
              <a:t>A spanning tree for a graph G is a subgraph of G that contains every vertex of G and is a tree.</a:t>
            </a:r>
          </a:p>
          <a:p>
            <a:pPr marL="0" indent="0">
              <a:buNone/>
            </a:pPr>
            <a:endParaRPr lang="en-US" sz="32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3200" dirty="0">
                <a:ea typeface="Cambria Math" panose="02040503050406030204" pitchFamily="18" charset="0"/>
              </a:rPr>
              <a:t>A minimum spanning tree is a spanning tree that has the least possible total weight compared to all other spanning trees</a:t>
            </a:r>
          </a:p>
        </p:txBody>
      </p:sp>
    </p:spTree>
    <p:extLst>
      <p:ext uri="{BB962C8B-B14F-4D97-AF65-F5344CB8AC3E}">
        <p14:creationId xmlns:p14="http://schemas.microsoft.com/office/powerpoint/2010/main" val="883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MST algorithms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0C48-F6E6-438D-8B6C-3933FFD4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ea typeface="Cambria Math" panose="02040503050406030204" pitchFamily="18" charset="0"/>
              </a:rPr>
              <a:t>Kruskal’s</a:t>
            </a:r>
          </a:p>
          <a:p>
            <a:pPr>
              <a:buFontTx/>
              <a:buChar char="-"/>
            </a:pPr>
            <a:r>
              <a:rPr lang="en-US" sz="3200" dirty="0">
                <a:ea typeface="Cambria Math" panose="02040503050406030204" pitchFamily="18" charset="0"/>
              </a:rPr>
              <a:t> Add edges in increasing weight without making a circuit</a:t>
            </a:r>
          </a:p>
          <a:p>
            <a:pPr>
              <a:buFontTx/>
              <a:buChar char="-"/>
            </a:pPr>
            <a:endParaRPr lang="en-US" sz="32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3200" dirty="0">
                <a:ea typeface="Cambria Math" panose="02040503050406030204" pitchFamily="18" charset="0"/>
              </a:rPr>
              <a:t>Prims’</a:t>
            </a:r>
          </a:p>
          <a:p>
            <a:pPr marL="0" indent="0">
              <a:buNone/>
            </a:pPr>
            <a:r>
              <a:rPr lang="en-US" sz="3200" dirty="0">
                <a:ea typeface="Cambria Math" panose="02040503050406030204" pitchFamily="18" charset="0"/>
              </a:rPr>
              <a:t>- Build a MST by expanding outwards from some vertex</a:t>
            </a:r>
          </a:p>
        </p:txBody>
      </p:sp>
    </p:spTree>
    <p:extLst>
      <p:ext uri="{BB962C8B-B14F-4D97-AF65-F5344CB8AC3E}">
        <p14:creationId xmlns:p14="http://schemas.microsoft.com/office/powerpoint/2010/main" val="1073507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243</TotalTime>
  <Words>335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Cambria Math</vt:lpstr>
      <vt:lpstr>Retrospect</vt:lpstr>
      <vt:lpstr>CS1231 Tutorial 11 </vt:lpstr>
      <vt:lpstr>Trees</vt:lpstr>
      <vt:lpstr>Definitions</vt:lpstr>
      <vt:lpstr>Some lemmas and theorems</vt:lpstr>
      <vt:lpstr>Rooted tree</vt:lpstr>
      <vt:lpstr>Binary tree</vt:lpstr>
      <vt:lpstr>Binary tree traversal</vt:lpstr>
      <vt:lpstr>Spanning tree</vt:lpstr>
      <vt:lpstr>MST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 Tutorial 2</dc:title>
  <dc:creator>Andrew Tan</dc:creator>
  <cp:lastModifiedBy>Andrew Tan</cp:lastModifiedBy>
  <cp:revision>36</cp:revision>
  <dcterms:created xsi:type="dcterms:W3CDTF">2018-09-02T17:25:48Z</dcterms:created>
  <dcterms:modified xsi:type="dcterms:W3CDTF">2018-11-12T03:38:19Z</dcterms:modified>
</cp:coreProperties>
</file>