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79" y="9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29/10/2018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96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29/10/2018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593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29/10/2018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0866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29/10/2018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3821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29/10/2018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72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29/10/2018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7694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29/10/2018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8214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29/10/2018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4824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29/10/2018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3788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1121E5-844A-48A0-AEA1-923C9811B672}" type="datetimeFigureOut">
              <a:rPr lang="en-MY" smtClean="0"/>
              <a:t>29/10/2018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375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29/10/2018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4005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1121E5-844A-48A0-AEA1-923C9811B672}" type="datetimeFigureOut">
              <a:rPr lang="en-MY" smtClean="0"/>
              <a:t>29/10/2018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46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A36E9-FF90-4F9A-9E74-A519E54FF7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CS1231 Tutorial 9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1BDA0-2FCE-42D8-84F1-21ACB34F17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AY18/19 – WEEK 11</a:t>
            </a:r>
          </a:p>
          <a:p>
            <a:r>
              <a:rPr lang="en-MY" dirty="0"/>
              <a:t>Andrew Tan</a:t>
            </a:r>
          </a:p>
          <a:p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567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CF7-821D-432B-AB6B-521D805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Combinations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00C48-F6E6-438D-8B6C-3933FFD4DE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MY" sz="3200" dirty="0">
                    <a:ea typeface="Cambria Math" panose="02040503050406030204" pitchFamily="18" charset="0"/>
                  </a:rPr>
                  <a:t>Refer to the various ways in which an object may be selected in a set, ignoring order</a:t>
                </a:r>
              </a:p>
              <a:p>
                <a:pPr marL="0" indent="0">
                  <a:buNone/>
                </a:pPr>
                <a:endParaRPr lang="en-US" sz="32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ea typeface="Cambria Math" panose="02040503050406030204" pitchFamily="18" charset="0"/>
                  </a:rPr>
                  <a:t>Selecting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3200" dirty="0">
                    <a:ea typeface="Cambria Math" panose="02040503050406030204" pitchFamily="18" charset="0"/>
                  </a:rPr>
                  <a:t> elements from a set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>
                    <a:ea typeface="Cambria Math" panose="02040503050406030204" pitchFamily="18" charset="0"/>
                  </a:rPr>
                  <a:t> elements: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MY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!(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)!</m:t>
                          </m:r>
                        </m:den>
                      </m:f>
                    </m:oMath>
                  </m:oMathPara>
                </a14:m>
                <a:endParaRPr lang="en-MY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00C48-F6E6-438D-8B6C-3933FFD4D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61" t="-318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68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CF7-821D-432B-AB6B-521D805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MY" dirty="0" err="1"/>
              <a:t>ultisets</a:t>
            </a:r>
            <a:endParaRPr lang="en-MY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00C48-F6E6-438D-8B6C-3933FFD4DE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C</a:t>
                </a:r>
                <a:r>
                  <a:rPr lang="en-MY" sz="3200" dirty="0" err="1"/>
                  <a:t>ombinations</a:t>
                </a:r>
                <a:r>
                  <a:rPr lang="en-MY" sz="3200" dirty="0"/>
                  <a:t> with repetition allowed</a:t>
                </a:r>
              </a:p>
              <a:p>
                <a:pPr marL="0" indent="0">
                  <a:buNone/>
                </a:pPr>
                <a:endParaRPr lang="en-MY" sz="3200" dirty="0"/>
              </a:p>
              <a:p>
                <a:pPr marL="0" indent="0">
                  <a:buNone/>
                </a:pPr>
                <a:r>
                  <a:rPr lang="en-US" sz="3200" dirty="0">
                    <a:ea typeface="Cambria Math" panose="02040503050406030204" pitchFamily="18" charset="0"/>
                  </a:rPr>
                  <a:t>Selecting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3200" dirty="0">
                    <a:ea typeface="Cambria Math" panose="02040503050406030204" pitchFamily="18" charset="0"/>
                  </a:rPr>
                  <a:t> elements from a set of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>
                    <a:ea typeface="Cambria Math" panose="02040503050406030204" pitchFamily="18" charset="0"/>
                  </a:rPr>
                  <a:t> elements (with repetition):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00C48-F6E6-438D-8B6C-3933FFD4D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4" t="-318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86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CF7-821D-432B-AB6B-521D805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Pascal’s Formula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00C48-F6E6-438D-8B6C-3933FFD4DE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MY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MY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MY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MY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MY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MY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MY" sz="3200" dirty="0"/>
              </a:p>
              <a:p>
                <a:pPr marL="0" indent="0">
                  <a:buNone/>
                </a:pPr>
                <a:endParaRPr lang="en-MY" sz="3200" dirty="0"/>
              </a:p>
              <a:p>
                <a:pPr marL="0" indent="0">
                  <a:buNone/>
                </a:pPr>
                <a:endParaRPr lang="en-MY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00C48-F6E6-438D-8B6C-3933FFD4D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43677FC-7557-4554-BAAA-B7BB7468E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456" y="3093119"/>
            <a:ext cx="4820781" cy="307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64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CF7-821D-432B-AB6B-521D805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Binomial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00C48-F6E6-438D-8B6C-3933FFD4DE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0" dirty="0"/>
                  <a:t>Allows for the calculation for the powers of a binomial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3200" b="0" dirty="0"/>
                  <a:t> </a:t>
                </a:r>
                <a:endParaRPr lang="en-MY" sz="3200" b="0" dirty="0"/>
              </a:p>
              <a:p>
                <a:pPr marL="0" indent="0">
                  <a:buNone/>
                </a:pPr>
                <a:endParaRPr lang="en-MY" sz="3200" dirty="0"/>
              </a:p>
              <a:p>
                <a:pPr marL="0" indent="0">
                  <a:buNone/>
                </a:pPr>
                <a:endParaRPr lang="en-MY" sz="3200" dirty="0"/>
              </a:p>
              <a:p>
                <a:pPr marL="0" indent="0">
                  <a:buNone/>
                </a:pPr>
                <a:endParaRPr lang="en-MY" sz="3200" dirty="0"/>
              </a:p>
              <a:p>
                <a:pPr marL="0" indent="0">
                  <a:buNone/>
                </a:pPr>
                <a:endParaRPr lang="en-MY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00C48-F6E6-438D-8B6C-3933FFD4D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4" t="-318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616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CF7-821D-432B-AB6B-521D805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Expected value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00C48-F6E6-438D-8B6C-3933FFD4DE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MY" sz="3200" b="0" dirty="0">
                    <a:ea typeface="Cambria Math" panose="02040503050406030204" pitchFamily="18" charset="0"/>
                  </a:rPr>
                  <a:t>The long-run average value of repetitions of a random process.</a:t>
                </a:r>
              </a:p>
              <a:p>
                <a:pPr marL="0" indent="0">
                  <a:buNone/>
                </a:pPr>
                <a:r>
                  <a:rPr lang="en-US" sz="3200" dirty="0">
                    <a:ea typeface="Cambria Math" panose="02040503050406030204" pitchFamily="18" charset="0"/>
                  </a:rPr>
                  <a:t>Calculated based on the weighted average of all possible values of a random variable based on their probabilities.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200" b="0" dirty="0">
                    <a:ea typeface="Cambria Math" panose="02040503050406030204" pitchFamily="18" charset="0"/>
                  </a:rPr>
                  <a:t>where the outcome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MY" sz="3200" b="0" dirty="0">
                    <a:ea typeface="Cambria Math" panose="02040503050406030204" pitchFamily="18" charset="0"/>
                  </a:rPr>
                  <a:t> occurs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MY" sz="3200" b="0" dirty="0"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MY" sz="32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MY" sz="3200" b="0" dirty="0"/>
              </a:p>
              <a:p>
                <a:pPr marL="0" indent="0">
                  <a:buNone/>
                </a:pPr>
                <a:endParaRPr lang="en-MY" sz="3200" dirty="0"/>
              </a:p>
              <a:p>
                <a:pPr marL="0" indent="0">
                  <a:buNone/>
                </a:pPr>
                <a:endParaRPr lang="en-MY" sz="3200" dirty="0"/>
              </a:p>
              <a:p>
                <a:pPr marL="0" indent="0">
                  <a:buNone/>
                </a:pPr>
                <a:endParaRPr lang="en-MY" sz="3200" dirty="0"/>
              </a:p>
              <a:p>
                <a:pPr marL="0" indent="0">
                  <a:buNone/>
                </a:pPr>
                <a:endParaRPr lang="en-MY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00C48-F6E6-438D-8B6C-3933FFD4D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4" t="-3182" b="-121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8853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CF7-821D-432B-AB6B-521D805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Conditional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00C48-F6E6-438D-8B6C-3933FFD4DE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MY" sz="3200" dirty="0">
                    <a:ea typeface="Cambria Math" panose="02040503050406030204" pitchFamily="18" charset="0"/>
                  </a:rPr>
                  <a:t> The conditional probability of an event B given A, denoted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MY" sz="3200" dirty="0">
                    <a:ea typeface="Cambria Math" panose="02040503050406030204" pitchFamily="18" charset="0"/>
                  </a:rPr>
                  <a:t> is</a:t>
                </a:r>
              </a:p>
              <a:p>
                <a:pPr marL="0" indent="0">
                  <a:buNone/>
                </a:pPr>
                <a:r>
                  <a:rPr lang="en-MY" sz="2400" dirty="0"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MY" sz="32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MY" sz="32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MY" sz="3200" b="0" dirty="0"/>
              </a:p>
              <a:p>
                <a:pPr marL="0" indent="0">
                  <a:buNone/>
                </a:pPr>
                <a:endParaRPr lang="en-MY" sz="3200" dirty="0"/>
              </a:p>
              <a:p>
                <a:pPr marL="0" indent="0">
                  <a:buNone/>
                </a:pPr>
                <a:endParaRPr lang="en-MY" sz="3200" dirty="0"/>
              </a:p>
              <a:p>
                <a:pPr marL="0" indent="0">
                  <a:buNone/>
                </a:pPr>
                <a:endParaRPr lang="en-MY" sz="3200" dirty="0"/>
              </a:p>
              <a:p>
                <a:pPr marL="0" indent="0">
                  <a:buNone/>
                </a:pPr>
                <a:endParaRPr lang="en-MY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00C48-F6E6-438D-8B6C-3933FFD4D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318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F458AA7-9F3F-4CA8-8B2D-A16578061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812" y="2984783"/>
            <a:ext cx="4259251" cy="15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68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CF7-821D-432B-AB6B-521D805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Bayes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0C48-F6E6-438D-8B6C-3933FFD4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ea typeface="Cambria Math" panose="02040503050406030204" pitchFamily="18" charset="0"/>
              </a:rPr>
              <a:t>Relates different conditional probabilities together</a:t>
            </a:r>
            <a:endParaRPr lang="en-MY" sz="32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MY" sz="2400" dirty="0">
                <a:ea typeface="Cambria Math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MY" sz="32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MY" sz="3200" b="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MY" sz="3200" b="0" dirty="0"/>
          </a:p>
          <a:p>
            <a:pPr marL="0" indent="0">
              <a:buNone/>
            </a:pPr>
            <a:endParaRPr lang="en-MY" sz="3200" dirty="0"/>
          </a:p>
          <a:p>
            <a:pPr marL="0" indent="0">
              <a:buNone/>
            </a:pPr>
            <a:endParaRPr lang="en-MY" sz="3200" dirty="0"/>
          </a:p>
          <a:p>
            <a:pPr marL="0" indent="0">
              <a:buNone/>
            </a:pPr>
            <a:endParaRPr lang="en-MY" sz="3200" dirty="0"/>
          </a:p>
          <a:p>
            <a:pPr marL="0" indent="0">
              <a:buNone/>
            </a:pPr>
            <a:endParaRPr lang="en-MY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5FE1E4-E88F-4D7C-AE68-CC2FA9199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3" y="2964931"/>
            <a:ext cx="11526205" cy="129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62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CF7-821D-432B-AB6B-521D805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Pairwise 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0C48-F6E6-438D-8B6C-3933FFD4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ea typeface="Cambria Math" panose="02040503050406030204" pitchFamily="18" charset="0"/>
              </a:rPr>
              <a:t>T</a:t>
            </a:r>
            <a:r>
              <a:rPr lang="en-MY" sz="3200" dirty="0" err="1">
                <a:ea typeface="Cambria Math" panose="02040503050406030204" pitchFamily="18" charset="0"/>
              </a:rPr>
              <a:t>hree</a:t>
            </a:r>
            <a:r>
              <a:rPr lang="en-MY" sz="3200" dirty="0">
                <a:ea typeface="Cambria Math" panose="02040503050406030204" pitchFamily="18" charset="0"/>
              </a:rPr>
              <a:t> events are pairwise independent </a:t>
            </a:r>
            <a:r>
              <a:rPr lang="en-MY" sz="3200" dirty="0" err="1">
                <a:ea typeface="Cambria Math" panose="02040503050406030204" pitchFamily="18" charset="0"/>
              </a:rPr>
              <a:t>iff</a:t>
            </a:r>
            <a:r>
              <a:rPr lang="en-MY" sz="3200" dirty="0">
                <a:ea typeface="Cambria Math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MY" sz="3200" b="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MY" sz="3200" b="0" dirty="0"/>
          </a:p>
          <a:p>
            <a:pPr marL="0" indent="0">
              <a:buNone/>
            </a:pPr>
            <a:endParaRPr lang="en-MY" sz="3200" dirty="0"/>
          </a:p>
          <a:p>
            <a:pPr marL="0" indent="0">
              <a:buNone/>
            </a:pPr>
            <a:r>
              <a:rPr lang="en-US" sz="3200" dirty="0"/>
              <a:t>And are mutually independent if the following is true as well:</a:t>
            </a:r>
          </a:p>
          <a:p>
            <a:pPr marL="0" indent="0">
              <a:buNone/>
            </a:pPr>
            <a:endParaRPr lang="en-MY" sz="3200" dirty="0"/>
          </a:p>
          <a:p>
            <a:pPr marL="0" indent="0">
              <a:buNone/>
            </a:pPr>
            <a:endParaRPr lang="en-MY" sz="3200" dirty="0"/>
          </a:p>
          <a:p>
            <a:pPr marL="0" indent="0">
              <a:buNone/>
            </a:pPr>
            <a:endParaRPr lang="en-MY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64EC5E-32A3-4909-95C6-52E546C4A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689" y="2341596"/>
            <a:ext cx="4077368" cy="18550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89CDEF-FB8F-4DC6-B72E-B7AF7BEB5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866" y="5283797"/>
            <a:ext cx="6084486" cy="69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411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181</TotalTime>
  <Words>174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Cambria Math</vt:lpstr>
      <vt:lpstr>Retrospect</vt:lpstr>
      <vt:lpstr>CS1231 Tutorial 9 </vt:lpstr>
      <vt:lpstr>Combinations</vt:lpstr>
      <vt:lpstr>Multisets</vt:lpstr>
      <vt:lpstr>Pascal’s Formula</vt:lpstr>
      <vt:lpstr>Binomial Theorem</vt:lpstr>
      <vt:lpstr>Expected value</vt:lpstr>
      <vt:lpstr>Conditional Probability</vt:lpstr>
      <vt:lpstr>Bayes Theorem</vt:lpstr>
      <vt:lpstr>Pairwise independence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CS1231 Tutorial 2</dc:title>
  <dc:creator>Andrew Tan</dc:creator>
  <cp:lastModifiedBy>Andrew Tan</cp:lastModifiedBy>
  <cp:revision>28</cp:revision>
  <dcterms:created xsi:type="dcterms:W3CDTF">2018-09-02T17:25:48Z</dcterms:created>
  <dcterms:modified xsi:type="dcterms:W3CDTF">2018-10-28T20:52:37Z</dcterms:modified>
</cp:coreProperties>
</file>