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9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6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59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86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821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2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694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214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82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78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00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21E5-844A-48A0-AEA1-923C9811B672}" type="datetimeFigureOut">
              <a:rPr lang="en-MY" smtClean="0"/>
              <a:t>3/9/2018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tanJS/CS1231-AY18-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36E9-FF90-4F9A-9E74-A519E54FF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CS1231 Tutorial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BDA0-2FCE-42D8-84F1-21ACB34F1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AY18/19 – WEEK 4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67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1103-D7C5-4DD6-AFE9-12FACEE8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Negation of quantified statements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120410-5FD2-403A-922C-CD0DA6849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337533" cy="4023360"/>
              </a:xfrm>
            </p:spPr>
            <p:txBody>
              <a:bodyPr>
                <a:normAutofit/>
              </a:bodyPr>
              <a:lstStyle/>
              <a:p>
                <a:r>
                  <a:rPr lang="en-MY" sz="3200" dirty="0"/>
                  <a:t>Eg.</a:t>
                </a:r>
              </a:p>
              <a:p>
                <a:r>
                  <a:rPr lang="en-US" altLang="en-US" sz="2800" dirty="0">
                    <a:solidFill>
                      <a:schemeClr val="tx1"/>
                    </a:solidFill>
                  </a:rPr>
                  <a:t>∼(∀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in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D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, ∃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in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E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such that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)) </a:t>
                </a:r>
                <a:r>
                  <a:rPr lang="en-SG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 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∃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in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D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such that ∀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in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E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, ∼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en-US" sz="2800" i="1" dirty="0">
                    <a:solidFill>
                      <a:schemeClr val="tx1"/>
                    </a:solidFill>
                  </a:rPr>
                  <a:t>y)</a:t>
                </a:r>
              </a:p>
              <a:p>
                <a:endParaRPr lang="en-US" sz="2800" i="1" dirty="0">
                  <a:solidFill>
                    <a:schemeClr val="tx1"/>
                  </a:solidFill>
                </a:endParaRP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Generally, to negate a quantified statement, 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1. Negate all predicate variables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2. switch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p>
                        <m: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MY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MY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MY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p>
                        <m:r>
                          <a:rPr lang="en-MY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MY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MY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120410-5FD2-403A-922C-CD0DA6849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337533" cy="4023360"/>
              </a:xfrm>
              <a:blipFill>
                <a:blip r:embed="rId2"/>
                <a:stretch>
                  <a:fillRect l="-1474" t="-3182" r="-141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74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459C-1525-4D99-9447-D9B60E1E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Arguments with quantified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0A967-BC07-4CF9-9A7B-49AC2D7F49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845734"/>
                <a:ext cx="3187567" cy="4023360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200" dirty="0"/>
                  <a:t> </a:t>
                </a:r>
                <a:r>
                  <a:rPr lang="en-MY" sz="3000" b="1" dirty="0"/>
                  <a:t>Universal      Modus Ponens </a:t>
                </a:r>
              </a:p>
              <a:p>
                <a:pPr marL="0" indent="0">
                  <a:buNone/>
                </a:pPr>
                <a:endParaRPr lang="en-MY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MY" sz="2200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b="0" i="1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MY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MY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b="0" i="1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b="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b="0" i="1" smtClean="0">
                          <a:latin typeface="Cambria Math" panose="02040503050406030204" pitchFamily="18" charset="0"/>
                        </a:rPr>
                        <m:t>particular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MY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MY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0A967-BC07-4CF9-9A7B-49AC2D7F4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845734"/>
                <a:ext cx="3187567" cy="4023360"/>
              </a:xfrm>
              <a:blipFill>
                <a:blip r:embed="rId2"/>
                <a:stretch>
                  <a:fillRect l="-7266" t="-287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252AD54-E010-46F3-808C-6751497FF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02217" y="1845734"/>
                <a:ext cx="3187567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000" dirty="0"/>
                  <a:t> </a:t>
                </a:r>
                <a:r>
                  <a:rPr lang="en-MY" sz="3000" b="1" dirty="0"/>
                  <a:t>Universal      Modus Tollens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MY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MY" sz="220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i="1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MY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MY" sz="2200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MY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i="1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200" i="1" smtClean="0">
                          <a:latin typeface="Cambria Math" panose="02040503050406030204" pitchFamily="18" charset="0"/>
                        </a:rPr>
                        <m:t>particular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MY" sz="2200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∙ ∼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MY" sz="22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22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252AD54-E010-46F3-808C-6751497F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217" y="1845734"/>
                <a:ext cx="3187567" cy="4023360"/>
              </a:xfrm>
              <a:prstGeom prst="rect">
                <a:avLst/>
              </a:prstGeom>
              <a:blipFill>
                <a:blip r:embed="rId3"/>
                <a:stretch>
                  <a:fillRect l="-6897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37DDE44-91ED-451F-BF5F-F11EE307C9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07152" y="1845734"/>
                <a:ext cx="3187567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000" dirty="0"/>
                  <a:t> </a:t>
                </a:r>
                <a:r>
                  <a:rPr lang="en-MY" sz="3000" b="1" dirty="0"/>
                  <a:t>Universal Transitivity</a:t>
                </a:r>
              </a:p>
              <a:p>
                <a:pPr marL="0" indent="0">
                  <a:buNone/>
                </a:pPr>
                <a:endParaRPr lang="en-MY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22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MY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MY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MY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22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200" i="1">
                          <a:latin typeface="Cambria Math" panose="02040503050406030204" pitchFamily="18" charset="0"/>
                        </a:rPr>
                        <m:t>∙∀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22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MY" sz="22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MY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MY" sz="22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37DDE44-91ED-451F-BF5F-F11EE307C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152" y="1845734"/>
                <a:ext cx="3187567" cy="4023360"/>
              </a:xfrm>
              <a:prstGeom prst="rect">
                <a:avLst/>
              </a:prstGeom>
              <a:blipFill>
                <a:blip r:embed="rId4"/>
                <a:stretch>
                  <a:fillRect l="-6692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88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5B52-2672-436D-A60D-BEA4F726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Tutorial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D518-4551-4A0E-AFA1-07546EF83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All tutorial resources will be emailed after each tutorial.</a:t>
            </a:r>
          </a:p>
          <a:p>
            <a:pPr marL="0" indent="0">
              <a:buNone/>
            </a:pPr>
            <a:r>
              <a:rPr lang="en-MY" sz="3200" dirty="0" err="1"/>
              <a:t>Github</a:t>
            </a:r>
            <a:r>
              <a:rPr lang="en-MY" sz="3200" dirty="0"/>
              <a:t> repository:</a:t>
            </a:r>
          </a:p>
          <a:p>
            <a:pPr marL="0" indent="0">
              <a:buNone/>
            </a:pPr>
            <a:r>
              <a:rPr lang="en-MY" sz="3200" dirty="0"/>
              <a:t> </a:t>
            </a:r>
            <a:r>
              <a:rPr lang="en-MY" sz="3200" dirty="0">
                <a:hlinkClick r:id="rId2"/>
              </a:rPr>
              <a:t>https://github.com/andrewtanJS/CS1231-AY18-19</a:t>
            </a:r>
            <a:endParaRPr lang="en-MY" sz="3200" dirty="0"/>
          </a:p>
          <a:p>
            <a:pPr marL="0" indent="0">
              <a:buNone/>
            </a:pP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82412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Predicates and quantified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b="1" dirty="0"/>
              <a:t>Predicate</a:t>
            </a:r>
            <a:r>
              <a:rPr lang="en-MY" sz="3200" dirty="0"/>
              <a:t> - </a:t>
            </a:r>
            <a:r>
              <a:rPr lang="en-US" sz="3200" dirty="0"/>
              <a:t>sentence that contains a finite number of values and becomes a statement when specific values are substituted for the variables.</a:t>
            </a:r>
          </a:p>
          <a:p>
            <a:r>
              <a:rPr lang="en-US" sz="3200" b="1" dirty="0"/>
              <a:t>Domain </a:t>
            </a:r>
            <a:r>
              <a:rPr lang="en-US" sz="3200" dirty="0"/>
              <a:t>- set of all values that may be substituted in place of the </a:t>
            </a:r>
            <a:r>
              <a:rPr lang="en-MY" sz="3200" dirty="0"/>
              <a:t>variable.</a:t>
            </a:r>
          </a:p>
          <a:p>
            <a:r>
              <a:rPr lang="en-MY" sz="3200" b="1" dirty="0"/>
              <a:t>Truth set </a:t>
            </a:r>
            <a:r>
              <a:rPr lang="en-MY" sz="3200" dirty="0"/>
              <a:t>– set of all elements that make a predicate P(x) true when substituted for x</a:t>
            </a:r>
            <a:endParaRPr lang="en-MY" sz="3200" b="1" dirty="0"/>
          </a:p>
        </p:txBody>
      </p:sp>
    </p:spTree>
    <p:extLst>
      <p:ext uri="{BB962C8B-B14F-4D97-AF65-F5344CB8AC3E}">
        <p14:creationId xmlns:p14="http://schemas.microsoft.com/office/powerpoint/2010/main" val="89968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15E4-2E7C-494E-B7C5-ABFD0D9D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Universal quantifier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D55E7-0526-4B64-ACF1-6D593EBA0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sz="3200" dirty="0"/>
                  <a:t>Denoted with </a:t>
                </a:r>
                <a14:m>
                  <m:oMath xmlns:m="http://schemas.openxmlformats.org/officeDocument/2006/math">
                    <m:r>
                      <a:rPr lang="en-MY" sz="3200">
                        <a:latin typeface="Cambria Math" panose="02040503050406030204" pitchFamily="18" charset="0"/>
                      </a:rPr>
                      <m:t>"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∀“</m:t>
                    </m:r>
                  </m:oMath>
                </a14:m>
                <a:endParaRPr lang="en-MY" sz="3200" b="0" dirty="0"/>
              </a:p>
              <a:p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Universal statement has the form: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D55E7-0526-4B64-ACF1-6D593EBA0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81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15E4-2E7C-494E-B7C5-ABFD0D9D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Existential quantifier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D55E7-0526-4B64-ACF1-6D593EBA0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sz="3200" dirty="0"/>
                  <a:t>Denoted with “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∃“</m:t>
                    </m:r>
                  </m:oMath>
                </a14:m>
                <a:r>
                  <a:rPr lang="en-MY" sz="3200" b="0" dirty="0"/>
                  <a:t> </a:t>
                </a:r>
              </a:p>
              <a:p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Existential statement has the form: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MY" sz="3200" dirty="0"/>
                      <m:t>such</m:t>
                    </m:r>
                    <m:r>
                      <m:rPr>
                        <m:nor/>
                      </m:rPr>
                      <a:rPr lang="en-MY" sz="3200" dirty="0"/>
                      <m:t> </m:t>
                    </m:r>
                    <m:r>
                      <m:rPr>
                        <m:nor/>
                      </m:rPr>
                      <a:rPr lang="en-MY" sz="3200" dirty="0"/>
                      <m:t>that</m:t>
                    </m:r>
                    <m:r>
                      <m:rPr>
                        <m:nor/>
                      </m:rPr>
                      <a:rPr lang="en-MY" sz="3200" dirty="0"/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D55E7-0526-4B64-ACF1-6D593EBA0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35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BACC-5981-4E53-A15D-7356CAA7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Univeral</a:t>
            </a:r>
            <a:r>
              <a:rPr lang="en-MY" dirty="0"/>
              <a:t> conditional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DADE6-DC8D-423B-98EB-C33D1C4F6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MY" sz="3200" dirty="0"/>
                  <a:t>Has the form:</a:t>
                </a:r>
              </a:p>
              <a:p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if</m:t>
                    </m:r>
                    <m:r>
                      <m:rPr>
                        <m:lit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then</m:t>
                    </m:r>
                    <m:r>
                      <m:rPr>
                        <m:lit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dirty="0"/>
              </a:p>
              <a:p>
                <a:endParaRPr lang="en-MY" sz="3200" dirty="0"/>
              </a:p>
              <a:p>
                <a:r>
                  <a:rPr lang="en-MY" sz="3200" dirty="0"/>
                  <a:t>We can also find equivalent forms of these statements by narrowing the domain:</a:t>
                </a:r>
              </a:p>
              <a:p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≡∀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MY" sz="3200" b="0" dirty="0"/>
              </a:p>
              <a:p>
                <a:r>
                  <a:rPr lang="en-MY" sz="3200" dirty="0"/>
                  <a:t>Where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3200" b="0" dirty="0"/>
                  <a:t>consists of all the values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3200" b="0" dirty="0"/>
                  <a:t>that make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MY" sz="3200" b="0" dirty="0"/>
                  <a:t> true.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DADE6-DC8D-423B-98EB-C33D1C4F6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409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84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06D0-D20C-4C2B-8002-71475DEA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Implicit quantification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3E641-5B20-4C6E-A060-D82B799993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sz="3200" dirty="0"/>
                  <a:t>  is equivalent to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MY" sz="3200" b="0" dirty="0"/>
              </a:p>
              <a:p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sz="3200" dirty="0"/>
                  <a:t>  is equivalent to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3E641-5B20-4C6E-A060-D82B799993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98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26EF-9EE2-4838-893F-A65F812F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Variants of universal conditional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163AA-91E5-4034-B07A-AE61090B6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/>
                  <a:t>Consider the statement form: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200" dirty="0"/>
                  <a:t> Contrapositive: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if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200" dirty="0"/>
                  <a:t> Converse:</a:t>
                </a:r>
                <a14:m>
                  <m:oMath xmlns:m="http://schemas.openxmlformats.org/officeDocument/2006/math">
                    <m:r>
                      <a:rPr lang="en-MY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if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MY" sz="3200" dirty="0"/>
                  <a:t> Inverse: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if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MY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i="1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163AA-91E5-4034-B07A-AE61090B6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242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68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6C1D-058A-4948-B9A5-00F6B5A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Statements with multiple 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45C83-4C58-4416-84DF-6CFCDEF1A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/>
                  <a:t>A statement may consist of multiple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lit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'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3200" b="0" i="1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p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MY" sz="3200" b="0" dirty="0"/>
              </a:p>
              <a:p>
                <a:pPr marL="0" indent="0">
                  <a:buNone/>
                </a:pPr>
                <a:r>
                  <a:rPr lang="en-MY" sz="3200" dirty="0"/>
                  <a:t>The meaning also depends on the order of the quantifiers.</a:t>
                </a:r>
              </a:p>
              <a:p>
                <a:pPr marL="0" indent="0">
                  <a:buNone/>
                </a:pPr>
                <a:r>
                  <a:rPr lang="en-MY" sz="3200" dirty="0" err="1"/>
                  <a:t>Eg.</a:t>
                </a:r>
                <a:r>
                  <a:rPr lang="en-MY" sz="3200" dirty="0"/>
                  <a:t> Tutorial 2 Q6: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</a:rPr>
                  <a:t>∀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3200" dirty="0">
                    <a:solidFill>
                      <a:schemeClr val="tx1"/>
                    </a:solidFill>
                  </a:rPr>
                  <a:t> in </a:t>
                </a:r>
                <a:r>
                  <a:rPr lang="en-MY" sz="3200" dirty="0"/>
                  <a:t>ℤ</a:t>
                </a:r>
                <a:r>
                  <a:rPr lang="en-US" sz="3200" dirty="0">
                    <a:solidFill>
                      <a:schemeClr val="tx1"/>
                    </a:solidFill>
                  </a:rPr>
                  <a:t>, ∃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b</a:t>
                </a:r>
                <a:r>
                  <a:rPr lang="en-US" sz="3200" dirty="0">
                    <a:solidFill>
                      <a:schemeClr val="tx1"/>
                    </a:solidFill>
                  </a:rPr>
                  <a:t> in </a:t>
                </a:r>
                <a:r>
                  <a:rPr lang="en-MY" sz="3200" dirty="0"/>
                  <a:t>ℤ</a:t>
                </a:r>
                <a:r>
                  <a:rPr lang="en-US" sz="3200" dirty="0">
                    <a:solidFill>
                      <a:schemeClr val="tx1"/>
                    </a:solidFill>
                  </a:rPr>
                  <a:t> such that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a + b = 0    vs.</a:t>
                </a:r>
                <a:endParaRPr lang="en-US" alt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</a:rPr>
                  <a:t>∃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b</a:t>
                </a:r>
                <a:r>
                  <a:rPr lang="en-US" sz="3200" dirty="0">
                    <a:solidFill>
                      <a:schemeClr val="tx1"/>
                    </a:solidFill>
                  </a:rPr>
                  <a:t> in </a:t>
                </a:r>
                <a:r>
                  <a:rPr lang="en-MY" sz="3200" dirty="0"/>
                  <a:t>ℤ</a:t>
                </a:r>
                <a:r>
                  <a:rPr lang="en-US" sz="3200" dirty="0">
                    <a:solidFill>
                      <a:schemeClr val="tx1"/>
                    </a:solidFill>
                  </a:rPr>
                  <a:t> such that ∀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3200" dirty="0">
                    <a:solidFill>
                      <a:schemeClr val="tx1"/>
                    </a:solidFill>
                  </a:rPr>
                  <a:t> in </a:t>
                </a:r>
                <a:r>
                  <a:rPr lang="en-MY" sz="3200" dirty="0"/>
                  <a:t>ℤ</a:t>
                </a:r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a + b = 0</a:t>
                </a:r>
                <a:endParaRPr lang="en-US" alt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MY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45C83-4C58-4416-84DF-6CFCDEF1A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205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534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Retrospect</vt:lpstr>
      <vt:lpstr>CS1231 Tutorial 2</vt:lpstr>
      <vt:lpstr>Tutorial resources</vt:lpstr>
      <vt:lpstr>Predicates and quantified statements</vt:lpstr>
      <vt:lpstr>Universal quantifier</vt:lpstr>
      <vt:lpstr>Existential quantifier</vt:lpstr>
      <vt:lpstr>Univeral conditional statement</vt:lpstr>
      <vt:lpstr>Implicit quantification</vt:lpstr>
      <vt:lpstr>Variants of universal conditional statements</vt:lpstr>
      <vt:lpstr>Statements with multiple quantifiers</vt:lpstr>
      <vt:lpstr>Negation of quantified statements </vt:lpstr>
      <vt:lpstr>Arguments with quantified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2</dc:title>
  <dc:creator>Andrew Tan</dc:creator>
  <cp:lastModifiedBy>Andrew Tan</cp:lastModifiedBy>
  <cp:revision>6</cp:revision>
  <dcterms:created xsi:type="dcterms:W3CDTF">2018-09-02T17:25:48Z</dcterms:created>
  <dcterms:modified xsi:type="dcterms:W3CDTF">2018-09-02T18:12:25Z</dcterms:modified>
</cp:coreProperties>
</file>