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7" r:id="rId5"/>
    <p:sldId id="257" r:id="rId6"/>
    <p:sldId id="260" r:id="rId7"/>
    <p:sldId id="261" r:id="rId8"/>
    <p:sldId id="262" r:id="rId9"/>
    <p:sldId id="263" r:id="rId10"/>
    <p:sldId id="265" r:id="rId11"/>
    <p:sldId id="266" r:id="rId12"/>
    <p:sldId id="270" r:id="rId13"/>
    <p:sldId id="268" r:id="rId14"/>
    <p:sldId id="271" r:id="rId15"/>
    <p:sldId id="269" r:id="rId16"/>
    <p:sldId id="274" r:id="rId17"/>
    <p:sldId id="272" r:id="rId18"/>
    <p:sldId id="273" r:id="rId19"/>
    <p:sldId id="275" r:id="rId20"/>
    <p:sldId id="276" r:id="rId21"/>
    <p:sldId id="277" r:id="rId22"/>
    <p:sldId id="279" r:id="rId23"/>
    <p:sldId id="280" r:id="rId24"/>
    <p:sldId id="284" r:id="rId25"/>
    <p:sldId id="281" r:id="rId26"/>
    <p:sldId id="283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100" d="100"/>
          <a:sy n="100" d="100"/>
        </p:scale>
        <p:origin x="-46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5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6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58EC-A62A-4474-94D7-87B6E14BB62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5BBE-B129-43BE-A287-81840EA2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Analytical Solution for Transport Through a Single Fracture from </a:t>
            </a:r>
            <a:r>
              <a:rPr lang="en-US" dirty="0" smtClean="0"/>
              <a:t>of Tang et. al 1981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GEOL 754 </a:t>
            </a:r>
            <a:r>
              <a:rPr lang="en-US" dirty="0" smtClean="0"/>
              <a:t>Final Project </a:t>
            </a:r>
            <a:endParaRPr lang="en-US" dirty="0" smtClean="0"/>
          </a:p>
          <a:p>
            <a:r>
              <a:rPr lang="en-US" dirty="0" smtClean="0"/>
              <a:t>Andy Banks </a:t>
            </a:r>
          </a:p>
          <a:p>
            <a:r>
              <a:rPr lang="en-US" sz="1800" dirty="0" smtClean="0"/>
              <a:t>Fall 2018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85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Semi-definite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Trapezoid Rule </a:t>
            </a:r>
            <a:endParaRPr lang="en-US" dirty="0"/>
          </a:p>
          <a:p>
            <a:pPr lvl="1"/>
            <a:r>
              <a:rPr lang="en-US" dirty="0" smtClean="0"/>
              <a:t>Special case of Gaussian quadrature </a:t>
            </a:r>
          </a:p>
          <a:p>
            <a:pPr lvl="1"/>
            <a:r>
              <a:rPr lang="en-US" dirty="0" smtClean="0"/>
              <a:t>Works great for bell curves and 2</a:t>
            </a:r>
            <a:r>
              <a:rPr lang="en-US" baseline="30000" dirty="0" smtClean="0"/>
              <a:t>nd</a:t>
            </a:r>
            <a:r>
              <a:rPr lang="en-US" dirty="0" smtClean="0"/>
              <a:t> order polynomials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638" y="1501728"/>
            <a:ext cx="2871714" cy="1966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671" y="3468029"/>
            <a:ext cx="3295650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663" y="6176963"/>
            <a:ext cx="338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 = 0.66, t = 20000 days , v = 0.01 m/day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32991" y="6314201"/>
            <a:ext cx="376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0.5m , Z = 0.66m, t = 20000 days , v = 0.01 m/day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63" y="3720142"/>
            <a:ext cx="3657917" cy="23349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439" y="3823703"/>
            <a:ext cx="4109060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Superposition with time dependent Co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7188" r="57021"/>
          <a:stretch/>
        </p:blipFill>
        <p:spPr>
          <a:xfrm>
            <a:off x="953694" y="2185638"/>
            <a:ext cx="4755732" cy="2826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6214" t="47675" b="-1"/>
          <a:stretch/>
        </p:blipFill>
        <p:spPr>
          <a:xfrm>
            <a:off x="7092176" y="2575932"/>
            <a:ext cx="4844940" cy="2800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71197" t="1980" r="13283" b="90937"/>
          <a:stretch/>
        </p:blipFill>
        <p:spPr>
          <a:xfrm>
            <a:off x="8954429" y="2196790"/>
            <a:ext cx="1717288" cy="37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Mass Discharge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/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/>
                          <m:t>d</m:t>
                        </m:r>
                      </m:sub>
                    </m:sSub>
                    <m:r>
                      <a:rPr lang="en-US" b="0" i="0" smtClean="0"/>
                      <m:t> </m:t>
                    </m:r>
                  </m:oMath>
                </a14:m>
                <a:r>
                  <a:rPr lang="en-US" dirty="0" smtClean="0"/>
                  <a:t>is roughly proportional to the integral of the breakthrough curves</a:t>
                </a:r>
              </a:p>
              <a:p>
                <a:r>
                  <a:rPr lang="en-US" dirty="0" smtClean="0"/>
                  <a:t>Estimate area under BT curve  using trapezoid rule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No need for VBA on this integration step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7188" r="57021"/>
          <a:stretch/>
        </p:blipFill>
        <p:spPr>
          <a:xfrm>
            <a:off x="715537" y="4360126"/>
            <a:ext cx="3714430" cy="2207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6900" y="48514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= </a:t>
            </a:r>
            <a:r>
              <a:rPr lang="en-US" dirty="0" err="1" smtClean="0"/>
              <a:t>Mtot</a:t>
            </a:r>
            <a:r>
              <a:rPr lang="en-US" dirty="0" smtClean="0"/>
              <a:t> = 2044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Breakthrough Curves: Fracture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07833" y="1690688"/>
            <a:ext cx="6041290" cy="896395"/>
            <a:chOff x="2206664" y="1690688"/>
            <a:chExt cx="5679258" cy="89639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06664" y="1690688"/>
              <a:ext cx="5679258" cy="896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20985239">
              <a:off x="4235832" y="2032272"/>
              <a:ext cx="8028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z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1.0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23078" y="3500144"/>
            <a:ext cx="5884592" cy="338554"/>
            <a:chOff x="2206664" y="2248530"/>
            <a:chExt cx="5531950" cy="338554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206664" y="2331730"/>
              <a:ext cx="5531950" cy="255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43405" y="2248530"/>
              <a:ext cx="8028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z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3.0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23078" y="5161222"/>
            <a:ext cx="5790555" cy="601944"/>
            <a:chOff x="2263993" y="2586187"/>
            <a:chExt cx="5443549" cy="60194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263993" y="2586187"/>
              <a:ext cx="5443549" cy="601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92361">
              <a:off x="4271689" y="2658956"/>
              <a:ext cx="8028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z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5.0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17264" y="5645314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 = 5E-6 m =0.000005 m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100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2003" b="9206"/>
          <a:stretch/>
        </p:blipFill>
        <p:spPr>
          <a:xfrm>
            <a:off x="8497229" y="99958"/>
            <a:ext cx="3437040" cy="223064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flipH="1">
            <a:off x="8746273" y="588483"/>
            <a:ext cx="330820" cy="16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t="9251" b="8399"/>
          <a:stretch/>
        </p:blipFill>
        <p:spPr>
          <a:xfrm>
            <a:off x="8468462" y="2545000"/>
            <a:ext cx="3465807" cy="20157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t="8883"/>
          <a:stretch/>
        </p:blipFill>
        <p:spPr>
          <a:xfrm>
            <a:off x="8419447" y="4728655"/>
            <a:ext cx="3400846" cy="20171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675076" y="4778573"/>
            <a:ext cx="473213" cy="191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697872" y="2605361"/>
            <a:ext cx="344973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Fracture “Mass Discharge”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07833" y="1690688"/>
            <a:ext cx="6041290" cy="896395"/>
            <a:chOff x="2206664" y="1690688"/>
            <a:chExt cx="5679258" cy="89639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06664" y="1690688"/>
              <a:ext cx="5679258" cy="896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20985239">
              <a:off x="4235832" y="2032272"/>
              <a:ext cx="8028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z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1.0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3078" y="3500144"/>
            <a:ext cx="5884592" cy="338554"/>
            <a:chOff x="2206664" y="2248530"/>
            <a:chExt cx="5531950" cy="338554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06664" y="2331730"/>
              <a:ext cx="5531950" cy="255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243405" y="2248530"/>
              <a:ext cx="8028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z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3.0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23078" y="5161222"/>
            <a:ext cx="5790555" cy="601944"/>
            <a:chOff x="2263993" y="2586187"/>
            <a:chExt cx="5443549" cy="60194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263993" y="2586187"/>
              <a:ext cx="5443549" cy="601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292361">
              <a:off x="4271689" y="2658956"/>
              <a:ext cx="8028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z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5.0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17264" y="5645314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2b = 5E-6 m =0.000005 m</a:t>
            </a:r>
          </a:p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x = 0.0 m</a:t>
            </a:r>
          </a:p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Time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= 40000 days (100 years)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928" y="97496"/>
            <a:ext cx="3657064" cy="2172816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9177454" y="657922"/>
            <a:ext cx="2274848" cy="111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504" y="2385236"/>
            <a:ext cx="3666747" cy="2166366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9177454" y="2911075"/>
            <a:ext cx="2274848" cy="111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065" y="4612674"/>
            <a:ext cx="3663927" cy="2191084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9161604" y="5148842"/>
            <a:ext cx="2274848" cy="111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-169594" y="6385491"/>
                <a:ext cx="17601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594" y="6385491"/>
                <a:ext cx="1760142" cy="276999"/>
              </a:xfrm>
              <a:prstGeom prst="rect">
                <a:avLst/>
              </a:prstGeom>
              <a:blipFill>
                <a:blip r:embed="rId6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0763250" y="3458394"/>
            <a:ext cx="68905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=6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53700" y="1127810"/>
            <a:ext cx="85425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=300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63250" y="5645314"/>
            <a:ext cx="93507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=0.12</a:t>
            </a:r>
          </a:p>
        </p:txBody>
      </p:sp>
    </p:spTree>
    <p:extLst>
      <p:ext uri="{BB962C8B-B14F-4D97-AF65-F5344CB8AC3E}">
        <p14:creationId xmlns:p14="http://schemas.microsoft.com/office/powerpoint/2010/main" val="38379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582" y="378348"/>
            <a:ext cx="10515600" cy="1325563"/>
          </a:xfrm>
        </p:spPr>
        <p:txBody>
          <a:bodyPr/>
          <a:lstStyle/>
          <a:p>
            <a:r>
              <a:rPr lang="en-US" dirty="0" smtClean="0"/>
              <a:t>Breakthrough Curves: Matrix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1345" y="5386969"/>
            <a:ext cx="400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 = 5E-6 m =0.000005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300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41650" y="1227267"/>
            <a:ext cx="6331777" cy="886531"/>
            <a:chOff x="2456891" y="1690689"/>
            <a:chExt cx="5429031" cy="87163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456891" y="1690689"/>
              <a:ext cx="5429031" cy="8716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985239">
              <a:off x="4236456" y="1917511"/>
              <a:ext cx="72451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0.1 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197527">
            <a:off x="2261638" y="2343788"/>
            <a:ext cx="6074135" cy="1171959"/>
            <a:chOff x="2344854" y="1516142"/>
            <a:chExt cx="5511046" cy="1171959"/>
          </a:xfrm>
        </p:grpSpPr>
        <p:cxnSp>
          <p:nvCxnSpPr>
            <p:cNvPr id="30" name="Straight Arrow Connector 29"/>
            <p:cNvCxnSpPr/>
            <p:nvPr/>
          </p:nvCxnSpPr>
          <p:spPr>
            <a:xfrm rot="20402473">
              <a:off x="2344854" y="1516142"/>
              <a:ext cx="5511046" cy="1171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20985239">
              <a:off x="4235832" y="1909162"/>
              <a:ext cx="8028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0.2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197527">
            <a:off x="2190754" y="2521697"/>
            <a:ext cx="5737763" cy="2480312"/>
            <a:chOff x="2557539" y="1431622"/>
            <a:chExt cx="5762146" cy="2480312"/>
          </a:xfrm>
        </p:grpSpPr>
        <p:cxnSp>
          <p:nvCxnSpPr>
            <p:cNvPr id="39" name="Straight Arrow Connector 38"/>
            <p:cNvCxnSpPr/>
            <p:nvPr/>
          </p:nvCxnSpPr>
          <p:spPr>
            <a:xfrm rot="20402473">
              <a:off x="2557539" y="1431622"/>
              <a:ext cx="5762146" cy="2480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404811">
              <a:off x="4503691" y="2347725"/>
              <a:ext cx="8028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0.5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1408"/>
          <a:stretch/>
        </p:blipFill>
        <p:spPr>
          <a:xfrm>
            <a:off x="8619892" y="259506"/>
            <a:ext cx="3253207" cy="23458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t="9164" b="7083"/>
          <a:stretch/>
        </p:blipFill>
        <p:spPr>
          <a:xfrm>
            <a:off x="8580137" y="2603077"/>
            <a:ext cx="3332715" cy="20183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/>
          <a:srcRect t="7416"/>
          <a:stretch/>
        </p:blipFill>
        <p:spPr>
          <a:xfrm>
            <a:off x="8573427" y="4634488"/>
            <a:ext cx="3277146" cy="2141034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619892" y="4648557"/>
            <a:ext cx="512957" cy="159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19892" y="2632475"/>
            <a:ext cx="512957" cy="159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73427" y="473384"/>
            <a:ext cx="512957" cy="159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Mass Discharge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21705" y="5622429"/>
            <a:ext cx="400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2b = 5E-6 m =0.000005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300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-169594" y="6385491"/>
                <a:ext cx="17601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594" y="6385491"/>
                <a:ext cx="1760142" cy="276999"/>
              </a:xfrm>
              <a:prstGeom prst="rect">
                <a:avLst/>
              </a:prstGeom>
              <a:blipFill>
                <a:blip r:embed="rId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8352791" y="19399"/>
            <a:ext cx="3639373" cy="2218026"/>
            <a:chOff x="8200205" y="365126"/>
            <a:chExt cx="3639373" cy="22180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0205" y="365126"/>
              <a:ext cx="3639373" cy="2218026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8985052" y="1003649"/>
              <a:ext cx="2693806" cy="0"/>
            </a:xfrm>
            <a:prstGeom prst="line">
              <a:avLst/>
            </a:prstGeom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352791" y="2276329"/>
            <a:ext cx="3651697" cy="2222362"/>
            <a:chOff x="8235517" y="2813209"/>
            <a:chExt cx="3793737" cy="22177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5517" y="2813209"/>
              <a:ext cx="3793737" cy="2217732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 flipV="1">
              <a:off x="9097806" y="3310164"/>
              <a:ext cx="2362199" cy="5015"/>
            </a:xfrm>
            <a:prstGeom prst="line">
              <a:avLst/>
            </a:prstGeom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32598" y="1247422"/>
            <a:ext cx="5751676" cy="886531"/>
            <a:chOff x="2456891" y="1690689"/>
            <a:chExt cx="5429031" cy="871635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2456891" y="1690689"/>
              <a:ext cx="5429031" cy="8716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985239">
              <a:off x="4236456" y="1917511"/>
              <a:ext cx="72451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0.1 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rot="1197527">
            <a:off x="2260133" y="2321049"/>
            <a:ext cx="5822811" cy="1171959"/>
            <a:chOff x="2344854" y="1516142"/>
            <a:chExt cx="5511046" cy="1171959"/>
          </a:xfrm>
        </p:grpSpPr>
        <p:cxnSp>
          <p:nvCxnSpPr>
            <p:cNvPr id="36" name="Straight Arrow Connector 35"/>
            <p:cNvCxnSpPr/>
            <p:nvPr/>
          </p:nvCxnSpPr>
          <p:spPr>
            <a:xfrm rot="20402473">
              <a:off x="2344854" y="1516142"/>
              <a:ext cx="5511046" cy="1171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985239">
              <a:off x="4235832" y="1909162"/>
              <a:ext cx="8028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0.2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197527">
            <a:off x="2189119" y="2499694"/>
            <a:ext cx="5490751" cy="2480312"/>
            <a:chOff x="2557539" y="1431622"/>
            <a:chExt cx="5762146" cy="2480312"/>
          </a:xfrm>
        </p:grpSpPr>
        <p:cxnSp>
          <p:nvCxnSpPr>
            <p:cNvPr id="39" name="Straight Arrow Connector 38"/>
            <p:cNvCxnSpPr/>
            <p:nvPr/>
          </p:nvCxnSpPr>
          <p:spPr>
            <a:xfrm rot="20402473">
              <a:off x="2557539" y="1431622"/>
              <a:ext cx="5762146" cy="2480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404811">
              <a:off x="4503227" y="2355193"/>
              <a:ext cx="93632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0.5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52791" y="4537595"/>
            <a:ext cx="3651697" cy="2259342"/>
            <a:chOff x="8235517" y="5059338"/>
            <a:chExt cx="3517868" cy="210022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35517" y="5059338"/>
              <a:ext cx="3517868" cy="2100220"/>
            </a:xfrm>
            <a:prstGeom prst="rect">
              <a:avLst/>
            </a:prstGeom>
          </p:spPr>
        </p:pic>
        <p:cxnSp>
          <p:nvCxnSpPr>
            <p:cNvPr id="41" name="Straight Connector 40"/>
            <p:cNvCxnSpPr/>
            <p:nvPr/>
          </p:nvCxnSpPr>
          <p:spPr>
            <a:xfrm flipV="1">
              <a:off x="8991601" y="5549220"/>
              <a:ext cx="2362199" cy="5015"/>
            </a:xfrm>
            <a:prstGeom prst="line">
              <a:avLst/>
            </a:prstGeom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9913434" y="657922"/>
            <a:ext cx="0" cy="10716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913434" y="2833465"/>
            <a:ext cx="0" cy="12368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913434" y="5486400"/>
            <a:ext cx="0" cy="8580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88739" y="1027906"/>
            <a:ext cx="84931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=391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849006" y="3262136"/>
            <a:ext cx="80324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=76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688739" y="5443097"/>
            <a:ext cx="9635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=0.57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16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Breakthrough Curves: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1345" y="5386969"/>
            <a:ext cx="400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 = 5E-6 m =0.000005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300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623" b="7084"/>
          <a:stretch/>
        </p:blipFill>
        <p:spPr>
          <a:xfrm>
            <a:off x="8564540" y="256478"/>
            <a:ext cx="3332715" cy="222420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355869" y="1277387"/>
            <a:ext cx="6226876" cy="922078"/>
            <a:chOff x="2456891" y="1655740"/>
            <a:chExt cx="5339086" cy="90658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456891" y="1655740"/>
              <a:ext cx="5339086" cy="906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20985239">
              <a:off x="4236456" y="1917511"/>
              <a:ext cx="72451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0.2 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197527">
            <a:off x="2903312" y="2231083"/>
            <a:ext cx="5338112" cy="1138441"/>
            <a:chOff x="2359718" y="1642767"/>
            <a:chExt cx="4843254" cy="1138441"/>
          </a:xfrm>
        </p:grpSpPr>
        <p:cxnSp>
          <p:nvCxnSpPr>
            <p:cNvPr id="15" name="Straight Arrow Connector 14"/>
            <p:cNvCxnSpPr/>
            <p:nvPr/>
          </p:nvCxnSpPr>
          <p:spPr>
            <a:xfrm rot="20402473">
              <a:off x="2359718" y="1642767"/>
              <a:ext cx="4843254" cy="1138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0985239">
              <a:off x="4235832" y="1909162"/>
              <a:ext cx="8028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0.2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1.0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197527">
            <a:off x="5572365" y="2321501"/>
            <a:ext cx="2826375" cy="2986479"/>
            <a:chOff x="5073178" y="-8169"/>
            <a:chExt cx="2838387" cy="2986479"/>
          </a:xfrm>
        </p:grpSpPr>
        <p:cxnSp>
          <p:nvCxnSpPr>
            <p:cNvPr id="18" name="Straight Arrow Connector 17"/>
            <p:cNvCxnSpPr/>
            <p:nvPr/>
          </p:nvCxnSpPr>
          <p:spPr>
            <a:xfrm rot="20402473">
              <a:off x="5073178" y="-8169"/>
              <a:ext cx="2838387" cy="2986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20402473">
              <a:off x="6090927" y="1192682"/>
              <a:ext cx="8028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0.2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3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8876" b="7396"/>
          <a:stretch/>
        </p:blipFill>
        <p:spPr>
          <a:xfrm>
            <a:off x="8443256" y="2461892"/>
            <a:ext cx="3409484" cy="202952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t="8299"/>
          <a:stretch/>
        </p:blipFill>
        <p:spPr>
          <a:xfrm>
            <a:off x="8553918" y="4583151"/>
            <a:ext cx="3298822" cy="196973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73427" y="473384"/>
            <a:ext cx="512957" cy="159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08758" y="4579384"/>
            <a:ext cx="512957" cy="159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08758" y="2452066"/>
            <a:ext cx="512957" cy="159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363" y="3531509"/>
            <a:ext cx="2498582" cy="176921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 rot="1197527">
            <a:off x="2385179" y="2774824"/>
            <a:ext cx="1486624" cy="911636"/>
            <a:chOff x="2535773" y="2167363"/>
            <a:chExt cx="2657240" cy="4163993"/>
          </a:xfrm>
        </p:grpSpPr>
        <p:cxnSp>
          <p:nvCxnSpPr>
            <p:cNvPr id="32" name="Straight Arrow Connector 31"/>
            <p:cNvCxnSpPr/>
            <p:nvPr/>
          </p:nvCxnSpPr>
          <p:spPr>
            <a:xfrm rot="20402473">
              <a:off x="2535773" y="2167363"/>
              <a:ext cx="2253680" cy="4163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20402473">
              <a:off x="2783570" y="2339094"/>
              <a:ext cx="2409443" cy="26710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1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30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Mass Discharge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21705" y="5622429"/>
            <a:ext cx="400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2b = 5E-6 m =0.000005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300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-169594" y="6385491"/>
                <a:ext cx="17601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594" y="6385491"/>
                <a:ext cx="1760142" cy="276999"/>
              </a:xfrm>
              <a:prstGeom prst="rect">
                <a:avLst/>
              </a:prstGeom>
              <a:blipFill>
                <a:blip r:embed="rId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8555402" y="154712"/>
            <a:ext cx="3354102" cy="1863648"/>
            <a:chOff x="8235517" y="2813209"/>
            <a:chExt cx="3793737" cy="221773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5517" y="2813209"/>
              <a:ext cx="3793737" cy="2217732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V="1">
              <a:off x="9097806" y="3310164"/>
              <a:ext cx="2362199" cy="5015"/>
            </a:xfrm>
            <a:prstGeom prst="line">
              <a:avLst/>
            </a:prstGeom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401" y="2477165"/>
            <a:ext cx="3354102" cy="199907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520" y="4753704"/>
            <a:ext cx="3354102" cy="199099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2328525" y="1229649"/>
            <a:ext cx="6070215" cy="922078"/>
            <a:chOff x="2456891" y="1655740"/>
            <a:chExt cx="5339086" cy="906585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56891" y="1655740"/>
              <a:ext cx="5339086" cy="906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20985239">
              <a:off x="4236456" y="1917511"/>
              <a:ext cx="72451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0.2 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197527">
            <a:off x="2903312" y="2231083"/>
            <a:ext cx="5338112" cy="1138441"/>
            <a:chOff x="2359718" y="1642767"/>
            <a:chExt cx="4843254" cy="1138441"/>
          </a:xfrm>
        </p:grpSpPr>
        <p:cxnSp>
          <p:nvCxnSpPr>
            <p:cNvPr id="60" name="Straight Arrow Connector 59"/>
            <p:cNvCxnSpPr/>
            <p:nvPr/>
          </p:nvCxnSpPr>
          <p:spPr>
            <a:xfrm rot="20402473">
              <a:off x="2359718" y="1642767"/>
              <a:ext cx="4843254" cy="1138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20985239">
              <a:off x="4235832" y="1909162"/>
              <a:ext cx="8028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0.2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1.0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1197527">
            <a:off x="5572365" y="2321501"/>
            <a:ext cx="2826375" cy="2986479"/>
            <a:chOff x="5073178" y="-8169"/>
            <a:chExt cx="2838387" cy="2986479"/>
          </a:xfrm>
        </p:grpSpPr>
        <p:cxnSp>
          <p:nvCxnSpPr>
            <p:cNvPr id="63" name="Straight Arrow Connector 62"/>
            <p:cNvCxnSpPr/>
            <p:nvPr/>
          </p:nvCxnSpPr>
          <p:spPr>
            <a:xfrm rot="20402473">
              <a:off x="5073178" y="-8169"/>
              <a:ext cx="2838387" cy="2986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20402473">
              <a:off x="6090927" y="1192682"/>
              <a:ext cx="8028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0.2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3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9265343" y="3010723"/>
            <a:ext cx="2088457" cy="4214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9265343" y="5307980"/>
            <a:ext cx="2088457" cy="4214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989634" y="619018"/>
            <a:ext cx="0" cy="10716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989634" y="3099135"/>
            <a:ext cx="0" cy="97119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065834" y="5396776"/>
            <a:ext cx="2091" cy="9887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531" y="3707236"/>
            <a:ext cx="2662415" cy="1577481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 rot="1197527">
            <a:off x="2385179" y="2774824"/>
            <a:ext cx="1486624" cy="911636"/>
            <a:chOff x="2535773" y="2167363"/>
            <a:chExt cx="2657240" cy="4163993"/>
          </a:xfrm>
        </p:grpSpPr>
        <p:cxnSp>
          <p:nvCxnSpPr>
            <p:cNvPr id="75" name="Straight Arrow Connector 74"/>
            <p:cNvCxnSpPr/>
            <p:nvPr/>
          </p:nvCxnSpPr>
          <p:spPr>
            <a:xfrm rot="20402473">
              <a:off x="2535773" y="2167363"/>
              <a:ext cx="2253680" cy="4163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20402473">
              <a:off x="2783570" y="2339094"/>
              <a:ext cx="2409443" cy="26710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z= 1 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x = 0.1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V="1">
            <a:off x="3736536" y="4133683"/>
            <a:ext cx="1690142" cy="4214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377201" y="4126032"/>
            <a:ext cx="3718" cy="8277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734814" y="994148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=76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10734813" y="3311881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=69.5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744155" y="5737244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=49.5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50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65955" cy="1325563"/>
          </a:xfrm>
        </p:spPr>
        <p:txBody>
          <a:bodyPr/>
          <a:lstStyle/>
          <a:p>
            <a:r>
              <a:rPr lang="en-US" dirty="0" smtClean="0"/>
              <a:t>Vary Fracture Width (b): Fracture Breakthrough Curves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9" y="1836718"/>
            <a:ext cx="3072392" cy="42640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351314" y="2380344"/>
            <a:ext cx="5413829" cy="1165481"/>
            <a:chOff x="2362040" y="2210175"/>
            <a:chExt cx="4761758" cy="114589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362040" y="2210175"/>
              <a:ext cx="4761758" cy="1145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21429721">
              <a:off x="4476210" y="2615636"/>
              <a:ext cx="1037836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1.0E-5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8165" b="9519"/>
          <a:stretch/>
        </p:blipFill>
        <p:spPr>
          <a:xfrm>
            <a:off x="8072527" y="2564860"/>
            <a:ext cx="3854859" cy="2133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9251" b="8399"/>
          <a:stretch/>
        </p:blipFill>
        <p:spPr>
          <a:xfrm>
            <a:off x="8304155" y="547104"/>
            <a:ext cx="3465807" cy="201576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389192" y="1679439"/>
            <a:ext cx="5683335" cy="697126"/>
            <a:chOff x="2329406" y="1370127"/>
            <a:chExt cx="4998803" cy="685414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329406" y="1370127"/>
              <a:ext cx="4998803" cy="685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21429721">
              <a:off x="4984274" y="1519499"/>
              <a:ext cx="1003034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0.5E-5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0387"/>
          <a:stretch/>
        </p:blipFill>
        <p:spPr>
          <a:xfrm>
            <a:off x="8138271" y="4685491"/>
            <a:ext cx="3547474" cy="215953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389192" y="2385404"/>
            <a:ext cx="5375951" cy="3217110"/>
            <a:chOff x="2362040" y="2210175"/>
            <a:chExt cx="4728442" cy="3163057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362040" y="2210175"/>
              <a:ext cx="4728442" cy="3163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429721">
              <a:off x="4402357" y="3719158"/>
              <a:ext cx="1037836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10.0E-5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01225" y="5639073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z = 3.0 m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100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General Equations and Derivation of Analytical Solutions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Implementing the Analytical Solution using numerical integration </a:t>
            </a:r>
          </a:p>
          <a:p>
            <a:pPr lvl="1"/>
            <a:r>
              <a:rPr lang="en-US" dirty="0" smtClean="0"/>
              <a:t>Implementing time-dependent Co using Superposition </a:t>
            </a:r>
          </a:p>
          <a:p>
            <a:pPr lvl="1"/>
            <a:r>
              <a:rPr lang="en-US" dirty="0" smtClean="0"/>
              <a:t>Integrating breakthrough curve to estimate mass discharge </a:t>
            </a:r>
          </a:p>
          <a:p>
            <a:r>
              <a:rPr lang="en-US" dirty="0" smtClean="0"/>
              <a:t>Results </a:t>
            </a:r>
          </a:p>
          <a:p>
            <a:pPr lvl="1"/>
            <a:r>
              <a:rPr lang="en-US" dirty="0" smtClean="0"/>
              <a:t>Breakthrough curves for Fracture and Matrix </a:t>
            </a:r>
          </a:p>
          <a:p>
            <a:pPr lvl="1"/>
            <a:r>
              <a:rPr lang="en-US" dirty="0" smtClean="0"/>
              <a:t>Investigate mass discharge as a function of </a:t>
            </a:r>
          </a:p>
          <a:p>
            <a:pPr lvl="2"/>
            <a:r>
              <a:rPr lang="en-US" dirty="0" smtClean="0"/>
              <a:t>Distance from source (z- coordinate) </a:t>
            </a:r>
          </a:p>
          <a:p>
            <a:pPr lvl="2"/>
            <a:r>
              <a:rPr lang="en-US" dirty="0" smtClean="0"/>
              <a:t>Distance into Porous Matrix (x-</a:t>
            </a:r>
            <a:r>
              <a:rPr lang="en-US" dirty="0"/>
              <a:t>c</a:t>
            </a:r>
            <a:r>
              <a:rPr lang="en-US" dirty="0" smtClean="0"/>
              <a:t>oordinate)</a:t>
            </a:r>
          </a:p>
          <a:p>
            <a:pPr lvl="2"/>
            <a:r>
              <a:rPr lang="en-US" dirty="0" smtClean="0"/>
              <a:t>Fracture width (2b)</a:t>
            </a:r>
          </a:p>
          <a:p>
            <a:pPr lvl="2"/>
            <a:r>
              <a:rPr lang="en-US" dirty="0" smtClean="0"/>
              <a:t>Flow velocity along fracture axis (v)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</p:spPr>
        <p:txBody>
          <a:bodyPr/>
          <a:lstStyle/>
          <a:p>
            <a:r>
              <a:rPr lang="en-US" dirty="0" smtClean="0"/>
              <a:t>Vary Fracture Width (b): Fracture Mass Discharge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6178" y="5576798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x = 0.0 m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z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3.0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100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965" y="36059"/>
            <a:ext cx="3585028" cy="2120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14" y="2316543"/>
            <a:ext cx="3638336" cy="2206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473" y="4682311"/>
            <a:ext cx="3682527" cy="217568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9265343" y="542294"/>
            <a:ext cx="2088457" cy="4214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204554" y="2799903"/>
            <a:ext cx="2088457" cy="4214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143594" y="5237496"/>
            <a:ext cx="2088457" cy="4214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351314" y="2422261"/>
            <a:ext cx="5413829" cy="1165481"/>
            <a:chOff x="2362040" y="2210175"/>
            <a:chExt cx="4761758" cy="1145899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362040" y="2210175"/>
              <a:ext cx="4761758" cy="1145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429721">
              <a:off x="4476210" y="2615636"/>
              <a:ext cx="1037836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1.0E-5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89192" y="1679439"/>
            <a:ext cx="5683335" cy="697126"/>
            <a:chOff x="2329406" y="1370127"/>
            <a:chExt cx="4998803" cy="685414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329406" y="1370127"/>
              <a:ext cx="4998803" cy="685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1429721">
              <a:off x="4984274" y="1519499"/>
              <a:ext cx="1003034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0.5E-5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89192" y="2385404"/>
            <a:ext cx="5375951" cy="3217110"/>
            <a:chOff x="2362040" y="2210175"/>
            <a:chExt cx="4728442" cy="316305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362040" y="2210175"/>
              <a:ext cx="4728442" cy="3163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1429721">
              <a:off x="4402357" y="3719158"/>
              <a:ext cx="1037836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10.0E-5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591800" y="1027906"/>
            <a:ext cx="103582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=514.5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833906" y="3233165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=33.5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496" y="5643006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47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65955" cy="1325563"/>
          </a:xfrm>
        </p:spPr>
        <p:txBody>
          <a:bodyPr/>
          <a:lstStyle/>
          <a:p>
            <a:r>
              <a:rPr lang="en-US" dirty="0" smtClean="0"/>
              <a:t>Vary Fracture Width (b): Matrix Breakthrough Curves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9" y="1836718"/>
            <a:ext cx="3072392" cy="42640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351314" y="2144756"/>
            <a:ext cx="5413829" cy="1401068"/>
            <a:chOff x="2362040" y="1978546"/>
            <a:chExt cx="4761758" cy="137752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362040" y="1978546"/>
              <a:ext cx="4761758" cy="13775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21429721">
              <a:off x="4476210" y="2615636"/>
              <a:ext cx="1037836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1.0E-5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51314" y="1679438"/>
            <a:ext cx="5721213" cy="490478"/>
            <a:chOff x="2296090" y="1370127"/>
            <a:chExt cx="5032119" cy="482238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296090" y="1370127"/>
              <a:ext cx="5032119" cy="421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21429721">
              <a:off x="4984274" y="1519499"/>
              <a:ext cx="1003034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0.5E-5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51314" y="2108200"/>
            <a:ext cx="5413829" cy="3494315"/>
            <a:chOff x="2328724" y="1937628"/>
            <a:chExt cx="4761758" cy="3435604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328724" y="1937628"/>
              <a:ext cx="4761758" cy="3435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429721">
              <a:off x="4402357" y="3719158"/>
              <a:ext cx="1037836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10.0E-5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01225" y="5639073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0.1 m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z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=0.2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300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623" b="7084"/>
          <a:stretch/>
        </p:blipFill>
        <p:spPr>
          <a:xfrm>
            <a:off x="8544577" y="154502"/>
            <a:ext cx="3332715" cy="2224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8834" b="9088"/>
          <a:stretch/>
        </p:blipFill>
        <p:spPr>
          <a:xfrm>
            <a:off x="8440243" y="4657276"/>
            <a:ext cx="3490520" cy="2060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t="7766"/>
          <a:stretch/>
        </p:blipFill>
        <p:spPr>
          <a:xfrm>
            <a:off x="8440243" y="2463843"/>
            <a:ext cx="3284649" cy="21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65955" cy="1325563"/>
          </a:xfrm>
        </p:spPr>
        <p:txBody>
          <a:bodyPr/>
          <a:lstStyle/>
          <a:p>
            <a:r>
              <a:rPr lang="en-US" dirty="0" smtClean="0"/>
              <a:t>Vary Fracture Width (b): Matrix Mass Discharge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6" y="2075295"/>
            <a:ext cx="3072392" cy="42640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351314" y="2380344"/>
            <a:ext cx="5413829" cy="1165481"/>
            <a:chOff x="2362040" y="2210175"/>
            <a:chExt cx="4761758" cy="114589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362040" y="2210175"/>
              <a:ext cx="4761758" cy="1145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21429721">
              <a:off x="4476210" y="2615636"/>
              <a:ext cx="1037836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1.0E-5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89192" y="1679439"/>
            <a:ext cx="5683335" cy="697126"/>
            <a:chOff x="2329406" y="1370127"/>
            <a:chExt cx="4998803" cy="685414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329406" y="1370127"/>
              <a:ext cx="4998803" cy="685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21429721">
              <a:off x="4984274" y="1519499"/>
              <a:ext cx="1003034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0.5E-5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89192" y="2385404"/>
            <a:ext cx="5375951" cy="3217110"/>
            <a:chOff x="2362040" y="2210175"/>
            <a:chExt cx="4728442" cy="3163057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362040" y="2210175"/>
              <a:ext cx="4728442" cy="3163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429721">
              <a:off x="4402357" y="3719158"/>
              <a:ext cx="1037836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b = 10.0E-5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01225" y="5639073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0.01 m/day 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0.1 m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z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=0.2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300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091" y="4731699"/>
            <a:ext cx="3560673" cy="2107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155" y="2509990"/>
            <a:ext cx="3560673" cy="2097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91" y="356270"/>
            <a:ext cx="3547737" cy="21092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467184" y="1223001"/>
            <a:ext cx="104087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=76.35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528516" y="3332228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=76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19701" y="5639073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=64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87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65955" cy="1325563"/>
          </a:xfrm>
        </p:spPr>
        <p:txBody>
          <a:bodyPr/>
          <a:lstStyle/>
          <a:p>
            <a:r>
              <a:rPr lang="en-US" dirty="0" smtClean="0"/>
              <a:t>Vary Velocity (v): Fracture Breakthrough Curves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9" y="1836718"/>
            <a:ext cx="3072392" cy="42640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01225" y="5639073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 = 0.5E-5 m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0.0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z = 3.0 m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100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9251" b="8399"/>
          <a:stretch/>
        </p:blipFill>
        <p:spPr>
          <a:xfrm>
            <a:off x="8289440" y="2486276"/>
            <a:ext cx="3465807" cy="201576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414141" y="2714212"/>
            <a:ext cx="5413829" cy="1165481"/>
            <a:chOff x="2362040" y="2210175"/>
            <a:chExt cx="4761758" cy="114589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362040" y="2210175"/>
              <a:ext cx="4761758" cy="1145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1429721">
              <a:off x="4476123" y="2611731"/>
              <a:ext cx="1178968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v = 0.01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52019" y="1971390"/>
            <a:ext cx="5683335" cy="697126"/>
            <a:chOff x="2329406" y="1370127"/>
            <a:chExt cx="4998803" cy="68541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2329406" y="1370127"/>
              <a:ext cx="4998803" cy="685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1429721">
              <a:off x="4984165" y="1393502"/>
              <a:ext cx="1182112" cy="5749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v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0.005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52019" y="2677355"/>
            <a:ext cx="5375951" cy="3217110"/>
            <a:chOff x="2362040" y="2210175"/>
            <a:chExt cx="4728442" cy="3163057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362040" y="2210175"/>
              <a:ext cx="4728442" cy="3163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21429721">
              <a:off x="4248243" y="3723425"/>
              <a:ext cx="1192044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v = 0.1 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1076"/>
          <a:stretch/>
        </p:blipFill>
        <p:spPr>
          <a:xfrm>
            <a:off x="7999418" y="4535933"/>
            <a:ext cx="3900066" cy="2303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-2570" t="-1078" r="2570" b="8490"/>
          <a:stretch/>
        </p:blipFill>
        <p:spPr>
          <a:xfrm>
            <a:off x="8220067" y="127423"/>
            <a:ext cx="3458767" cy="21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</p:spPr>
        <p:txBody>
          <a:bodyPr/>
          <a:lstStyle/>
          <a:p>
            <a:r>
              <a:rPr lang="en-US" dirty="0" smtClean="0"/>
              <a:t>Vary Velocity (v): Fracture Mass Discharge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6178" y="5576798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 = 5E-5 m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x = 0.0 m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z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3.0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100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08387" y="2956497"/>
            <a:ext cx="5413829" cy="1165481"/>
            <a:chOff x="2362040" y="2210175"/>
            <a:chExt cx="4761758" cy="1145899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362040" y="2210175"/>
              <a:ext cx="4761758" cy="1145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429721">
              <a:off x="4476123" y="2611731"/>
              <a:ext cx="1178968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v = 0.01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46265" y="2061987"/>
            <a:ext cx="5683335" cy="848813"/>
            <a:chOff x="2329406" y="1220988"/>
            <a:chExt cx="4998803" cy="83455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329406" y="1220988"/>
              <a:ext cx="4998803" cy="834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1429721">
              <a:off x="4877544" y="1343993"/>
              <a:ext cx="1182112" cy="5749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v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0.005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6265" y="2919640"/>
            <a:ext cx="5375951" cy="3217110"/>
            <a:chOff x="2362040" y="2210175"/>
            <a:chExt cx="4728442" cy="316305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362040" y="2210175"/>
              <a:ext cx="4728442" cy="3163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1429721">
              <a:off x="4248243" y="3723425"/>
              <a:ext cx="1192044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v = 0.1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9102118" y="3104787"/>
            <a:ext cx="2273757" cy="5025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938164" y="3847801"/>
            <a:ext cx="2273757" cy="5025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522" y="2484866"/>
            <a:ext cx="3666747" cy="2166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494" y="205025"/>
            <a:ext cx="3800475" cy="223837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9102117" y="738874"/>
            <a:ext cx="2273757" cy="5025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029852" y="3011738"/>
            <a:ext cx="2273757" cy="5025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045" y="4739256"/>
            <a:ext cx="3493493" cy="203787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9029851" y="5157815"/>
            <a:ext cx="2273757" cy="5025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44503" y="1131984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=0.51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859088" y="3331939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=6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0457665" y="5446284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=423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33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</p:spPr>
        <p:txBody>
          <a:bodyPr/>
          <a:lstStyle/>
          <a:p>
            <a:r>
              <a:rPr lang="en-US" dirty="0" smtClean="0"/>
              <a:t>Vary Velocity (v): Matrix Mass Discharge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6178" y="5576798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 = 5E-5 m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x = 0.0 m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z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3.0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300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08387" y="2956497"/>
            <a:ext cx="5413829" cy="1165481"/>
            <a:chOff x="2362040" y="2210175"/>
            <a:chExt cx="4761758" cy="1145899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362040" y="2210175"/>
              <a:ext cx="4761758" cy="1145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429721">
              <a:off x="4476123" y="2611731"/>
              <a:ext cx="1178968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v = 0.01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46265" y="2061987"/>
            <a:ext cx="5683335" cy="848813"/>
            <a:chOff x="2329406" y="1220988"/>
            <a:chExt cx="4998803" cy="83455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329406" y="1220988"/>
              <a:ext cx="4998803" cy="834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1429721">
              <a:off x="4877544" y="1343993"/>
              <a:ext cx="1182112" cy="5749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v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0.005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6265" y="2919640"/>
            <a:ext cx="5375951" cy="3217110"/>
            <a:chOff x="2362040" y="2210175"/>
            <a:chExt cx="4728442" cy="316305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362040" y="2210175"/>
              <a:ext cx="4728442" cy="3163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1429721">
              <a:off x="4248243" y="3723425"/>
              <a:ext cx="1192044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v = 0.1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9164" b="7083"/>
          <a:stretch/>
        </p:blipFill>
        <p:spPr>
          <a:xfrm>
            <a:off x="8506168" y="2479481"/>
            <a:ext cx="3332715" cy="2018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437" y="88256"/>
            <a:ext cx="3386784" cy="2398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0070"/>
          <a:stretch/>
        </p:blipFill>
        <p:spPr>
          <a:xfrm>
            <a:off x="8471451" y="4628027"/>
            <a:ext cx="3267623" cy="21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</p:spPr>
        <p:txBody>
          <a:bodyPr/>
          <a:lstStyle/>
          <a:p>
            <a:r>
              <a:rPr lang="en-US" dirty="0" smtClean="0"/>
              <a:t>Vary Velocity (v): Matrix Mass Discharge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" y="1938318"/>
            <a:ext cx="3072392" cy="4264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6178" y="5576798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 = 5E-5 m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x = 0.0 m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z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3.0 m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= 100 years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08387" y="2956497"/>
            <a:ext cx="5413829" cy="1165481"/>
            <a:chOff x="2362040" y="2210175"/>
            <a:chExt cx="4761758" cy="1145899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362040" y="2210175"/>
              <a:ext cx="4761758" cy="1145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429721">
              <a:off x="4476123" y="2611731"/>
              <a:ext cx="1178968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v = 0.01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46265" y="2061987"/>
            <a:ext cx="5683335" cy="848813"/>
            <a:chOff x="2329406" y="1220988"/>
            <a:chExt cx="4998803" cy="83455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329406" y="1220988"/>
              <a:ext cx="4998803" cy="834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1429721">
              <a:off x="4877544" y="1343993"/>
              <a:ext cx="1182112" cy="5749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v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= 0.005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6265" y="2919640"/>
            <a:ext cx="5375951" cy="3217110"/>
            <a:chOff x="2362040" y="2210175"/>
            <a:chExt cx="4728442" cy="316305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362040" y="2210175"/>
              <a:ext cx="4728442" cy="3163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1429721">
              <a:off x="4248243" y="3723425"/>
              <a:ext cx="1192044" cy="332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v = 0.1 m/d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49" y="2608286"/>
            <a:ext cx="3448651" cy="209879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9102118" y="3104787"/>
            <a:ext cx="2273757" cy="5025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522" y="218437"/>
            <a:ext cx="3580161" cy="2167886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9102118" y="878574"/>
            <a:ext cx="2273757" cy="5025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664" y="4749775"/>
            <a:ext cx="3390136" cy="2027352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9241819" y="5318411"/>
            <a:ext cx="2273757" cy="5025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34814" y="994148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=37.5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34813" y="3380303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=76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0597367" y="5609562"/>
            <a:ext cx="91820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Md</a:t>
            </a:r>
            <a:r>
              <a:rPr lang="en-US" sz="1400" dirty="0" smtClean="0"/>
              <a:t> =77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57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Z and/or X reduce maximum height of breakthrough curves for Matrix and fracture solutions </a:t>
            </a:r>
          </a:p>
          <a:p>
            <a:pPr lvl="1"/>
            <a:r>
              <a:rPr lang="en-US" dirty="0" smtClean="0"/>
              <a:t>Reduces mass discharge estimate as well</a:t>
            </a:r>
          </a:p>
          <a:p>
            <a:r>
              <a:rPr lang="en-US" dirty="0" smtClean="0"/>
              <a:t>Increasing width of fracture (b) reduces the </a:t>
            </a:r>
            <a:r>
              <a:rPr lang="en-US" dirty="0" err="1" smtClean="0"/>
              <a:t>Md</a:t>
            </a:r>
            <a:r>
              <a:rPr lang="en-US" dirty="0" smtClean="0"/>
              <a:t> estimate more in the fracture solution than in the matrix solution</a:t>
            </a:r>
          </a:p>
          <a:p>
            <a:r>
              <a:rPr lang="en-US" dirty="0" smtClean="0"/>
              <a:t>Increasing velocity increases </a:t>
            </a:r>
            <a:r>
              <a:rPr lang="en-US" dirty="0" err="1" smtClean="0"/>
              <a:t>Md</a:t>
            </a:r>
            <a:r>
              <a:rPr lang="en-US" dirty="0" smtClean="0"/>
              <a:t> estimates for both solutions</a:t>
            </a:r>
          </a:p>
          <a:p>
            <a:r>
              <a:rPr lang="en-US" dirty="0" smtClean="0"/>
              <a:t>Breakthrough curves require more time for matrix solution</a:t>
            </a:r>
          </a:p>
          <a:p>
            <a:r>
              <a:rPr lang="en-US" dirty="0" smtClean="0"/>
              <a:t>Fracture solution unstable for large time values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Contaminant Transport in Fractured Porous Media: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Analytical Solution for a Single Fracture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580" y="1815577"/>
            <a:ext cx="5769429" cy="4351338"/>
          </a:xfrm>
        </p:spPr>
        <p:txBody>
          <a:bodyPr>
            <a:normAutofit fontScale="47500" lnSpcReduction="20000"/>
          </a:bodyPr>
          <a:lstStyle/>
          <a:p>
            <a:r>
              <a:rPr lang="en-US" sz="3700" dirty="0" smtClean="0"/>
              <a:t>D. H. TANG, E. O. FRIND AND E. A. </a:t>
            </a:r>
            <a:r>
              <a:rPr lang="en-US" sz="3700" dirty="0" smtClean="0"/>
              <a:t>SUDICKY</a:t>
            </a:r>
          </a:p>
          <a:p>
            <a:pPr marL="0" indent="0">
              <a:buNone/>
            </a:pPr>
            <a:endParaRPr lang="en-US" sz="3700" dirty="0"/>
          </a:p>
          <a:p>
            <a:r>
              <a:rPr lang="en-US" sz="3400" dirty="0" smtClean="0"/>
              <a:t>P</a:t>
            </a:r>
            <a:r>
              <a:rPr lang="en-US" sz="3800" dirty="0" smtClean="0"/>
              <a:t>resents general analytical solution for contaminant transport along a discrete </a:t>
            </a:r>
            <a:r>
              <a:rPr lang="en-US" sz="3800" dirty="0" smtClean="0"/>
              <a:t>fracture and surrounding porous matrix</a:t>
            </a:r>
            <a:endParaRPr lang="en-US" sz="3800" dirty="0"/>
          </a:p>
          <a:p>
            <a:r>
              <a:rPr lang="en-US" sz="3800" dirty="0" smtClean="0"/>
              <a:t>Solution accounts for many transport mechanisms</a:t>
            </a:r>
          </a:p>
          <a:p>
            <a:pPr lvl="1"/>
            <a:r>
              <a:rPr lang="en-US" sz="3800" dirty="0" smtClean="0"/>
              <a:t> Advective transport in the </a:t>
            </a:r>
            <a:r>
              <a:rPr lang="en-US" sz="3800" dirty="0" smtClean="0"/>
              <a:t>fracture</a:t>
            </a:r>
            <a:endParaRPr lang="en-US" sz="3800" dirty="0"/>
          </a:p>
          <a:p>
            <a:pPr lvl="1"/>
            <a:r>
              <a:rPr lang="en-US" sz="3800" dirty="0" smtClean="0"/>
              <a:t> Longitudinal mechanical dispersion in the </a:t>
            </a:r>
            <a:r>
              <a:rPr lang="en-US" sz="3800" dirty="0" smtClean="0"/>
              <a:t>fracture</a:t>
            </a:r>
            <a:endParaRPr lang="en-US" sz="3800" dirty="0" smtClean="0"/>
          </a:p>
          <a:p>
            <a:pPr lvl="1"/>
            <a:r>
              <a:rPr lang="en-US" sz="3800" dirty="0" smtClean="0"/>
              <a:t>Molecular diffusion </a:t>
            </a:r>
          </a:p>
          <a:p>
            <a:pPr lvl="2"/>
            <a:r>
              <a:rPr lang="en-US" sz="3400" dirty="0" smtClean="0"/>
              <a:t>Along the fracture</a:t>
            </a:r>
          </a:p>
          <a:p>
            <a:pPr lvl="2"/>
            <a:r>
              <a:rPr lang="en-US" sz="3400" dirty="0" smtClean="0"/>
              <a:t> From the fracture to the rock </a:t>
            </a:r>
            <a:r>
              <a:rPr lang="en-US" sz="3400" dirty="0" smtClean="0"/>
              <a:t>matrix</a:t>
            </a:r>
            <a:endParaRPr lang="en-US" sz="3400" dirty="0" smtClean="0"/>
          </a:p>
          <a:p>
            <a:pPr lvl="1"/>
            <a:r>
              <a:rPr lang="en-US" sz="3800" dirty="0" smtClean="0"/>
              <a:t>Adsorption </a:t>
            </a:r>
          </a:p>
          <a:p>
            <a:pPr lvl="2"/>
            <a:r>
              <a:rPr lang="en-US" sz="3400" dirty="0" smtClean="0"/>
              <a:t>From fracture to the face of the rock matrix</a:t>
            </a:r>
          </a:p>
          <a:p>
            <a:pPr lvl="2"/>
            <a:r>
              <a:rPr lang="en-US" sz="3400" dirty="0" smtClean="0"/>
              <a:t>Adsorption within the rock </a:t>
            </a:r>
            <a:r>
              <a:rPr lang="en-US" sz="3400" dirty="0" smtClean="0"/>
              <a:t>matrix</a:t>
            </a:r>
            <a:endParaRPr lang="en-US" sz="3400" dirty="0" smtClean="0"/>
          </a:p>
          <a:p>
            <a:pPr lvl="1"/>
            <a:r>
              <a:rPr lang="en-US" sz="3800" dirty="0" smtClean="0"/>
              <a:t>Radioactive decay</a:t>
            </a:r>
          </a:p>
          <a:p>
            <a:pPr lvl="2"/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12" y="1815577"/>
            <a:ext cx="3353742" cy="46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these folks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Width of fracture is much smaller than its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Transverse diffusion and dispersion within the </a:t>
            </a:r>
            <a:r>
              <a:rPr lang="en-US" dirty="0" smtClean="0"/>
              <a:t>fracture assure </a:t>
            </a:r>
            <a:r>
              <a:rPr lang="en-US" dirty="0"/>
              <a:t>complete </a:t>
            </a:r>
            <a:r>
              <a:rPr lang="en-US" dirty="0" smtClean="0"/>
              <a:t>mixing </a:t>
            </a:r>
            <a:r>
              <a:rPr lang="en-US" dirty="0"/>
              <a:t>across the fracture width at all </a:t>
            </a:r>
            <a:r>
              <a:rPr lang="en-US" dirty="0" smtClean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permeability of the porous matrix is very low and transport in the matrix will be mainly by molecular diffusion.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Transport </a:t>
            </a:r>
            <a:r>
              <a:rPr lang="en-US" dirty="0"/>
              <a:t>along the fracture is much faster than </a:t>
            </a:r>
            <a:r>
              <a:rPr lang="en-US" dirty="0" smtClean="0"/>
              <a:t>transport within </a:t>
            </a:r>
            <a:r>
              <a:rPr lang="en-US" dirty="0"/>
              <a:t>the </a:t>
            </a:r>
            <a:r>
              <a:rPr lang="en-US" dirty="0" smtClean="0"/>
              <a:t>matrix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Constant groundwater velocity in fracture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Contaminant source of constant strength exists at origin of fracture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Governing Equations: Fracture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022" y="2116749"/>
            <a:ext cx="6335825" cy="756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669" y="1440426"/>
            <a:ext cx="4106753" cy="2187616"/>
          </a:xfrm>
          <a:prstGeom prst="rect">
            <a:avLst/>
          </a:prstGeom>
        </p:spPr>
      </p:pic>
      <p:sp>
        <p:nvSpPr>
          <p:cNvPr id="11" name="Line Callout 1 10"/>
          <p:cNvSpPr/>
          <p:nvPr/>
        </p:nvSpPr>
        <p:spPr>
          <a:xfrm>
            <a:off x="472274" y="3148119"/>
            <a:ext cx="1310472" cy="338668"/>
          </a:xfrm>
          <a:prstGeom prst="borderCallout1">
            <a:avLst>
              <a:gd name="adj1" fmla="val -5694"/>
              <a:gd name="adj2" fmla="val 18694"/>
              <a:gd name="adj3" fmla="val -136058"/>
              <a:gd name="adj4" fmla="val 490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Advection </a:t>
            </a:r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long Fracture Axis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025475" y="3374921"/>
            <a:ext cx="1252563" cy="524427"/>
          </a:xfrm>
          <a:prstGeom prst="borderCallout1">
            <a:avLst>
              <a:gd name="adj1" fmla="val -5694"/>
              <a:gd name="adj2" fmla="val 18694"/>
              <a:gd name="adj3" fmla="val -110941"/>
              <a:gd name="adj4" fmla="val 132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Fick’s 2</a:t>
            </a:r>
            <a:r>
              <a:rPr lang="en-US" sz="1200" baseline="30000" dirty="0" smtClean="0">
                <a:solidFill>
                  <a:schemeClr val="tx1"/>
                </a:solidFill>
              </a:rPr>
              <a:t>nd</a:t>
            </a:r>
            <a:r>
              <a:rPr lang="en-US" sz="1200" dirty="0" smtClean="0">
                <a:solidFill>
                  <a:schemeClr val="tx1"/>
                </a:solidFill>
              </a:rPr>
              <a:t> Law (Diffusion Along Fracture Axis)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589446" y="3512428"/>
            <a:ext cx="1283703" cy="563784"/>
          </a:xfrm>
          <a:prstGeom prst="borderCallout1">
            <a:avLst>
              <a:gd name="adj1" fmla="val -5694"/>
              <a:gd name="adj2" fmla="val 18694"/>
              <a:gd name="adj3" fmla="val -88284"/>
              <a:gd name="adj4" fmla="val 27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Adsorption onto Fracture Face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ight Bracket 13"/>
          <p:cNvSpPr/>
          <p:nvPr/>
        </p:nvSpPr>
        <p:spPr>
          <a:xfrm rot="5400000">
            <a:off x="3008483" y="2271228"/>
            <a:ext cx="274031" cy="120507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Bracket 14"/>
          <p:cNvSpPr/>
          <p:nvPr/>
        </p:nvSpPr>
        <p:spPr>
          <a:xfrm rot="5400000">
            <a:off x="4278084" y="2415710"/>
            <a:ext cx="266284" cy="923848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136464" y="3756555"/>
            <a:ext cx="1002586" cy="535539"/>
          </a:xfrm>
          <a:prstGeom prst="borderCallout1">
            <a:avLst>
              <a:gd name="adj1" fmla="val -5694"/>
              <a:gd name="adj2" fmla="val 18694"/>
              <a:gd name="adj3" fmla="val -133217"/>
              <a:gd name="adj4" fmla="val -640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Radioactive Decay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782209" y="1507126"/>
            <a:ext cx="862401" cy="472278"/>
          </a:xfrm>
          <a:prstGeom prst="borderCallout1">
            <a:avLst>
              <a:gd name="adj1" fmla="val 98560"/>
              <a:gd name="adj2" fmla="val 24520"/>
              <a:gd name="adj3" fmla="val 177108"/>
              <a:gd name="adj4" fmla="val -486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7" y="4126896"/>
            <a:ext cx="1913185" cy="265521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632298" y="3899348"/>
            <a:ext cx="4736385" cy="1325807"/>
            <a:chOff x="6617415" y="5366395"/>
            <a:chExt cx="4736385" cy="132580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7415" y="5366395"/>
              <a:ext cx="4033838" cy="1325807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156338" y="5664552"/>
              <a:ext cx="1197462" cy="364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25588" y="5225155"/>
            <a:ext cx="4051564" cy="1433244"/>
            <a:chOff x="2288946" y="5258958"/>
            <a:chExt cx="4051564" cy="143324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8946" y="5258958"/>
              <a:ext cx="3807054" cy="143324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419953" y="5260406"/>
              <a:ext cx="920557" cy="768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73149" y="4706750"/>
            <a:ext cx="1607372" cy="1495505"/>
            <a:chOff x="3145498" y="4714376"/>
            <a:chExt cx="1153473" cy="106619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59737" y="4714376"/>
              <a:ext cx="1127824" cy="42637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5498" y="5115630"/>
              <a:ext cx="1153473" cy="664943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183064" y="5359045"/>
            <a:ext cx="1237595" cy="292633"/>
          </a:xfrm>
          <a:prstGeom prst="rect">
            <a:avLst/>
          </a:prstGeom>
        </p:spPr>
      </p:pic>
      <p:sp>
        <p:nvSpPr>
          <p:cNvPr id="28" name="Line Callout 1 27"/>
          <p:cNvSpPr/>
          <p:nvPr/>
        </p:nvSpPr>
        <p:spPr>
          <a:xfrm>
            <a:off x="2928804" y="5221195"/>
            <a:ext cx="1283703" cy="774299"/>
          </a:xfrm>
          <a:prstGeom prst="borderCallout1">
            <a:avLst>
              <a:gd name="adj1" fmla="val 37081"/>
              <a:gd name="adj2" fmla="val 99319"/>
              <a:gd name="adj3" fmla="val 18654"/>
              <a:gd name="adj4" fmla="val 1358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Boundary Conditions for Fracture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8" grpId="0" animBg="1"/>
      <p:bldP spid="28" grpId="1" animBg="1"/>
      <p:bldP spid="2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Governing Equations: Matrix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62" y="2109250"/>
            <a:ext cx="5286375" cy="657225"/>
          </a:xfrm>
          <a:prstGeom prst="rect">
            <a:avLst/>
          </a:prstGeom>
        </p:spPr>
      </p:pic>
      <p:sp>
        <p:nvSpPr>
          <p:cNvPr id="19" name="Line Callout 1 18"/>
          <p:cNvSpPr/>
          <p:nvPr/>
        </p:nvSpPr>
        <p:spPr>
          <a:xfrm>
            <a:off x="429091" y="3308221"/>
            <a:ext cx="1309274" cy="524427"/>
          </a:xfrm>
          <a:prstGeom prst="borderCallout1">
            <a:avLst>
              <a:gd name="adj1" fmla="val 54"/>
              <a:gd name="adj2" fmla="val 85074"/>
              <a:gd name="adj3" fmla="val -135850"/>
              <a:gd name="adj4" fmla="val 1057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Fick’s 2</a:t>
            </a:r>
            <a:r>
              <a:rPr lang="en-US" sz="1200" baseline="30000" dirty="0" smtClean="0">
                <a:solidFill>
                  <a:schemeClr val="tx1"/>
                </a:solidFill>
              </a:rPr>
              <a:t>nd</a:t>
            </a:r>
            <a:r>
              <a:rPr lang="en-US" sz="1200" dirty="0" smtClean="0">
                <a:solidFill>
                  <a:schemeClr val="tx1"/>
                </a:solidFill>
              </a:rPr>
              <a:t> Law (Diffusion into </a:t>
            </a:r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orous </a:t>
            </a:r>
            <a:r>
              <a:rPr lang="en-US" sz="1200" dirty="0">
                <a:solidFill>
                  <a:schemeClr val="tx1"/>
                </a:solidFill>
              </a:rPr>
              <a:t>M</a:t>
            </a:r>
            <a:r>
              <a:rPr lang="en-US" sz="1200" dirty="0" smtClean="0">
                <a:solidFill>
                  <a:schemeClr val="tx1"/>
                </a:solidFill>
              </a:rPr>
              <a:t>atrix)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2835910" y="3417689"/>
            <a:ext cx="1334156" cy="631797"/>
          </a:xfrm>
          <a:prstGeom prst="borderCallout1">
            <a:avLst>
              <a:gd name="adj1" fmla="val -5694"/>
              <a:gd name="adj2" fmla="val 18694"/>
              <a:gd name="adj3" fmla="val -69279"/>
              <a:gd name="adj4" fmla="val 20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Adsorption Into Porous Matrix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ight Bracket 20"/>
          <p:cNvSpPr/>
          <p:nvPr/>
        </p:nvSpPr>
        <p:spPr>
          <a:xfrm rot="5400000">
            <a:off x="2616231" y="2254405"/>
            <a:ext cx="274031" cy="110531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ight Bracket 21"/>
          <p:cNvSpPr/>
          <p:nvPr/>
        </p:nvSpPr>
        <p:spPr>
          <a:xfrm rot="5400000">
            <a:off x="3876300" y="2308666"/>
            <a:ext cx="266284" cy="1004536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4910405" y="3297109"/>
            <a:ext cx="1002586" cy="535539"/>
          </a:xfrm>
          <a:prstGeom prst="borderCallout1">
            <a:avLst>
              <a:gd name="adj1" fmla="val -5694"/>
              <a:gd name="adj2" fmla="val 18694"/>
              <a:gd name="adj3" fmla="val -65670"/>
              <a:gd name="adj4" fmla="val -470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Radioactive Decay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11" y="2042362"/>
            <a:ext cx="4253532" cy="144822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226683" y="3897461"/>
            <a:ext cx="4210050" cy="819150"/>
            <a:chOff x="7357311" y="3842262"/>
            <a:chExt cx="4210050" cy="8191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7311" y="3842262"/>
              <a:ext cx="4210050" cy="81915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0369899" y="4160018"/>
              <a:ext cx="1197462" cy="5013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498379" y="5123484"/>
            <a:ext cx="4112464" cy="1471299"/>
            <a:chOff x="7624011" y="5140516"/>
            <a:chExt cx="4112464" cy="1471299"/>
          </a:xfrm>
        </p:grpSpPr>
        <p:grpSp>
          <p:nvGrpSpPr>
            <p:cNvPr id="30" name="Group 29"/>
            <p:cNvGrpSpPr/>
            <p:nvPr/>
          </p:nvGrpSpPr>
          <p:grpSpPr>
            <a:xfrm>
              <a:off x="7624011" y="5140516"/>
              <a:ext cx="3676650" cy="1400175"/>
              <a:chOff x="7624011" y="5140516"/>
              <a:chExt cx="3676650" cy="1400175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4011" y="5140516"/>
                <a:ext cx="3676650" cy="1400175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10803653" y="5267878"/>
                <a:ext cx="360066" cy="6875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0803653" y="6356606"/>
              <a:ext cx="932822" cy="255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91" y="4251837"/>
            <a:ext cx="1743493" cy="241970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02355" y="5224843"/>
            <a:ext cx="1237595" cy="292633"/>
          </a:xfrm>
          <a:prstGeom prst="rect">
            <a:avLst/>
          </a:prstGeom>
        </p:spPr>
      </p:pic>
      <p:sp>
        <p:nvSpPr>
          <p:cNvPr id="35" name="Line Callout 1 34"/>
          <p:cNvSpPr/>
          <p:nvPr/>
        </p:nvSpPr>
        <p:spPr>
          <a:xfrm>
            <a:off x="3048095" y="5086993"/>
            <a:ext cx="1283703" cy="774299"/>
          </a:xfrm>
          <a:prstGeom prst="borderCallout1">
            <a:avLst>
              <a:gd name="adj1" fmla="val 37081"/>
              <a:gd name="adj2" fmla="val 99319"/>
              <a:gd name="adj3" fmla="val 18654"/>
              <a:gd name="adj4" fmla="val 1358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Boundary Conditions for Matrix 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152" y="4832643"/>
            <a:ext cx="1632980" cy="10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35" grpId="0" animBg="1"/>
      <p:bldP spid="35" grpId="1" animBg="1"/>
      <p:bldP spid="35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 for Analytical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Obtain coupled form of fracture equation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Apply Laplace transform to matrix general equation</a:t>
                </a:r>
              </a:p>
              <a:p>
                <a:pPr lvl="1"/>
                <a:r>
                  <a:rPr lang="en-US" dirty="0" smtClean="0"/>
                  <a:t>Solve subsidiary equation and express in terms of concentration gradient at fracture/matrix interface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Apply Laplace transform to coupled form of fracture equation</a:t>
                </a:r>
              </a:p>
              <a:p>
                <a:pPr lvl="1"/>
                <a:r>
                  <a:rPr lang="en-US" dirty="0" smtClean="0"/>
                  <a:t>Substitute the interface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, and solve</a:t>
                </a:r>
              </a:p>
              <a:p>
                <a:r>
                  <a:rPr lang="en-US" dirty="0" smtClean="0"/>
                  <a:t>Invert both and  get expressions for </a:t>
                </a:r>
                <a:r>
                  <a:rPr lang="en-US" dirty="0" smtClean="0"/>
                  <a:t>relative concentrations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(fracture)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(matrix)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54" y="2320803"/>
            <a:ext cx="5899481" cy="697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63" y="2197170"/>
            <a:ext cx="1320804" cy="7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General Analytical Transient Solution: Fracture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2" y="2177352"/>
            <a:ext cx="11400435" cy="38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General Analytical Transient Solution: Matrix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57" y="2082572"/>
            <a:ext cx="10618743" cy="35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1075</Words>
  <Application>Microsoft Office PowerPoint</Application>
  <PresentationFormat>Widescreen</PresentationFormat>
  <Paragraphs>228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Implementation of Analytical Solution for Transport Through a Single Fracture from of Tang et. al 1981</vt:lpstr>
      <vt:lpstr>Outline</vt:lpstr>
      <vt:lpstr>Contaminant Transport in Fractured Porous Media: Analytical Solution for a Single Fracture</vt:lpstr>
      <vt:lpstr>Assumptions these folks made</vt:lpstr>
      <vt:lpstr>The Governing Equations: Fracture </vt:lpstr>
      <vt:lpstr>The Governing Equations: Matrix </vt:lpstr>
      <vt:lpstr>General Process for Analytical Solution</vt:lpstr>
      <vt:lpstr>General Analytical Transient Solution: Fracture </vt:lpstr>
      <vt:lpstr>General Analytical Transient Solution: Matrix </vt:lpstr>
      <vt:lpstr>Evaluating the Semi-definite Integral</vt:lpstr>
      <vt:lpstr>Superposition with time dependent Co</vt:lpstr>
      <vt:lpstr>Estimating Mass Discharge </vt:lpstr>
      <vt:lpstr>Breakthrough Curves: Fracture</vt:lpstr>
      <vt:lpstr>Fracture “Mass Discharge” </vt:lpstr>
      <vt:lpstr>Breakthrough Curves: Matrix </vt:lpstr>
      <vt:lpstr>Matrix Mass Discharge </vt:lpstr>
      <vt:lpstr>Breakthrough Curves: Matrix </vt:lpstr>
      <vt:lpstr>Matrix Mass Discharge </vt:lpstr>
      <vt:lpstr>Vary Fracture Width (b): Fracture Breakthrough Curves</vt:lpstr>
      <vt:lpstr>Vary Fracture Width (b): Fracture Mass Discharge</vt:lpstr>
      <vt:lpstr>Vary Fracture Width (b): Matrix Breakthrough Curves</vt:lpstr>
      <vt:lpstr>Vary Fracture Width (b): Matrix Mass Discharge</vt:lpstr>
      <vt:lpstr>Vary Velocity (v): Fracture Breakthrough Curves</vt:lpstr>
      <vt:lpstr>Vary Velocity (v): Fracture Mass Discharge</vt:lpstr>
      <vt:lpstr>Vary Velocity (v): Matrix Mass Discharge</vt:lpstr>
      <vt:lpstr>Vary Velocity (v): Matrix Mass Discharge</vt:lpstr>
      <vt:lpstr>Summary</vt:lpstr>
    </vt:vector>
  </TitlesOfParts>
  <Company>The 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Banks, Andrew Todd</dc:creator>
  <cp:lastModifiedBy>Banks, Andrew Todd</cp:lastModifiedBy>
  <cp:revision>34</cp:revision>
  <dcterms:created xsi:type="dcterms:W3CDTF">2018-12-02T18:15:30Z</dcterms:created>
  <dcterms:modified xsi:type="dcterms:W3CDTF">2018-12-04T21:52:41Z</dcterms:modified>
</cp:coreProperties>
</file>