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K Grotesk Bold" panose="020B0604020202020204" charset="0"/>
      <p:regular r:id="rId26"/>
    </p:embeddedFont>
    <p:embeddedFont>
      <p:font typeface="HK Grotesk Light" panose="020B0604020202020204" charset="0"/>
      <p:regular r:id="rId27"/>
    </p:embeddedFont>
    <p:embeddedFont>
      <p:font typeface="HK Grotesk Medium" panose="020B0604020202020204" charset="0"/>
      <p:regular r:id="rId28"/>
    </p:embeddedFont>
    <p:embeddedFont>
      <p:font typeface="HK Grotesk Medium Bold" panose="020B0604020202020204" charset="0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Light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499469" y="2004239"/>
            <a:ext cx="8788531" cy="878853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6624" r="-16624" b="-2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19758" y="1437372"/>
            <a:ext cx="6355543" cy="6668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664"/>
              </a:lnSpc>
            </a:pPr>
            <a:r>
              <a:rPr lang="en-US" sz="10604" dirty="0">
                <a:solidFill>
                  <a:srgbClr val="FFFFFF"/>
                </a:solidFill>
                <a:latin typeface="HK Grotesk Bold"/>
              </a:rPr>
              <a:t>TITANIC:</a:t>
            </a:r>
          </a:p>
          <a:p>
            <a:pPr>
              <a:lnSpc>
                <a:spcPts val="9870"/>
              </a:lnSpc>
            </a:pPr>
            <a:r>
              <a:rPr lang="en-US" sz="10604" dirty="0">
                <a:solidFill>
                  <a:srgbClr val="FFFFFF"/>
                </a:solidFill>
                <a:latin typeface="HK Grotesk Bold"/>
              </a:rPr>
              <a:t>MACHINE LEARNING FROM </a:t>
            </a:r>
            <a:r>
              <a:rPr lang="en-US" sz="10604" dirty="0">
                <a:solidFill>
                  <a:srgbClr val="FFC033"/>
                </a:solidFill>
                <a:latin typeface="HK Grotesk Bold"/>
              </a:rPr>
              <a:t>DISASTER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44736" y="8781875"/>
            <a:ext cx="5688147" cy="4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HK Grotesk Medium Bold"/>
              </a:rPr>
              <a:t>Team: The AndrewNG Bois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2267" y="4923296"/>
            <a:ext cx="1046139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Feature Engineering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11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85333" y="1452245"/>
            <a:ext cx="15255835" cy="780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For a classification model to work properly, it is important to feature engineer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certain aspects of the program.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Given the data, we need to classify some datasets into different classes.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We will map the 'Sex' column into two classes: 0 for 'male and 1 for 'female.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We will classify 'Embarked' into three classes: 0 for port 'S',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1 for port 'C' and 2 for port 'Q'.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We will now classify 'Age' into 5 classes: 0 for age less than 16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1 for age less than 32 but greater than 16, 2 for age greater than 32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 but less than 48, 3 for age greater than 48 but less than 64, and 4 for age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 greater than 64.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Categorize 'Fare' into 4 classes: 0 for fare less than 7.91, 1 for fare less than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14.45 but greater than 7.91, 2 for class greater than 14.45 but less than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31, and 3 for age greater than 31.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09704" y="7897240"/>
            <a:ext cx="17265315" cy="3268691"/>
            <a:chOff x="0" y="0"/>
            <a:chExt cx="16606355" cy="31439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06355" cy="3143936"/>
            </a:xfrm>
            <a:custGeom>
              <a:avLst/>
              <a:gdLst/>
              <a:ahLst/>
              <a:cxnLst/>
              <a:rect l="l" t="t" r="r" b="b"/>
              <a:pathLst>
                <a:path w="16606355" h="3143936">
                  <a:moveTo>
                    <a:pt x="163015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839136"/>
                  </a:lnTo>
                  <a:cubicBezTo>
                    <a:pt x="0" y="3008046"/>
                    <a:pt x="135890" y="3143936"/>
                    <a:pt x="304800" y="3143936"/>
                  </a:cubicBezTo>
                  <a:lnTo>
                    <a:pt x="16301555" y="3143936"/>
                  </a:lnTo>
                  <a:cubicBezTo>
                    <a:pt x="16470464" y="3143936"/>
                    <a:pt x="16606355" y="3008046"/>
                    <a:pt x="16606355" y="2839136"/>
                  </a:cubicBezTo>
                  <a:lnTo>
                    <a:pt x="16606355" y="304800"/>
                  </a:lnTo>
                  <a:cubicBezTo>
                    <a:pt x="16606355" y="135890"/>
                    <a:pt x="16470464" y="0"/>
                    <a:pt x="16301555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55450"/>
            <a:ext cx="433644" cy="108017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62667" y="1116264"/>
            <a:ext cx="13703260" cy="359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Next, it is important to understand that the people having a family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might have bigger chance of survival with their family, so it is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important to make a column to classify that. We will call it 'isAlone'.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It can be calculated by taking the sum of 'SibSp' and 'Parch' column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and add it with 1 (for the person itself). We can classify it as 0 for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alone and 1 for not alone.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41224" y="5394193"/>
            <a:ext cx="1283339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These classifications help the model to better predict the outcome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2267" y="4923296"/>
            <a:ext cx="1160439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Machine Learning Model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20655" y="2088752"/>
            <a:ext cx="7491297" cy="56184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1784" y="1598532"/>
            <a:ext cx="5445681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RANDOM FOREST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1784" y="3932423"/>
            <a:ext cx="7929920" cy="299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Random Forest is an ensemble method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for classification which uses multiple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decision tree during training and outputs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the class that is the mode or the mean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of the individual trees.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1784" y="9641205"/>
            <a:ext cx="1818442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 Light"/>
              </a:rPr>
              <a:t>Source: Wikipedia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31005" y="1345499"/>
            <a:ext cx="10562749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Why are we using Random Forest?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42385" y="3236638"/>
            <a:ext cx="13240227" cy="359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It is unexcelled in accuracy.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runs effectively on a big dataset.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estimates properly which feature is important for classification.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corrects the Decision Tree's habit of overfitting.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maintains accuracy even if data is missing.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can handle several input features effectively.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31005" y="7516495"/>
            <a:ext cx="13090208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We will be using RandomForestClassifier class of Sci-kit learn library.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9641205"/>
            <a:ext cx="12594289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 Light"/>
              </a:rPr>
              <a:t>Source: https://www.stat.berkeley.edu/~breiman/RandomForests/cc_home.htm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766276" y="7326625"/>
            <a:ext cx="4293073" cy="4780559"/>
            <a:chOff x="0" y="0"/>
            <a:chExt cx="4129221" cy="45981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29220" cy="4598101"/>
            </a:xfrm>
            <a:custGeom>
              <a:avLst/>
              <a:gdLst/>
              <a:ahLst/>
              <a:cxnLst/>
              <a:rect l="l" t="t" r="r" b="b"/>
              <a:pathLst>
                <a:path w="4129220" h="4598101">
                  <a:moveTo>
                    <a:pt x="38244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293301"/>
                  </a:lnTo>
                  <a:cubicBezTo>
                    <a:pt x="0" y="4462211"/>
                    <a:pt x="135890" y="4598101"/>
                    <a:pt x="304800" y="4598101"/>
                  </a:cubicBezTo>
                  <a:lnTo>
                    <a:pt x="3824420" y="4598101"/>
                  </a:lnTo>
                  <a:cubicBezTo>
                    <a:pt x="3993331" y="4598101"/>
                    <a:pt x="4129220" y="4462211"/>
                    <a:pt x="4129220" y="4293301"/>
                  </a:cubicBezTo>
                  <a:lnTo>
                    <a:pt x="4129220" y="304800"/>
                  </a:lnTo>
                  <a:cubicBezTo>
                    <a:pt x="4129220" y="135890"/>
                    <a:pt x="3993331" y="0"/>
                    <a:pt x="38244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309217" y="-656065"/>
            <a:ext cx="4293073" cy="3011789"/>
            <a:chOff x="0" y="0"/>
            <a:chExt cx="4129221" cy="28968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29220" cy="2896839"/>
            </a:xfrm>
            <a:custGeom>
              <a:avLst/>
              <a:gdLst/>
              <a:ahLst/>
              <a:cxnLst/>
              <a:rect l="l" t="t" r="r" b="b"/>
              <a:pathLst>
                <a:path w="4129220" h="2896839">
                  <a:moveTo>
                    <a:pt x="38244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592039"/>
                  </a:lnTo>
                  <a:cubicBezTo>
                    <a:pt x="0" y="2760949"/>
                    <a:pt x="135890" y="2896839"/>
                    <a:pt x="304800" y="2896839"/>
                  </a:cubicBezTo>
                  <a:lnTo>
                    <a:pt x="3824420" y="2896839"/>
                  </a:lnTo>
                  <a:cubicBezTo>
                    <a:pt x="3993331" y="2896839"/>
                    <a:pt x="4129220" y="2760949"/>
                    <a:pt x="4129220" y="2592039"/>
                  </a:cubicBezTo>
                  <a:lnTo>
                    <a:pt x="4129220" y="304800"/>
                  </a:lnTo>
                  <a:cubicBezTo>
                    <a:pt x="4129220" y="135890"/>
                    <a:pt x="3993331" y="0"/>
                    <a:pt x="38244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l="67" b="70444"/>
          <a:stretch>
            <a:fillRect/>
          </a:stretch>
        </p:blipFill>
        <p:spPr>
          <a:xfrm>
            <a:off x="2103477" y="5460868"/>
            <a:ext cx="13075444" cy="54864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09217" y="2344420"/>
            <a:ext cx="5760006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Kaggle Submission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03477" y="3648118"/>
            <a:ext cx="10377726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After submitting on kaggle, we get following results: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52161" y="7259950"/>
            <a:ext cx="593217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Thus, our accuracy is 76.794%.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2267" y="4923296"/>
            <a:ext cx="1160439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18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55450"/>
            <a:ext cx="433644" cy="10801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63984" y="1203360"/>
            <a:ext cx="14271508" cy="2690336"/>
            <a:chOff x="0" y="-85725"/>
            <a:chExt cx="19028677" cy="3587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85725"/>
              <a:ext cx="19028677" cy="939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HK Grotesk Medium"/>
                </a:rPr>
                <a:t>What we can learn from the model?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80299"/>
              <a:ext cx="19028677" cy="2421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ts val="4800"/>
                </a:lnSpc>
                <a:buAutoNum type="arabicPeriod"/>
              </a:pPr>
              <a:r>
                <a:rPr lang="en-US" sz="3200" spc="64" dirty="0">
                  <a:solidFill>
                    <a:srgbClr val="FFFFFF"/>
                  </a:solidFill>
                  <a:latin typeface="HK Grotesk Light"/>
                </a:rPr>
                <a:t>Evident parallels between the survivors and deaths.</a:t>
              </a:r>
            </a:p>
            <a:p>
              <a:pPr marL="971550" lvl="1" indent="-514350">
                <a:lnSpc>
                  <a:spcPts val="4800"/>
                </a:lnSpc>
                <a:buAutoNum type="arabicPeriod"/>
              </a:pPr>
              <a:r>
                <a:rPr lang="en-US" sz="3200" spc="64" dirty="0">
                  <a:solidFill>
                    <a:srgbClr val="FFFFFF"/>
                  </a:solidFill>
                  <a:latin typeface="HK Grotesk Light"/>
                </a:rPr>
                <a:t>Smaller groups = higher survival.</a:t>
              </a:r>
            </a:p>
            <a:p>
              <a:pPr marL="971550" lvl="1" indent="-514350">
                <a:lnSpc>
                  <a:spcPts val="4800"/>
                </a:lnSpc>
                <a:buAutoNum type="arabicPeriod"/>
              </a:pPr>
              <a:r>
                <a:rPr lang="en-US" sz="3200" spc="64" dirty="0">
                  <a:solidFill>
                    <a:srgbClr val="FFFFFF"/>
                  </a:solidFill>
                  <a:latin typeface="HK Grotesk Light"/>
                </a:rPr>
                <a:t>Passenger chance of survival also rely on uncontrollable variables.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11247" y="3848100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19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51700" y="1345499"/>
            <a:ext cx="6995279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Scope of improvement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51700" y="3404315"/>
            <a:ext cx="14221897" cy="1215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514350">
              <a:lnSpc>
                <a:spcPts val="4800"/>
              </a:lnSpc>
              <a:buAutoNum type="arabicPeriod"/>
            </a:pPr>
            <a:r>
              <a:rPr lang="en-US" sz="3600" spc="64" dirty="0">
                <a:solidFill>
                  <a:srgbClr val="FFFFFF"/>
                </a:solidFill>
                <a:latin typeface="HK Grotesk Light"/>
              </a:rPr>
              <a:t>Adding more features might determine passenger’s survival.</a:t>
            </a:r>
          </a:p>
          <a:p>
            <a:pPr marL="971550" lvl="1" indent="-514350">
              <a:lnSpc>
                <a:spcPts val="4800"/>
              </a:lnSpc>
              <a:buAutoNum type="arabicPeriod"/>
            </a:pPr>
            <a:r>
              <a:rPr lang="en-US" sz="3600" spc="64" dirty="0">
                <a:solidFill>
                  <a:srgbClr val="FFFFFF"/>
                </a:solidFill>
                <a:latin typeface="HK Grotesk Light"/>
              </a:rPr>
              <a:t>Could consider Gradient Boosted Trees.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903796" y="3970712"/>
            <a:ext cx="5445864" cy="2919677"/>
            <a:chOff x="0" y="0"/>
            <a:chExt cx="7261152" cy="3892902"/>
          </a:xfrm>
        </p:grpSpPr>
        <p:sp>
          <p:nvSpPr>
            <p:cNvPr id="7" name="TextBox 7"/>
            <p:cNvSpPr txBox="1"/>
            <p:nvPr/>
          </p:nvSpPr>
          <p:spPr>
            <a:xfrm>
              <a:off x="0" y="66675"/>
              <a:ext cx="7261152" cy="3026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"/>
                </a:rPr>
                <a:t>Table of </a:t>
              </a:r>
              <a:r>
                <a:rPr lang="en-US" sz="8000">
                  <a:solidFill>
                    <a:srgbClr val="FFC033"/>
                  </a:solidFill>
                  <a:latin typeface="HK Grotesk Bold"/>
                </a:rPr>
                <a:t>Contents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81908"/>
              <a:ext cx="7261152" cy="610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HK Grotesk Medium"/>
                </a:rPr>
                <a:t>Presentation Outline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784865" y="3979545"/>
            <a:ext cx="4447082" cy="226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399" spc="71">
                <a:solidFill>
                  <a:srgbClr val="FFFFFF"/>
                </a:solidFill>
                <a:latin typeface="HK Grotesk Light"/>
              </a:rPr>
              <a:t>Introduction</a:t>
            </a:r>
          </a:p>
          <a:p>
            <a:pPr>
              <a:lnSpc>
                <a:spcPts val="3599"/>
              </a:lnSpc>
            </a:pPr>
            <a:r>
              <a:rPr lang="en-US" sz="2399" spc="71">
                <a:solidFill>
                  <a:srgbClr val="FFFFFF"/>
                </a:solidFill>
                <a:latin typeface="HK Grotesk Light"/>
              </a:rPr>
              <a:t>Data Cleaning</a:t>
            </a:r>
          </a:p>
          <a:p>
            <a:pPr>
              <a:lnSpc>
                <a:spcPts val="3599"/>
              </a:lnSpc>
            </a:pPr>
            <a:r>
              <a:rPr lang="en-US" sz="2399" spc="71">
                <a:solidFill>
                  <a:srgbClr val="FFFFFF"/>
                </a:solidFill>
                <a:latin typeface="HK Grotesk Light"/>
              </a:rPr>
              <a:t>Feature Engineering</a:t>
            </a:r>
          </a:p>
          <a:p>
            <a:pPr>
              <a:lnSpc>
                <a:spcPts val="3599"/>
              </a:lnSpc>
            </a:pPr>
            <a:r>
              <a:rPr lang="en-US" sz="2399" spc="71">
                <a:solidFill>
                  <a:srgbClr val="FFFFFF"/>
                </a:solidFill>
                <a:latin typeface="HK Grotesk Light"/>
              </a:rPr>
              <a:t>Machine Learning Model</a:t>
            </a:r>
          </a:p>
          <a:p>
            <a:pPr>
              <a:lnSpc>
                <a:spcPts val="3599"/>
              </a:lnSpc>
            </a:pPr>
            <a:r>
              <a:rPr lang="en-US" sz="2399" spc="71">
                <a:solidFill>
                  <a:srgbClr val="FFFFFF"/>
                </a:solidFill>
                <a:latin typeface="HK Grotesk Light"/>
              </a:rPr>
              <a:t>Conclusion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20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82267" y="4923296"/>
            <a:ext cx="1160439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Thank You!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2267" y="4923296"/>
            <a:ext cx="655233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Introduction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1451" r="902" b="1749"/>
          <a:stretch>
            <a:fillRect/>
          </a:stretch>
        </p:blipFill>
        <p:spPr>
          <a:xfrm>
            <a:off x="11863901" y="1394750"/>
            <a:ext cx="5578279" cy="715418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2965" y="4034235"/>
            <a:ext cx="955625" cy="4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91267" y="1809115"/>
            <a:ext cx="6567607" cy="660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Titanic was considered to be an engineering marvel; thus it's crash raised several questions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The physical data went down with the Titanic.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Thus, the data on the surviving passengers become pivotal. </a:t>
            </a:r>
          </a:p>
          <a:p>
            <a:pPr marL="734060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It is essential so ensure safety for the future endeavors.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7324" y="-296711"/>
            <a:ext cx="16286730" cy="6903251"/>
            <a:chOff x="0" y="0"/>
            <a:chExt cx="15665120" cy="6639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65120" cy="6639778"/>
            </a:xfrm>
            <a:custGeom>
              <a:avLst/>
              <a:gdLst/>
              <a:ahLst/>
              <a:cxnLst/>
              <a:rect l="l" t="t" r="r" b="b"/>
              <a:pathLst>
                <a:path w="15665120" h="6639778">
                  <a:moveTo>
                    <a:pt x="1536032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334977"/>
                  </a:lnTo>
                  <a:cubicBezTo>
                    <a:pt x="0" y="6503888"/>
                    <a:pt x="135890" y="6639778"/>
                    <a:pt x="304800" y="6639778"/>
                  </a:cubicBezTo>
                  <a:lnTo>
                    <a:pt x="15360320" y="6639778"/>
                  </a:lnTo>
                  <a:cubicBezTo>
                    <a:pt x="15529230" y="6639778"/>
                    <a:pt x="15665120" y="6503888"/>
                    <a:pt x="15665120" y="6334977"/>
                  </a:cubicBezTo>
                  <a:lnTo>
                    <a:pt x="15665120" y="304800"/>
                  </a:lnTo>
                  <a:cubicBezTo>
                    <a:pt x="15665120" y="135890"/>
                    <a:pt x="15529230" y="0"/>
                    <a:pt x="1536032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28700"/>
            <a:ext cx="433644" cy="10801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382267" y="4923296"/>
            <a:ext cx="6552330" cy="114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FFC033"/>
                </a:solidFill>
                <a:latin typeface="HK Grotesk Bold"/>
              </a:rPr>
              <a:t>Data Cleaning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42478" y="9150283"/>
            <a:ext cx="433644" cy="10801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97842" y="2860896"/>
            <a:ext cx="13292316" cy="550515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2900" y="1118169"/>
            <a:ext cx="17602200" cy="58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Using the missingno library, we get the following result for the missing value: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625507" y="2343792"/>
            <a:ext cx="13416678" cy="539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Clearly, Age and Cabin will require most of the work  for cleaning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For the Cabin data, we can create a different dataframe only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containing the cabin data along with the PassengerId.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Later, one-hot encoding* could be used categorize the deck data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into several columns.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Each empty deck could be assigned to Deck_N.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Later, we drop the Cabin column as it is not required.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For the 'Age' data, we can use the K-mean clustering or the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      KNNImputer** class from the Scikit-learn library.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157" y="8900160"/>
            <a:ext cx="14509335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*https://machinelearningmastery.com/why-one-hot-encode-data-in-machine-learning/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3157" y="9441826"/>
            <a:ext cx="14509335" cy="35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Light"/>
              </a:rPr>
              <a:t>**https://scikit-learn.org/stable/modules/generated/sklearn.impute.KNNImputer.html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9150283"/>
            <a:ext cx="433644" cy="10801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01141" y="942735"/>
            <a:ext cx="452015" cy="4520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554489" y="2247179"/>
            <a:ext cx="7979131" cy="533544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79687" y="1667424"/>
            <a:ext cx="7532574" cy="817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3650" lvl="1" indent="-356825">
              <a:lnSpc>
                <a:spcPts val="4627"/>
              </a:lnSpc>
              <a:buFont typeface="Arial"/>
              <a:buChar char="•"/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We see that the fare column only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has one missing value</a:t>
            </a:r>
          </a:p>
          <a:p>
            <a:pPr marL="713650" lvl="1" indent="-356825">
              <a:lnSpc>
                <a:spcPts val="4627"/>
              </a:lnSpc>
              <a:buFont typeface="Arial"/>
              <a:buChar char="•"/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We could either use mean or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median to fill this data.</a:t>
            </a:r>
          </a:p>
          <a:p>
            <a:pPr marL="713650" lvl="1" indent="-356825">
              <a:lnSpc>
                <a:spcPts val="4627"/>
              </a:lnSpc>
              <a:buFont typeface="Arial"/>
              <a:buChar char="•"/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On further analysis, we see that 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the Passenger was embarked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from port 'S'.</a:t>
            </a:r>
          </a:p>
          <a:p>
            <a:pPr marL="713650" lvl="1" indent="-356825">
              <a:lnSpc>
                <a:spcPts val="4627"/>
              </a:lnSpc>
              <a:buFont typeface="Arial"/>
              <a:buChar char="•"/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Thereby plotting the density graph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for the fares of people embarked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from port 'S', we get the graph on 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       right. (Green - Mean, Red - Median)</a:t>
            </a:r>
          </a:p>
          <a:p>
            <a:pPr>
              <a:lnSpc>
                <a:spcPts val="4627"/>
              </a:lnSpc>
            </a:pPr>
            <a:endParaRPr lang="en-US" sz="3305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Clearly, median is the correct choice for </a:t>
            </a:r>
          </a:p>
          <a:p>
            <a:pPr>
              <a:lnSpc>
                <a:spcPts val="4627"/>
              </a:lnSpc>
            </a:pPr>
            <a:r>
              <a:rPr lang="en-US" sz="3305">
                <a:solidFill>
                  <a:srgbClr val="FFFFFF"/>
                </a:solidFill>
                <a:latin typeface="Open Sans Light"/>
              </a:rPr>
              <a:t>cleaning the 'Fare'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60868"/>
            <a:ext cx="112078" cy="5810374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25656" y="1055450"/>
            <a:ext cx="433644" cy="10801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01141" y="849829"/>
            <a:ext cx="479273" cy="590919"/>
            <a:chOff x="0" y="0"/>
            <a:chExt cx="639030" cy="78789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23874"/>
              <a:ext cx="602687" cy="602687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C03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0" y="28575"/>
              <a:ext cx="639030" cy="759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8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18590" y="2107928"/>
            <a:ext cx="8331161" cy="5614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On analyzing the Embarked data of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two missing values, we see that the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missing values have same fare of $80.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Most probably, they were embarked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from the same port.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Using the boxplot, and adding the 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horizontal like for $80 mark,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we get the following graph on the right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Clearly, the passengers were embarked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Light"/>
              </a:rPr>
              <a:t>       from port 'C', or from the Cherbourg port.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26043" y="2165078"/>
            <a:ext cx="7714643" cy="538337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62965" y="4034235"/>
            <a:ext cx="955625" cy="43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>
                    <a:alpha val="9804"/>
                  </a:srgbClr>
                </a:solidFill>
                <a:latin typeface="HK Grotesk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888</Words>
  <Application>Microsoft Office PowerPoint</Application>
  <PresentationFormat>Custom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HK Grotesk Medium</vt:lpstr>
      <vt:lpstr>HK Grotesk Bold</vt:lpstr>
      <vt:lpstr>Open Sans</vt:lpstr>
      <vt:lpstr>Calibri</vt:lpstr>
      <vt:lpstr>Arial</vt:lpstr>
      <vt:lpstr>HK Grotesk Light</vt:lpstr>
      <vt:lpstr>Open Sans Light</vt:lpstr>
      <vt:lpstr>HK Grotesk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cp:lastModifiedBy>THENEDI, Andrew [Student]</cp:lastModifiedBy>
  <cp:revision>5</cp:revision>
  <dcterms:created xsi:type="dcterms:W3CDTF">2006-08-16T00:00:00Z</dcterms:created>
  <dcterms:modified xsi:type="dcterms:W3CDTF">2020-11-14T08:47:26Z</dcterms:modified>
  <dc:identifier>DAENX-yHaO0</dc:identifier>
</cp:coreProperties>
</file>