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67" r:id="rId5"/>
    <p:sldId id="268" r:id="rId6"/>
    <p:sldId id="260" r:id="rId7"/>
    <p:sldId id="265" r:id="rId8"/>
    <p:sldId id="261" r:id="rId9"/>
    <p:sldId id="262" r:id="rId10"/>
    <p:sldId id="269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448" y="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4FAF2-1D3E-1E41-9793-73861BD324D1}" type="datetime1">
              <a:rPr lang="en-ID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9C94-AA4C-7043-92E9-5861FC11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52FCD-ADEC-3B48-95DF-24B31E9498D9}" type="datetime1">
              <a:rPr lang="en-ID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7FFCC-9BC7-B74F-9891-8A6AA698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8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7FFCC-9BC7-B74F-9891-8A6AA6983E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1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4E880-4430-7349-BFAA-6B63706C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vicroads.vic.gov.au/metadata/evol.html" TargetMode="External"/><Relationship Id="rId4" Type="http://schemas.openxmlformats.org/officeDocument/2006/relationships/hyperlink" Target="https://vicroadsopendata-vicroadsmaps.opendata.arcgis.com/datasets/1f3cb954526b471596dbffa30e56bb32_0" TargetMode="External"/><Relationship Id="rId5" Type="http://schemas.openxmlformats.org/officeDocument/2006/relationships/hyperlink" Target="http://data.vicroads.vic.gov.au/metadata/Crash%20Stats%20-%20Data%20Extract%20-%20Open%20Data.html" TargetMode="External"/><Relationship Id="rId6" Type="http://schemas.openxmlformats.org/officeDocument/2006/relationships/hyperlink" Target="http://data.vicroads.vic.gov.au/metadata/traffic_light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croadsopendata-vicroadsmaps.opendata.arcgis.com/datasets/5512df2ff41e4941bacf868053dbfba9_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76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Research Question:</a:t>
            </a:r>
            <a:br>
              <a:rPr lang="en-US" sz="2700" dirty="0" smtClean="0"/>
            </a:br>
            <a:r>
              <a:rPr lang="en-US" dirty="0" smtClean="0">
                <a:solidFill>
                  <a:srgbClr val="3366FF"/>
                </a:solidFill>
              </a:rPr>
              <a:t>Which Roads needs Traffic Signs in Victoria?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Tjen</a:t>
            </a:r>
            <a:r>
              <a:rPr lang="en-US" dirty="0" smtClean="0"/>
              <a:t> 939206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3366FF"/>
                </a:solidFill>
              </a:rPr>
              <a:t>Wrangling Plan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rgbClr val="558ED5"/>
                </a:solidFill>
              </a:rPr>
              <a:t>Correlation on Number of accidents and Annual Average Daily traffic</a:t>
            </a:r>
          </a:p>
          <a:p>
            <a:pPr lvl="1"/>
            <a:r>
              <a:rPr lang="en-US" sz="2000" dirty="0" smtClean="0"/>
              <a:t>By using both mutual information and Pearson correlation on ALLVEHS_AADT and Percentage Likely Accident both discretized with equal length method using appropriate </a:t>
            </a:r>
            <a:r>
              <a:rPr lang="en-US" sz="2000" dirty="0" smtClean="0"/>
              <a:t>bin</a:t>
            </a:r>
          </a:p>
          <a:p>
            <a:pPr lvl="1"/>
            <a:r>
              <a:rPr lang="en-US" sz="2000" dirty="0" smtClean="0"/>
              <a:t>Aiming to know if both factors actually has correlation</a:t>
            </a:r>
            <a:endParaRPr lang="en-US" sz="2000" dirty="0" smtClean="0"/>
          </a:p>
          <a:p>
            <a:pPr lvl="1"/>
            <a:r>
              <a:rPr lang="en-US" sz="2000" dirty="0" smtClean="0"/>
              <a:t>Expecting Heat maps of </a:t>
            </a:r>
            <a:r>
              <a:rPr lang="en-US" sz="2000" dirty="0" err="1" smtClean="0"/>
              <a:t>pearson</a:t>
            </a:r>
            <a:r>
              <a:rPr lang="en-US" sz="2000" dirty="0" smtClean="0"/>
              <a:t> correlation to be fairly clustered but not mostly clustered as accident may not be caused by amount of vehicles</a:t>
            </a:r>
          </a:p>
          <a:p>
            <a:pPr lvl="1"/>
            <a:r>
              <a:rPr lang="en-US" sz="2000" dirty="0" smtClean="0"/>
              <a:t>Line graphs of ALLVEHS_AADT and Percentage Likely Accident to be more towards increasing straight line as number of bins goes up</a:t>
            </a:r>
          </a:p>
          <a:p>
            <a:r>
              <a:rPr lang="en-US" sz="2400" dirty="0" smtClean="0">
                <a:solidFill>
                  <a:srgbClr val="558ED5"/>
                </a:solidFill>
              </a:rPr>
              <a:t>Make a model using train and test split methodology on existing traffic lights</a:t>
            </a:r>
          </a:p>
          <a:p>
            <a:pPr lvl="1"/>
            <a:r>
              <a:rPr lang="en-US" sz="2000" dirty="0" smtClean="0"/>
              <a:t>Set a  data frame where the traffic signs location with Percentage Likely Accident and average annual daily traffic of vehicles</a:t>
            </a:r>
          </a:p>
          <a:p>
            <a:pPr lvl="1"/>
            <a:r>
              <a:rPr lang="en-US" sz="2000" dirty="0" smtClean="0"/>
              <a:t>Run the train and split function with possibly 80% as training set</a:t>
            </a:r>
          </a:p>
          <a:p>
            <a:pPr lvl="1"/>
            <a:r>
              <a:rPr lang="en-US" sz="2000" dirty="0" smtClean="0"/>
              <a:t>Run K-nearest neighbor on new roads to show the accuracy of the conditions of new roads to be placed with traffic light to current roads with traffic </a:t>
            </a:r>
            <a:r>
              <a:rPr lang="en-US" sz="2000" dirty="0" smtClean="0"/>
              <a:t>lights</a:t>
            </a:r>
          </a:p>
          <a:p>
            <a:pPr lvl="1"/>
            <a:r>
              <a:rPr lang="en-US" sz="1800" dirty="0"/>
              <a:t>Expecting list of roads with sorted from high to low of </a:t>
            </a:r>
            <a:r>
              <a:rPr lang="en-US" sz="1800" dirty="0" smtClean="0"/>
              <a:t>accuracy</a:t>
            </a:r>
            <a:endParaRPr lang="en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4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3366FF"/>
                </a:solidFill>
              </a:rPr>
              <a:t>Risk and Challenges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Finding up to date open data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558ED5"/>
                </a:solidFill>
              </a:rPr>
              <a:t>Political and budgeting decision</a:t>
            </a:r>
          </a:p>
          <a:p>
            <a:pPr lvl="1"/>
            <a:r>
              <a:rPr lang="en-US" sz="2000" dirty="0" smtClean="0"/>
              <a:t>As receiving audience has the final decision, it may trump over this research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Not </a:t>
            </a:r>
            <a:r>
              <a:rPr lang="en-US" dirty="0">
                <a:solidFill>
                  <a:srgbClr val="558ED5"/>
                </a:solidFill>
              </a:rPr>
              <a:t>a</a:t>
            </a:r>
            <a:r>
              <a:rPr lang="en-US" dirty="0" smtClean="0">
                <a:solidFill>
                  <a:srgbClr val="558ED5"/>
                </a:solidFill>
              </a:rPr>
              <a:t>ll factors are considered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E.g</a:t>
            </a:r>
            <a:r>
              <a:rPr lang="en-US" sz="2000" dirty="0"/>
              <a:t>: Parking, reputation</a:t>
            </a:r>
            <a:r>
              <a:rPr lang="en-ID" sz="2000" dirty="0" smtClean="0">
                <a:effectLst/>
              </a:rPr>
              <a:t> 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3366FF"/>
                </a:solidFill>
              </a:rPr>
              <a:t>Structure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is it worth tackling and who would care?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Dataset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Visualisations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Wrangling Plan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Risk and Challenges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0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3366FF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Investigate which roads in Victoria is needing traffic signs based on accident and traffic volume statistics. </a:t>
            </a:r>
            <a:endParaRPr lang="en-US" sz="2800" dirty="0"/>
          </a:p>
          <a:p>
            <a:r>
              <a:rPr lang="en-US" sz="2800" dirty="0"/>
              <a:t>H</a:t>
            </a:r>
            <a:r>
              <a:rPr lang="en-US" sz="2800" dirty="0" smtClean="0"/>
              <a:t>elp us understand the current livability state of Victoria as we find out the current state of roads in Victoria</a:t>
            </a:r>
          </a:p>
          <a:p>
            <a:r>
              <a:rPr lang="en-US" sz="2800" dirty="0" smtClean="0"/>
              <a:t>To an extent, improve the livability in victoria as in the right hands , it can improve state of roads through out Victoria as it may reduce traffic and </a:t>
            </a:r>
            <a:r>
              <a:rPr lang="en-US" sz="2800" smtClean="0"/>
              <a:t>reduce accidents</a:t>
            </a:r>
            <a:endParaRPr lang="en-US" sz="2800" dirty="0" smtClean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3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3366FF"/>
                </a:solidFill>
              </a:rPr>
              <a:t>Why is it worth tackling and who would care?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research will be most useful to traffic management </a:t>
            </a:r>
            <a:r>
              <a:rPr lang="en-US" dirty="0"/>
              <a:t>department</a:t>
            </a:r>
            <a:r>
              <a:rPr lang="en-ID" dirty="0" smtClean="0">
                <a:effectLst/>
              </a:rPr>
              <a:t> </a:t>
            </a:r>
            <a:r>
              <a:rPr lang="en-US" dirty="0" smtClean="0"/>
              <a:t>such as </a:t>
            </a:r>
            <a:r>
              <a:rPr lang="en-US" dirty="0" err="1" smtClean="0"/>
              <a:t>VicRoads</a:t>
            </a:r>
            <a:r>
              <a:rPr lang="en-US" dirty="0" smtClean="0"/>
              <a:t> to make decision on improving traffic</a:t>
            </a:r>
          </a:p>
          <a:p>
            <a:pPr lvl="1"/>
            <a:r>
              <a:rPr lang="en-US" dirty="0" smtClean="0"/>
              <a:t>It will narrows down the location where traffic lights is </a:t>
            </a:r>
            <a:r>
              <a:rPr lang="en-US" dirty="0" smtClean="0"/>
              <a:t>needed</a:t>
            </a:r>
            <a:endParaRPr lang="en-US" dirty="0" smtClean="0"/>
          </a:p>
          <a:p>
            <a:pPr lvl="1"/>
            <a:r>
              <a:rPr lang="en-US" dirty="0" smtClean="0"/>
              <a:t>Therefore, it will possibly help </a:t>
            </a:r>
            <a:r>
              <a:rPr lang="en-US" dirty="0" smtClean="0"/>
              <a:t>narrows </a:t>
            </a:r>
            <a:r>
              <a:rPr lang="en-US" dirty="0" smtClean="0"/>
              <a:t>down the amount of traffic light </a:t>
            </a:r>
            <a:r>
              <a:rPr lang="en-US" dirty="0" smtClean="0"/>
              <a:t>simulation</a:t>
            </a:r>
            <a:r>
              <a:rPr lang="en-US" dirty="0"/>
              <a:t> </a:t>
            </a:r>
            <a:r>
              <a:rPr lang="en-US" dirty="0" smtClean="0"/>
              <a:t>needed to be run</a:t>
            </a:r>
            <a:endParaRPr lang="en-ID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3366FF"/>
                </a:solidFill>
              </a:rPr>
              <a:t>Dataset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Traffic Volume in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victoria</a:t>
            </a:r>
          </a:p>
          <a:p>
            <a:pPr lvl="1"/>
            <a:r>
              <a:rPr lang="en-US" sz="1300" dirty="0" smtClean="0"/>
              <a:t>Type: </a:t>
            </a:r>
            <a:r>
              <a:rPr lang="en-US" sz="1300" dirty="0" err="1" smtClean="0"/>
              <a:t>csv</a:t>
            </a:r>
            <a:endParaRPr lang="en-US" sz="1300" dirty="0" smtClean="0"/>
          </a:p>
          <a:p>
            <a:pPr lvl="1"/>
            <a:r>
              <a:rPr lang="en-US" sz="1300" dirty="0" smtClean="0"/>
              <a:t>Size: 14,675 rows</a:t>
            </a:r>
          </a:p>
          <a:p>
            <a:pPr lvl="1"/>
            <a:r>
              <a:rPr lang="en-US" sz="1300" dirty="0" smtClean="0"/>
              <a:t>Info: Average Annual daily traffic for all different type of vehicles in each road</a:t>
            </a:r>
          </a:p>
          <a:p>
            <a:pPr lvl="1"/>
            <a:r>
              <a:rPr lang="en-US" sz="1300" dirty="0" smtClean="0"/>
              <a:t>Organization: </a:t>
            </a:r>
            <a:r>
              <a:rPr lang="en-US" sz="1300" dirty="0" err="1" smtClean="0"/>
              <a:t>VicRoads</a:t>
            </a:r>
            <a:endParaRPr lang="en-US" sz="1300" dirty="0" smtClean="0"/>
          </a:p>
          <a:p>
            <a:pPr lvl="1"/>
            <a:r>
              <a:rPr lang="en-US" sz="1300" dirty="0" smtClean="0"/>
              <a:t>Link: </a:t>
            </a:r>
            <a:r>
              <a:rPr lang="en-ID" sz="1300" dirty="0"/>
              <a:t> </a:t>
            </a:r>
            <a:r>
              <a:rPr lang="en-ID" sz="1300" dirty="0">
                <a:hlinkClick r:id="rId2"/>
              </a:rPr>
              <a:t>https://vicroadsopendata-vicroadsmaps.opendata.arcgis.com/datasets/</a:t>
            </a:r>
            <a:r>
              <a:rPr lang="en-ID" sz="1300" dirty="0" smtClean="0">
                <a:hlinkClick r:id="rId2"/>
              </a:rPr>
              <a:t>5512df2ff41e4941bacf868053dbfba9_0</a:t>
            </a:r>
            <a:endParaRPr lang="en-ID" sz="1300" dirty="0" smtClean="0"/>
          </a:p>
          <a:p>
            <a:pPr lvl="1"/>
            <a:r>
              <a:rPr lang="en-ID" sz="1300" dirty="0" smtClean="0"/>
              <a:t>Metadata: </a:t>
            </a:r>
            <a:r>
              <a:rPr lang="en-US" sz="1300" u="sng" dirty="0">
                <a:hlinkClick r:id="rId3"/>
              </a:rPr>
              <a:t>http://data.vicroads.vic.gov.au/metadata/</a:t>
            </a:r>
            <a:r>
              <a:rPr lang="en-US" sz="1300" u="sng" dirty="0" smtClean="0">
                <a:hlinkClick r:id="rId3"/>
              </a:rPr>
              <a:t>evol.html</a:t>
            </a:r>
            <a:endParaRPr lang="en-US" sz="1300" dirty="0" smtClean="0"/>
          </a:p>
          <a:p>
            <a:pPr marL="457200" lvl="1" indent="0">
              <a:buNone/>
            </a:pPr>
            <a:endParaRPr lang="en-US" sz="200" dirty="0" smtClean="0">
              <a:hlinkClick r:id="rId2"/>
            </a:endParaRPr>
          </a:p>
          <a:p>
            <a:r>
              <a:rPr lang="en-ID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Crash Statistics</a:t>
            </a:r>
          </a:p>
          <a:p>
            <a:pPr lvl="1"/>
            <a:r>
              <a:rPr lang="en-ID" sz="1300" dirty="0" smtClean="0"/>
              <a:t>Type: csv</a:t>
            </a:r>
          </a:p>
          <a:p>
            <a:pPr lvl="1"/>
            <a:r>
              <a:rPr lang="en-ID" sz="1300" dirty="0" smtClean="0"/>
              <a:t>Size: 176,938 rows</a:t>
            </a:r>
          </a:p>
          <a:p>
            <a:pPr lvl="1"/>
            <a:r>
              <a:rPr lang="en-ID" sz="1300" dirty="0" smtClean="0"/>
              <a:t>Info: Location of accidents </a:t>
            </a:r>
          </a:p>
          <a:p>
            <a:pPr lvl="1"/>
            <a:r>
              <a:rPr lang="en-ID" sz="1300" dirty="0" smtClean="0"/>
              <a:t>Organization: DataVic</a:t>
            </a:r>
          </a:p>
          <a:p>
            <a:pPr lvl="1"/>
            <a:r>
              <a:rPr lang="en-ID" sz="1300" dirty="0" smtClean="0"/>
              <a:t>Link: </a:t>
            </a:r>
            <a:r>
              <a:rPr lang="en-ID" sz="1300" dirty="0">
                <a:hlinkClick r:id="rId4"/>
              </a:rPr>
              <a:t>https://vicroadsopendata-vicroadsmaps.opendata.arcgis.com/datasets/</a:t>
            </a:r>
            <a:r>
              <a:rPr lang="en-ID" sz="1300" dirty="0" smtClean="0">
                <a:hlinkClick r:id="rId4"/>
              </a:rPr>
              <a:t>1f3cb954526b471596dbffa30e56bb32_0</a:t>
            </a:r>
            <a:endParaRPr lang="en-ID" sz="1300" dirty="0" smtClean="0"/>
          </a:p>
          <a:p>
            <a:pPr lvl="1"/>
            <a:r>
              <a:rPr lang="en-ID" sz="1300" dirty="0" smtClean="0"/>
              <a:t>Metadata:</a:t>
            </a:r>
            <a:r>
              <a:rPr lang="en-ID" sz="1300" dirty="0" smtClean="0">
                <a:hlinkClick r:id="rId5"/>
              </a:rPr>
              <a:t>http</a:t>
            </a:r>
            <a:r>
              <a:rPr lang="en-ID" sz="1300" dirty="0">
                <a:hlinkClick r:id="rId5"/>
              </a:rPr>
              <a:t>://data.vicroads.vic.gov.au/metadata/Crash%20Stats%20-%20Data%20Extract%20-%20Open%</a:t>
            </a:r>
            <a:r>
              <a:rPr lang="en-ID" sz="1300" dirty="0" smtClean="0">
                <a:hlinkClick r:id="rId5"/>
              </a:rPr>
              <a:t>20Data.html</a:t>
            </a:r>
            <a:endParaRPr lang="en-ID" sz="1300" dirty="0" smtClean="0"/>
          </a:p>
          <a:p>
            <a:r>
              <a:rPr lang="en-ID" sz="1800" dirty="0" smtClean="0">
                <a:solidFill>
                  <a:srgbClr val="558ED5"/>
                </a:solidFill>
              </a:rPr>
              <a:t>Traffic </a:t>
            </a:r>
            <a:r>
              <a:rPr lang="en-ID" sz="1800" dirty="0">
                <a:solidFill>
                  <a:srgbClr val="558ED5"/>
                </a:solidFill>
              </a:rPr>
              <a:t>Lights in </a:t>
            </a:r>
            <a:r>
              <a:rPr lang="en-ID" sz="1800" dirty="0" smtClean="0">
                <a:solidFill>
                  <a:srgbClr val="558ED5"/>
                </a:solidFill>
              </a:rPr>
              <a:t>victoria</a:t>
            </a:r>
          </a:p>
          <a:p>
            <a:pPr lvl="1"/>
            <a:r>
              <a:rPr lang="en-ID" sz="1300" dirty="0" smtClean="0"/>
              <a:t>Type: csv</a:t>
            </a:r>
          </a:p>
          <a:p>
            <a:pPr lvl="1"/>
            <a:r>
              <a:rPr lang="en-ID" sz="1300" dirty="0" smtClean="0"/>
              <a:t>Size: 4,582 rows</a:t>
            </a:r>
          </a:p>
          <a:p>
            <a:pPr lvl="1"/>
            <a:r>
              <a:rPr lang="en-ID" sz="1300" dirty="0" smtClean="0"/>
              <a:t>Info: Shows the location of traffic signals across Victoria</a:t>
            </a:r>
          </a:p>
          <a:p>
            <a:pPr lvl="1"/>
            <a:r>
              <a:rPr lang="en-ID" sz="1300" dirty="0" smtClean="0"/>
              <a:t>Organization: VicRoads</a:t>
            </a:r>
          </a:p>
          <a:p>
            <a:pPr lvl="1"/>
            <a:r>
              <a:rPr lang="en-ID" sz="1300" dirty="0" smtClean="0"/>
              <a:t>Link: </a:t>
            </a:r>
            <a:r>
              <a:rPr lang="en-ID" sz="1300" dirty="0">
                <a:hlinkClick r:id="rId4"/>
              </a:rPr>
              <a:t>https://vicroadsopendata-vicroadsmaps.opendata.arcgis.com/datasets/</a:t>
            </a:r>
            <a:r>
              <a:rPr lang="en-ID" sz="1300" dirty="0" smtClean="0">
                <a:hlinkClick r:id="rId4"/>
              </a:rPr>
              <a:t>1f3cb954526b471596dbffa30e56bb32_0</a:t>
            </a:r>
            <a:endParaRPr lang="en-ID" sz="1300" dirty="0" smtClean="0"/>
          </a:p>
          <a:p>
            <a:pPr lvl="1"/>
            <a:r>
              <a:rPr lang="en-ID" sz="1300" dirty="0" smtClean="0"/>
              <a:t>Metadata: </a:t>
            </a:r>
            <a:r>
              <a:rPr lang="en-US" sz="1300" u="sng" dirty="0">
                <a:hlinkClick r:id="rId6"/>
              </a:rPr>
              <a:t>http://data.vicroads.vic.gov.au/metadata/</a:t>
            </a:r>
            <a:r>
              <a:rPr lang="en-US" sz="1300" u="sng" dirty="0" smtClean="0">
                <a:hlinkClick r:id="rId6"/>
              </a:rPr>
              <a:t>traffic_lights.html</a:t>
            </a:r>
            <a:endParaRPr lang="en-ID" sz="1300" dirty="0"/>
          </a:p>
          <a:p>
            <a:pPr lvl="1"/>
            <a:endParaRPr lang="en-ID" sz="1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3366FF"/>
                </a:solidFill>
              </a:rPr>
              <a:t>Visualisations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21841" y="1051652"/>
            <a:ext cx="3970375" cy="55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Percentage of Sum of ALLVEHS_AADT for each Road Classification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Content Placeholder 13" descr="Sum of ALLVEHS_AADT in percentage in each road classification&quot;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16" b="-18281"/>
          <a:stretch/>
        </p:blipFill>
        <p:spPr>
          <a:xfrm>
            <a:off x="457200" y="792742"/>
            <a:ext cx="8229600" cy="6481360"/>
          </a:xfrm>
        </p:spPr>
      </p:pic>
    </p:spTree>
    <p:extLst>
      <p:ext uri="{BB962C8B-B14F-4D97-AF65-F5344CB8AC3E}">
        <p14:creationId xmlns:p14="http://schemas.microsoft.com/office/powerpoint/2010/main" val="288179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3366FF"/>
                </a:solidFill>
              </a:rPr>
              <a:t>Visualisations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Accident count for each road classifica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56" b="-17022"/>
          <a:stretch/>
        </p:blipFill>
        <p:spPr>
          <a:xfrm>
            <a:off x="457200" y="147638"/>
            <a:ext cx="8229600" cy="7089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8918" y="1002138"/>
            <a:ext cx="3858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Percentage of </a:t>
            </a:r>
            <a:r>
              <a:rPr lang="en-US" sz="1200" dirty="0" err="1" smtClean="0">
                <a:latin typeface="+mj-lt"/>
              </a:rPr>
              <a:t>Num</a:t>
            </a:r>
            <a:r>
              <a:rPr lang="en-US" sz="1200" dirty="0" smtClean="0">
                <a:latin typeface="+mj-lt"/>
              </a:rPr>
              <a:t> of Accident for each Road Classification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40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3366FF"/>
                </a:solidFill>
              </a:rPr>
              <a:t>Visualisations</a:t>
            </a:r>
            <a:endParaRPr lang="en-US" dirty="0"/>
          </a:p>
        </p:txBody>
      </p:sp>
      <p:pic>
        <p:nvPicPr>
          <p:cNvPr id="7" name="Content Placeholder 6" descr="cars and trucks factors on traffi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4" t="-1959" r="1" b="-523"/>
          <a:stretch/>
        </p:blipFill>
        <p:spPr>
          <a:xfrm>
            <a:off x="554837" y="1600200"/>
            <a:ext cx="4241409" cy="46259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6824" y="1849348"/>
            <a:ext cx="36599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 Top 10 Road Accident ---</a:t>
            </a:r>
          </a:p>
          <a:p>
            <a:r>
              <a:rPr lang="en-US" dirty="0" smtClean="0"/>
              <a:t>1: PRINCES 4438 accidents</a:t>
            </a:r>
          </a:p>
          <a:p>
            <a:r>
              <a:rPr lang="en-US" dirty="0" smtClean="0"/>
              <a:t>2: HIGH 2730 accidents</a:t>
            </a:r>
          </a:p>
          <a:p>
            <a:r>
              <a:rPr lang="en-US" dirty="0" smtClean="0"/>
              <a:t>3: NEPEAN 2107 accidents</a:t>
            </a:r>
          </a:p>
          <a:p>
            <a:r>
              <a:rPr lang="en-US" dirty="0" smtClean="0"/>
              <a:t>4: SPRINGVALE 1447 accidents</a:t>
            </a:r>
          </a:p>
          <a:p>
            <a:r>
              <a:rPr lang="en-US" dirty="0" smtClean="0"/>
              <a:t>5: SOUTH GIPPSLAND 1409 accidents</a:t>
            </a:r>
          </a:p>
          <a:p>
            <a:r>
              <a:rPr lang="en-US" dirty="0" smtClean="0"/>
              <a:t>6: MONASH 1398 accidents</a:t>
            </a:r>
          </a:p>
          <a:p>
            <a:r>
              <a:rPr lang="en-US" dirty="0" smtClean="0"/>
              <a:t>7: SYDNEY 1381 accidents</a:t>
            </a:r>
          </a:p>
          <a:p>
            <a:r>
              <a:rPr lang="en-US" dirty="0" smtClean="0"/>
              <a:t>8: BURWOOD 1339 accidents</a:t>
            </a:r>
          </a:p>
          <a:p>
            <a:r>
              <a:rPr lang="en-US" dirty="0" smtClean="0"/>
              <a:t>9: DANDENONG 1248 accidents</a:t>
            </a:r>
          </a:p>
          <a:p>
            <a:r>
              <a:rPr lang="en-US" dirty="0" smtClean="0"/>
              <a:t>10: MAROONDAH 1172 accidents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3366FF"/>
                </a:solidFill>
              </a:rPr>
              <a:t>Wrangling Plan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558ED5"/>
                </a:solidFill>
              </a:rPr>
              <a:t>Data cleaning</a:t>
            </a:r>
          </a:p>
          <a:p>
            <a:pPr lvl="1"/>
            <a:r>
              <a:rPr lang="en-US" sz="2000" dirty="0" smtClean="0"/>
              <a:t>Case deletion on accident location dataset</a:t>
            </a:r>
          </a:p>
          <a:p>
            <a:pPr lvl="2"/>
            <a:r>
              <a:rPr lang="en-US" sz="2000" dirty="0" smtClean="0"/>
              <a:t>Accident location dataset has small records where the roads is not specified</a:t>
            </a:r>
          </a:p>
          <a:p>
            <a:pPr lvl="2"/>
            <a:r>
              <a:rPr lang="en-US" sz="2000" dirty="0" smtClean="0"/>
              <a:t>Meaning the accident may not exactly happen on the road, thus removing would be the best option</a:t>
            </a:r>
          </a:p>
          <a:p>
            <a:r>
              <a:rPr lang="en-US" sz="2400" dirty="0" smtClean="0">
                <a:solidFill>
                  <a:srgbClr val="558ED5"/>
                </a:solidFill>
              </a:rPr>
              <a:t>Integration</a:t>
            </a:r>
            <a:endParaRPr lang="en-US" sz="2400" dirty="0">
              <a:solidFill>
                <a:srgbClr val="558ED5"/>
              </a:solidFill>
            </a:endParaRPr>
          </a:p>
          <a:p>
            <a:pPr lvl="1"/>
            <a:r>
              <a:rPr lang="en-US" sz="2000" dirty="0" smtClean="0"/>
              <a:t>Join Traffic Volume and Accident Location dataset through blocking of road number and road name</a:t>
            </a:r>
          </a:p>
          <a:p>
            <a:pPr lvl="1"/>
            <a:r>
              <a:rPr lang="en-US" sz="2000" dirty="0" smtClean="0"/>
              <a:t>Using group by method on both data set</a:t>
            </a:r>
          </a:p>
          <a:p>
            <a:pPr lvl="1"/>
            <a:r>
              <a:rPr lang="en-US" sz="2000" dirty="0" smtClean="0"/>
              <a:t>Create Percentage Likely Accident feature for every blocking</a:t>
            </a:r>
          </a:p>
          <a:p>
            <a:pPr lvl="1"/>
            <a:r>
              <a:rPr lang="en-US" sz="2000" dirty="0" smtClean="0"/>
              <a:t>This is better than raw data as we can now do analysis and prediction on this data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21/5/19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Andrew Tjen 939206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E880-4430-7349-BFAA-6B63706C98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793</Words>
  <Application>Microsoft Macintosh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Research Question: Which Roads needs Traffic Signs in Victoria?</vt:lpstr>
      <vt:lpstr>Structure</vt:lpstr>
      <vt:lpstr>Objective</vt:lpstr>
      <vt:lpstr>Why is it worth tackling and who would care?</vt:lpstr>
      <vt:lpstr>Dataset</vt:lpstr>
      <vt:lpstr>Visualisations</vt:lpstr>
      <vt:lpstr>Visualisations</vt:lpstr>
      <vt:lpstr>Visualisations</vt:lpstr>
      <vt:lpstr>Wrangling Plan</vt:lpstr>
      <vt:lpstr>Wrangling Plan</vt:lpstr>
      <vt:lpstr>Risk and 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TJEN RICKY</dc:creator>
  <cp:lastModifiedBy>TJEN RICKY</cp:lastModifiedBy>
  <cp:revision>37</cp:revision>
  <dcterms:created xsi:type="dcterms:W3CDTF">2019-05-19T01:25:19Z</dcterms:created>
  <dcterms:modified xsi:type="dcterms:W3CDTF">2019-05-20T16:44:41Z</dcterms:modified>
</cp:coreProperties>
</file>