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6e5659f28_5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c6e5659f28_5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6e5659f28_1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c6e5659f28_1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c6e5659f28_1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c6e5659f28_1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c71a63c12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For the merging process, we decided to use a left merge on client number. Switches to Andrew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c71a63c128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c71a63c12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Since there were many columns with strings, we had to encode the entire merged dataframe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0" name="Google Shape;280;gc71a63c128_0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c71a63c12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Status is our y and the rest of our dataframe will be x. Next we loaded in train_test_split and created the classifier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9" name="Google Shape;289;gc71a63c128_0_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c71a63c12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Lastly, we fit the model and printed out the model score. As you can see, the logistic regression approach did not give us the best results.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8" name="Google Shape;298;gc71a63c128_0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c71a63c12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Next we decided to go with a neural network approach. First we created the model then reshaped y. Afterwards, we scaled x and one-hot encoded y. Then we built the actual neural network using keras and tensorflow.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7" name="Google Shape;307;gc71a63c128_0_1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c71a63c128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Quick model summary. We then compiled and fit the model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6" name="Google Shape;316;gc71a63c128_0_1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c71a63c12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As you can see, the neural network did not give much better results than logistic regression.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5" name="Google Shape;325;gc71a63c128_0_1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c71a63c128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To try and get better results, we decided to add deep learning to our model. We only added one extra layer because we did not want to overfit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4" name="Google Shape;334;gc71a63c128_0_1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6e5659f2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c6e5659f28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c71a63c128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Compiling and fitting the model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3" name="Google Shape;343;gc71a63c128_0_1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c71a63c128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Model results: best results so far but not great. We concluded that this dataset just wouldn’t yield the best results.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2" name="Google Shape;352;gc71a63c128_0_1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c71a63c128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Switches to Kela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1" name="Google Shape;361;gc71a63c128_0_1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c6e5659f28_1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Pie chart is usually used to show proportions of a whole.  First we use a calculated </a:t>
            </a:r>
            <a:r>
              <a:rPr lang="en"/>
              <a:t>field  to get the total number of client.  </a:t>
            </a:r>
            <a:endParaRPr/>
          </a:p>
        </p:txBody>
      </p:sp>
      <p:sp>
        <p:nvSpPr>
          <p:cNvPr id="370" name="Google Shape;370;gc6e5659f28_10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c6e5659f28_1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table or cross table, we assigned an aliases  which means  giving an alternative name for our status, we  compared  the level of education to status. </a:t>
            </a:r>
            <a:endParaRPr/>
          </a:p>
        </p:txBody>
      </p:sp>
      <p:sp>
        <p:nvSpPr>
          <p:cNvPr id="381" name="Google Shape;381;gc6e5659f28_10_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c6e5659f28_1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map displays data in nested rectangles</a:t>
            </a:r>
            <a:endParaRPr/>
          </a:p>
        </p:txBody>
      </p:sp>
      <p:sp>
        <p:nvSpPr>
          <p:cNvPr id="392" name="Google Shape;392;gc6e5659f28_10_1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c739c626bc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c739c626bc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table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c6e5659f28_1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Horizontal bar</a:t>
            </a:r>
            <a:endParaRPr/>
          </a:p>
        </p:txBody>
      </p:sp>
      <p:sp>
        <p:nvSpPr>
          <p:cNvPr id="407" name="Google Shape;407;gc6e5659f28_10_1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c739c626bc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c739c626bc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Dashboard. Shayna starts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6e5659f28_5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c6e5659f28_5_10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6e5659f28_5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c6e5659f28_5_1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c6e5659f28_9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Switches to Minah</a:t>
            </a:r>
            <a:endParaRPr/>
          </a:p>
        </p:txBody>
      </p:sp>
      <p:sp>
        <p:nvSpPr>
          <p:cNvPr id="207" name="Google Shape;207;gc6e5659f28_9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c6e5659f28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c6e5659f28_1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c6e5659f28_1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c6e5659f28_1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c6e5659f28_1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c6e5659f28_1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c6e5659f28_1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c6e5659f28_1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0" name="Google Shape;80;p17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rikdifos/credit-card-approval-predic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Relationship Id="rId4" Type="http://schemas.openxmlformats.org/officeDocument/2006/relationships/image" Target="../media/image13.png"/><Relationship Id="rId5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-247255" y="968182"/>
            <a:ext cx="7277100" cy="4180134"/>
          </a:xfrm>
          <a:custGeom>
            <a:rect b="b" l="l" r="r" t="t"/>
            <a:pathLst>
              <a:path extrusionOk="0" h="1169" w="2038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cap="flat" cmpd="sng" w="952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5"/>
          <p:cNvSpPr/>
          <p:nvPr/>
        </p:nvSpPr>
        <p:spPr>
          <a:xfrm>
            <a:off x="502838" y="1508056"/>
            <a:ext cx="5530454" cy="3636669"/>
          </a:xfrm>
          <a:custGeom>
            <a:rect b="b" l="l" r="r" t="t"/>
            <a:pathLst>
              <a:path extrusionOk="0" h="1017" w="1549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cap="flat" cmpd="sng" w="952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5"/>
          <p:cNvSpPr/>
          <p:nvPr/>
        </p:nvSpPr>
        <p:spPr>
          <a:xfrm>
            <a:off x="188513" y="1335679"/>
            <a:ext cx="6026944" cy="3812637"/>
          </a:xfrm>
          <a:custGeom>
            <a:rect b="b" l="l" r="r" t="t"/>
            <a:pathLst>
              <a:path extrusionOk="0" h="1066" w="1688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cap="flat" cmpd="sng" w="9525">
            <a:solidFill>
              <a:schemeClr val="dk1">
                <a:alpha val="20000"/>
              </a:schemeClr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5"/>
          <p:cNvSpPr/>
          <p:nvPr/>
        </p:nvSpPr>
        <p:spPr>
          <a:xfrm>
            <a:off x="-796" y="406760"/>
            <a:ext cx="7750969" cy="4741556"/>
          </a:xfrm>
          <a:custGeom>
            <a:rect b="b" l="l" r="r" t="t"/>
            <a:pathLst>
              <a:path extrusionOk="0" h="1326" w="2171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cap="flat" cmpd="sng" w="952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5"/>
          <p:cNvSpPr/>
          <p:nvPr/>
        </p:nvSpPr>
        <p:spPr>
          <a:xfrm>
            <a:off x="2776" y="4634063"/>
            <a:ext cx="378619" cy="511145"/>
          </a:xfrm>
          <a:custGeom>
            <a:rect b="b" l="l" r="r" t="t"/>
            <a:pathLst>
              <a:path extrusionOk="0" h="143" w="106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cap="flat" cmpd="sng" w="952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5"/>
          <p:cNvSpPr/>
          <p:nvPr/>
        </p:nvSpPr>
        <p:spPr>
          <a:xfrm>
            <a:off x="-796" y="-44532"/>
            <a:ext cx="8318897" cy="5192847"/>
          </a:xfrm>
          <a:custGeom>
            <a:rect b="b" l="l" r="r" t="t"/>
            <a:pathLst>
              <a:path extrusionOk="0" h="1452" w="2330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cap="flat" cmpd="sng" w="952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5"/>
          <p:cNvSpPr/>
          <p:nvPr/>
        </p:nvSpPr>
        <p:spPr>
          <a:xfrm>
            <a:off x="-796" y="-1437"/>
            <a:ext cx="792956" cy="460868"/>
          </a:xfrm>
          <a:custGeom>
            <a:rect b="b" l="l" r="r" t="t"/>
            <a:pathLst>
              <a:path extrusionOk="0" h="129" w="222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cap="flat" cmpd="sng" w="952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5"/>
          <p:cNvSpPr/>
          <p:nvPr/>
        </p:nvSpPr>
        <p:spPr>
          <a:xfrm>
            <a:off x="2776" y="-5029"/>
            <a:ext cx="446485" cy="264550"/>
          </a:xfrm>
          <a:custGeom>
            <a:rect b="b" l="l" r="r" t="t"/>
            <a:pathLst>
              <a:path extrusionOk="0" h="74" w="125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cap="flat" cmpd="sng" w="9525">
            <a:solidFill>
              <a:schemeClr val="dk1">
                <a:alpha val="20000"/>
              </a:schemeClr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5"/>
          <p:cNvSpPr/>
          <p:nvPr/>
        </p:nvSpPr>
        <p:spPr>
          <a:xfrm>
            <a:off x="-796" y="-1437"/>
            <a:ext cx="267891" cy="160406"/>
          </a:xfrm>
          <a:custGeom>
            <a:rect b="b" l="l" r="r" t="t"/>
            <a:pathLst>
              <a:path extrusionOk="0" h="45" w="7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cap="flat" cmpd="sng" w="12700">
            <a:solidFill>
              <a:schemeClr val="dk1">
                <a:alpha val="20000"/>
              </a:schemeClr>
            </a:solidFill>
            <a:prstDash val="dashDot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5"/>
          <p:cNvSpPr/>
          <p:nvPr/>
        </p:nvSpPr>
        <p:spPr>
          <a:xfrm>
            <a:off x="4069951" y="-1437"/>
            <a:ext cx="4341019" cy="5135388"/>
          </a:xfrm>
          <a:custGeom>
            <a:rect b="b" l="l" r="r" t="t"/>
            <a:pathLst>
              <a:path extrusionOk="0" h="1436" w="121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cap="flat" cmpd="sng" w="952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5"/>
          <p:cNvSpPr/>
          <p:nvPr/>
        </p:nvSpPr>
        <p:spPr>
          <a:xfrm>
            <a:off x="6926261" y="2154"/>
            <a:ext cx="2213372" cy="1916494"/>
          </a:xfrm>
          <a:custGeom>
            <a:rect b="b" l="l" r="r" t="t"/>
            <a:pathLst>
              <a:path extrusionOk="0" h="536" w="620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cap="flat" cmpd="sng" w="952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5"/>
          <p:cNvSpPr txBox="1"/>
          <p:nvPr>
            <p:ph type="ctrTitle"/>
          </p:nvPr>
        </p:nvSpPr>
        <p:spPr>
          <a:xfrm>
            <a:off x="6631686" y="1110996"/>
            <a:ext cx="2194560" cy="185166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" sz="3000"/>
              <a:t>Credit Card Prediction</a:t>
            </a:r>
            <a:endParaRPr sz="1100"/>
          </a:p>
        </p:txBody>
      </p:sp>
      <p:sp>
        <p:nvSpPr>
          <p:cNvPr id="141" name="Google Shape;141;p25"/>
          <p:cNvSpPr txBox="1"/>
          <p:nvPr>
            <p:ph idx="1" type="subTitle"/>
          </p:nvPr>
        </p:nvSpPr>
        <p:spPr>
          <a:xfrm>
            <a:off x="6631686" y="3051810"/>
            <a:ext cx="2194560" cy="9806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" sz="1500">
                <a:solidFill>
                  <a:srgbClr val="FF0000"/>
                </a:solidFill>
              </a:rPr>
              <a:t> *</a:t>
            </a:r>
            <a:r>
              <a:rPr i="1" lang="en" sz="1500">
                <a:solidFill>
                  <a:srgbClr val="FF0000"/>
                </a:solidFill>
              </a:rPr>
              <a:t>Andrew  Tobin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i="1" lang="en" sz="1500">
                <a:solidFill>
                  <a:srgbClr val="FF0000"/>
                </a:solidFill>
              </a:rPr>
              <a:t>*Kela Tah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i="1" lang="en" sz="1500">
                <a:solidFill>
                  <a:srgbClr val="FF0000"/>
                </a:solidFill>
              </a:rPr>
              <a:t>*Shayna Farrow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i="1" lang="en" sz="1500">
                <a:solidFill>
                  <a:srgbClr val="FF0000"/>
                </a:solidFill>
              </a:rPr>
              <a:t>*Amina Bakare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500"/>
          </a:p>
        </p:txBody>
      </p:sp>
      <p:sp>
        <p:nvSpPr>
          <p:cNvPr id="142" name="Google Shape;142;p25"/>
          <p:cNvSpPr/>
          <p:nvPr/>
        </p:nvSpPr>
        <p:spPr>
          <a:xfrm>
            <a:off x="7515619" y="-1437"/>
            <a:ext cx="1624013" cy="1018699"/>
          </a:xfrm>
          <a:custGeom>
            <a:rect b="b" l="l" r="r" t="t"/>
            <a:pathLst>
              <a:path extrusionOk="0" h="285" w="45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cap="flat" cmpd="sng" w="9525">
            <a:solidFill>
              <a:schemeClr val="dk1">
                <a:alpha val="20000"/>
              </a:schemeClr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5"/>
          <p:cNvSpPr/>
          <p:nvPr/>
        </p:nvSpPr>
        <p:spPr>
          <a:xfrm>
            <a:off x="8468119" y="-1437"/>
            <a:ext cx="671513" cy="401015"/>
          </a:xfrm>
          <a:custGeom>
            <a:rect b="b" l="l" r="r" t="t"/>
            <a:pathLst>
              <a:path extrusionOk="0" h="112" w="188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cap="flat" cmpd="sng" w="952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5"/>
          <p:cNvSpPr/>
          <p:nvPr/>
        </p:nvSpPr>
        <p:spPr>
          <a:xfrm rot="-668471">
            <a:off x="564059" y="1663530"/>
            <a:ext cx="3314068" cy="3194707"/>
          </a:xfrm>
          <a:custGeom>
            <a:rect b="b" l="l" r="r" t="t"/>
            <a:pathLst>
              <a:path extrusionOk="0" h="4344781" w="450711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CFPB: College Students Lose In Bank Marketing | PYMNTS.com" id="145" name="Google Shape;145;p25"/>
          <p:cNvPicPr preferRelativeResize="0"/>
          <p:nvPr/>
        </p:nvPicPr>
        <p:blipFill rotWithShape="1">
          <a:blip r:embed="rId3">
            <a:alphaModFix/>
          </a:blip>
          <a:srcRect b="6111" l="0" r="1" t="10451"/>
          <a:stretch/>
        </p:blipFill>
        <p:spPr>
          <a:xfrm>
            <a:off x="691432" y="348932"/>
            <a:ext cx="5821443" cy="4007299"/>
          </a:xfrm>
          <a:custGeom>
            <a:rect b="b" l="l" r="r" t="t"/>
            <a:pathLst>
              <a:path extrusionOk="0" h="5343065" w="7761924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4"/>
          <p:cNvSpPr/>
          <p:nvPr/>
        </p:nvSpPr>
        <p:spPr>
          <a:xfrm>
            <a:off x="0" y="0"/>
            <a:ext cx="9144000" cy="1604391"/>
          </a:xfrm>
          <a:custGeom>
            <a:rect b="b" l="l" r="r" t="t"/>
            <a:pathLst>
              <a:path extrusionOk="0" h="2877832" w="12192000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34"/>
          <p:cNvSpPr txBox="1"/>
          <p:nvPr>
            <p:ph type="ctrTitle"/>
          </p:nvPr>
        </p:nvSpPr>
        <p:spPr>
          <a:xfrm>
            <a:off x="479150" y="292897"/>
            <a:ext cx="81822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lang="en" sz="5000">
                <a:solidFill>
                  <a:srgbClr val="FFFFFF"/>
                </a:solidFill>
              </a:rPr>
              <a:t>Data Cleaning</a:t>
            </a:r>
            <a:endParaRPr sz="1100"/>
          </a:p>
        </p:txBody>
      </p:sp>
      <p:sp>
        <p:nvSpPr>
          <p:cNvPr id="258" name="Google Shape;258;p34"/>
          <p:cNvSpPr/>
          <p:nvPr/>
        </p:nvSpPr>
        <p:spPr>
          <a:xfrm>
            <a:off x="2978904" y="985250"/>
            <a:ext cx="3182692" cy="13716"/>
          </a:xfrm>
          <a:custGeom>
            <a:rect b="b" l="l" r="r" t="t"/>
            <a:pathLst>
              <a:path extrusionOk="0" fill="none" h="18288" w="4243589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extrusionOk="0" h="18288" w="4243589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9" name="Google Shape;25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725" y="1604400"/>
            <a:ext cx="7860624" cy="353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35"/>
          <p:cNvSpPr/>
          <p:nvPr/>
        </p:nvSpPr>
        <p:spPr>
          <a:xfrm>
            <a:off x="0" y="0"/>
            <a:ext cx="9144000" cy="1554029"/>
          </a:xfrm>
          <a:custGeom>
            <a:rect b="b" l="l" r="r" t="t"/>
            <a:pathLst>
              <a:path extrusionOk="0" h="2877832" w="12192000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35"/>
          <p:cNvSpPr txBox="1"/>
          <p:nvPr>
            <p:ph type="ctrTitle"/>
          </p:nvPr>
        </p:nvSpPr>
        <p:spPr>
          <a:xfrm>
            <a:off x="479161" y="292894"/>
            <a:ext cx="81822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alibri"/>
              <a:buNone/>
            </a:pPr>
            <a:r>
              <a:rPr lang="en" sz="5000">
                <a:solidFill>
                  <a:srgbClr val="FFFFFF"/>
                </a:solidFill>
              </a:rPr>
              <a:t>Data Cleaning</a:t>
            </a:r>
            <a:endParaRPr sz="1100"/>
          </a:p>
        </p:txBody>
      </p:sp>
      <p:sp>
        <p:nvSpPr>
          <p:cNvPr id="267" name="Google Shape;267;p35"/>
          <p:cNvSpPr/>
          <p:nvPr/>
        </p:nvSpPr>
        <p:spPr>
          <a:xfrm>
            <a:off x="2980654" y="1314950"/>
            <a:ext cx="3182692" cy="13716"/>
          </a:xfrm>
          <a:custGeom>
            <a:rect b="b" l="l" r="r" t="t"/>
            <a:pathLst>
              <a:path extrusionOk="0" fill="none" h="18288" w="4243589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extrusionOk="0" h="18288" w="4243589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Google Shape;26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650" y="1836950"/>
            <a:ext cx="7273950" cy="292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36"/>
          <p:cNvSpPr/>
          <p:nvPr/>
        </p:nvSpPr>
        <p:spPr>
          <a:xfrm>
            <a:off x="0" y="0"/>
            <a:ext cx="9144000" cy="1554029"/>
          </a:xfrm>
          <a:custGeom>
            <a:rect b="b" l="l" r="r" t="t"/>
            <a:pathLst>
              <a:path extrusionOk="0" h="2877832" w="12192000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36"/>
          <p:cNvSpPr txBox="1"/>
          <p:nvPr>
            <p:ph type="ctrTitle"/>
          </p:nvPr>
        </p:nvSpPr>
        <p:spPr>
          <a:xfrm>
            <a:off x="-105175" y="84388"/>
            <a:ext cx="94665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lang="en" sz="5000">
                <a:solidFill>
                  <a:srgbClr val="FFFFFF"/>
                </a:solidFill>
              </a:rPr>
              <a:t>Machine Learning - Logistic Regression</a:t>
            </a:r>
            <a:endParaRPr sz="1100"/>
          </a:p>
        </p:txBody>
      </p:sp>
      <p:sp>
        <p:nvSpPr>
          <p:cNvPr id="276" name="Google Shape;276;p36"/>
          <p:cNvSpPr/>
          <p:nvPr/>
        </p:nvSpPr>
        <p:spPr>
          <a:xfrm>
            <a:off x="2980654" y="1314950"/>
            <a:ext cx="3182692" cy="13716"/>
          </a:xfrm>
          <a:custGeom>
            <a:rect b="b" l="l" r="r" t="t"/>
            <a:pathLst>
              <a:path extrusionOk="0" fill="none" h="18288" w="4243589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extrusionOk="0" h="18288" w="4243589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Google Shape;27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7350"/>
            <a:ext cx="8839200" cy="3561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37"/>
          <p:cNvSpPr/>
          <p:nvPr/>
        </p:nvSpPr>
        <p:spPr>
          <a:xfrm>
            <a:off x="0" y="0"/>
            <a:ext cx="9144000" cy="1554029"/>
          </a:xfrm>
          <a:custGeom>
            <a:rect b="b" l="l" r="r" t="t"/>
            <a:pathLst>
              <a:path extrusionOk="0" h="2877832" w="12192000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7"/>
          <p:cNvSpPr/>
          <p:nvPr/>
        </p:nvSpPr>
        <p:spPr>
          <a:xfrm>
            <a:off x="2980654" y="1314950"/>
            <a:ext cx="3182692" cy="13716"/>
          </a:xfrm>
          <a:custGeom>
            <a:rect b="b" l="l" r="r" t="t"/>
            <a:pathLst>
              <a:path extrusionOk="0" fill="none" h="18288" w="4243589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extrusionOk="0" h="18288" w="4243589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5" name="Google Shape;28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93125"/>
            <a:ext cx="8839200" cy="2821207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7"/>
          <p:cNvSpPr txBox="1"/>
          <p:nvPr>
            <p:ph type="ctrTitle"/>
          </p:nvPr>
        </p:nvSpPr>
        <p:spPr>
          <a:xfrm>
            <a:off x="-105175" y="84388"/>
            <a:ext cx="94665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lang="en" sz="5000">
                <a:solidFill>
                  <a:srgbClr val="FFFFFF"/>
                </a:solidFill>
              </a:rPr>
              <a:t>Machine Learning - Logistic Regression</a:t>
            </a: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8"/>
          <p:cNvSpPr/>
          <p:nvPr/>
        </p:nvSpPr>
        <p:spPr>
          <a:xfrm>
            <a:off x="0" y="0"/>
            <a:ext cx="9144000" cy="1554029"/>
          </a:xfrm>
          <a:custGeom>
            <a:rect b="b" l="l" r="r" t="t"/>
            <a:pathLst>
              <a:path extrusionOk="0" h="2877832" w="12192000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8"/>
          <p:cNvSpPr/>
          <p:nvPr/>
        </p:nvSpPr>
        <p:spPr>
          <a:xfrm>
            <a:off x="2980654" y="1314950"/>
            <a:ext cx="3182692" cy="13716"/>
          </a:xfrm>
          <a:custGeom>
            <a:rect b="b" l="l" r="r" t="t"/>
            <a:pathLst>
              <a:path extrusionOk="0" fill="none" h="18288" w="4243589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extrusionOk="0" h="18288" w="4243589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4" name="Google Shape;29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150" y="1222000"/>
            <a:ext cx="7768774" cy="3811151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8"/>
          <p:cNvSpPr txBox="1"/>
          <p:nvPr>
            <p:ph type="ctrTitle"/>
          </p:nvPr>
        </p:nvSpPr>
        <p:spPr>
          <a:xfrm>
            <a:off x="-105175" y="84388"/>
            <a:ext cx="94665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lang="en" sz="5000">
                <a:solidFill>
                  <a:srgbClr val="FFFFFF"/>
                </a:solidFill>
              </a:rPr>
              <a:t>Machine Learning - Logistic Regression</a:t>
            </a:r>
            <a:endParaRPr sz="1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39"/>
          <p:cNvSpPr/>
          <p:nvPr/>
        </p:nvSpPr>
        <p:spPr>
          <a:xfrm>
            <a:off x="0" y="0"/>
            <a:ext cx="9144000" cy="1554029"/>
          </a:xfrm>
          <a:custGeom>
            <a:rect b="b" l="l" r="r" t="t"/>
            <a:pathLst>
              <a:path extrusionOk="0" h="2877832" w="12192000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9"/>
          <p:cNvSpPr/>
          <p:nvPr/>
        </p:nvSpPr>
        <p:spPr>
          <a:xfrm>
            <a:off x="2980654" y="1314950"/>
            <a:ext cx="3182692" cy="13716"/>
          </a:xfrm>
          <a:custGeom>
            <a:rect b="b" l="l" r="r" t="t"/>
            <a:pathLst>
              <a:path extrusionOk="0" fill="none" h="18288" w="4243589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extrusionOk="0" h="18288" w="4243589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3" name="Google Shape;30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850" y="1554026"/>
            <a:ext cx="7489099" cy="3608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9"/>
          <p:cNvSpPr txBox="1"/>
          <p:nvPr>
            <p:ph type="ctrTitle"/>
          </p:nvPr>
        </p:nvSpPr>
        <p:spPr>
          <a:xfrm>
            <a:off x="-105175" y="84388"/>
            <a:ext cx="94665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lang="en" sz="5000">
                <a:solidFill>
                  <a:srgbClr val="FFFFFF"/>
                </a:solidFill>
              </a:rPr>
              <a:t>Machine Learning - Logistic Regression</a:t>
            </a:r>
            <a:endParaRPr sz="1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40"/>
          <p:cNvSpPr/>
          <p:nvPr/>
        </p:nvSpPr>
        <p:spPr>
          <a:xfrm>
            <a:off x="0" y="0"/>
            <a:ext cx="9144000" cy="1554029"/>
          </a:xfrm>
          <a:custGeom>
            <a:rect b="b" l="l" r="r" t="t"/>
            <a:pathLst>
              <a:path extrusionOk="0" h="2877832" w="12192000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40"/>
          <p:cNvSpPr/>
          <p:nvPr/>
        </p:nvSpPr>
        <p:spPr>
          <a:xfrm>
            <a:off x="2980654" y="1314950"/>
            <a:ext cx="3182692" cy="13716"/>
          </a:xfrm>
          <a:custGeom>
            <a:rect b="b" l="l" r="r" t="t"/>
            <a:pathLst>
              <a:path extrusionOk="0" fill="none" h="18288" w="4243589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extrusionOk="0" h="18288" w="4243589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40"/>
          <p:cNvSpPr txBox="1"/>
          <p:nvPr>
            <p:ph type="ctrTitle"/>
          </p:nvPr>
        </p:nvSpPr>
        <p:spPr>
          <a:xfrm>
            <a:off x="-161250" y="-12"/>
            <a:ext cx="94665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alibri"/>
              <a:buNone/>
            </a:pPr>
            <a:r>
              <a:rPr lang="en" sz="5000">
                <a:solidFill>
                  <a:srgbClr val="FFFFFF"/>
                </a:solidFill>
              </a:rPr>
              <a:t>Machine Learning - Neural Network</a:t>
            </a:r>
            <a:endParaRPr sz="1100"/>
          </a:p>
        </p:txBody>
      </p:sp>
      <p:pic>
        <p:nvPicPr>
          <p:cNvPr id="313" name="Google Shape;31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150" y="1314950"/>
            <a:ext cx="6844901" cy="3814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41"/>
          <p:cNvSpPr/>
          <p:nvPr/>
        </p:nvSpPr>
        <p:spPr>
          <a:xfrm>
            <a:off x="0" y="0"/>
            <a:ext cx="9144000" cy="1554029"/>
          </a:xfrm>
          <a:custGeom>
            <a:rect b="b" l="l" r="r" t="t"/>
            <a:pathLst>
              <a:path extrusionOk="0" h="2877832" w="12192000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41"/>
          <p:cNvSpPr/>
          <p:nvPr/>
        </p:nvSpPr>
        <p:spPr>
          <a:xfrm>
            <a:off x="2980654" y="1314950"/>
            <a:ext cx="3182692" cy="13716"/>
          </a:xfrm>
          <a:custGeom>
            <a:rect b="b" l="l" r="r" t="t"/>
            <a:pathLst>
              <a:path extrusionOk="0" fill="none" h="18288" w="4243589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extrusionOk="0" h="18288" w="4243589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1" name="Google Shape;32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225" y="1425700"/>
            <a:ext cx="6882049" cy="358975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1"/>
          <p:cNvSpPr txBox="1"/>
          <p:nvPr>
            <p:ph type="ctrTitle"/>
          </p:nvPr>
        </p:nvSpPr>
        <p:spPr>
          <a:xfrm>
            <a:off x="-161250" y="-12"/>
            <a:ext cx="94665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alibri"/>
              <a:buNone/>
            </a:pPr>
            <a:r>
              <a:rPr lang="en" sz="5000">
                <a:solidFill>
                  <a:srgbClr val="FFFFFF"/>
                </a:solidFill>
              </a:rPr>
              <a:t>Machine Learning - Neural Network</a:t>
            </a:r>
            <a:endParaRPr sz="1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42"/>
          <p:cNvSpPr/>
          <p:nvPr/>
        </p:nvSpPr>
        <p:spPr>
          <a:xfrm>
            <a:off x="0" y="0"/>
            <a:ext cx="9144000" cy="1554029"/>
          </a:xfrm>
          <a:custGeom>
            <a:rect b="b" l="l" r="r" t="t"/>
            <a:pathLst>
              <a:path extrusionOk="0" h="2877832" w="12192000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42"/>
          <p:cNvSpPr/>
          <p:nvPr/>
        </p:nvSpPr>
        <p:spPr>
          <a:xfrm>
            <a:off x="2980654" y="1314950"/>
            <a:ext cx="3182692" cy="13716"/>
          </a:xfrm>
          <a:custGeom>
            <a:rect b="b" l="l" r="r" t="t"/>
            <a:pathLst>
              <a:path extrusionOk="0" fill="none" h="18288" w="4243589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extrusionOk="0" h="18288" w="4243589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0" name="Google Shape;33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30150"/>
            <a:ext cx="8839200" cy="3012969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2"/>
          <p:cNvSpPr txBox="1"/>
          <p:nvPr>
            <p:ph type="ctrTitle"/>
          </p:nvPr>
        </p:nvSpPr>
        <p:spPr>
          <a:xfrm>
            <a:off x="-161250" y="-12"/>
            <a:ext cx="94665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alibri"/>
              <a:buNone/>
            </a:pPr>
            <a:r>
              <a:rPr lang="en" sz="5000">
                <a:solidFill>
                  <a:srgbClr val="FFFFFF"/>
                </a:solidFill>
              </a:rPr>
              <a:t>Machine Learning - Neural Network</a:t>
            </a:r>
            <a:endParaRPr sz="1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43"/>
          <p:cNvSpPr/>
          <p:nvPr/>
        </p:nvSpPr>
        <p:spPr>
          <a:xfrm>
            <a:off x="0" y="0"/>
            <a:ext cx="9144000" cy="1554029"/>
          </a:xfrm>
          <a:custGeom>
            <a:rect b="b" l="l" r="r" t="t"/>
            <a:pathLst>
              <a:path extrusionOk="0" h="2877832" w="12192000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43"/>
          <p:cNvSpPr/>
          <p:nvPr/>
        </p:nvSpPr>
        <p:spPr>
          <a:xfrm>
            <a:off x="2980654" y="1314950"/>
            <a:ext cx="3182692" cy="13716"/>
          </a:xfrm>
          <a:custGeom>
            <a:rect b="b" l="l" r="r" t="t"/>
            <a:pathLst>
              <a:path extrusionOk="0" fill="none" h="18288" w="4243589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extrusionOk="0" h="18288" w="4243589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9" name="Google Shape;33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4625" y="1425700"/>
            <a:ext cx="6211250" cy="3628399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3"/>
          <p:cNvSpPr txBox="1"/>
          <p:nvPr>
            <p:ph type="ctrTitle"/>
          </p:nvPr>
        </p:nvSpPr>
        <p:spPr>
          <a:xfrm>
            <a:off x="-161250" y="-12"/>
            <a:ext cx="94665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alibri"/>
              <a:buNone/>
            </a:pPr>
            <a:r>
              <a:rPr lang="en" sz="5000">
                <a:solidFill>
                  <a:srgbClr val="FFFFFF"/>
                </a:solidFill>
              </a:rPr>
              <a:t>Machine Learning - Neural Network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>
              <a:alpha val="784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6"/>
          <p:cNvSpPr/>
          <p:nvPr/>
        </p:nvSpPr>
        <p:spPr>
          <a:xfrm>
            <a:off x="1090109" y="0"/>
            <a:ext cx="34929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6"/>
          <p:cNvSpPr txBox="1"/>
          <p:nvPr>
            <p:ph type="title"/>
          </p:nvPr>
        </p:nvSpPr>
        <p:spPr>
          <a:xfrm>
            <a:off x="1425871" y="2287825"/>
            <a:ext cx="2792100" cy="567900"/>
          </a:xfrm>
          <a:prstGeom prst="rect">
            <a:avLst/>
          </a:prstGeom>
          <a:noFill/>
          <a:ln cap="sq" cmpd="sng" w="254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" sz="1800">
                <a:solidFill>
                  <a:srgbClr val="FFFFFF"/>
                </a:solidFill>
              </a:rPr>
              <a:t>   Our Data</a:t>
            </a:r>
            <a:endParaRPr sz="1100"/>
          </a:p>
        </p:txBody>
      </p:sp>
      <p:sp>
        <p:nvSpPr>
          <p:cNvPr id="153" name="Google Shape;153;p26"/>
          <p:cNvSpPr/>
          <p:nvPr/>
        </p:nvSpPr>
        <p:spPr>
          <a:xfrm>
            <a:off x="0" y="0"/>
            <a:ext cx="1090200" cy="5143500"/>
          </a:xfrm>
          <a:prstGeom prst="rect">
            <a:avLst/>
          </a:prstGeom>
          <a:solidFill>
            <a:srgbClr val="404040">
              <a:alpha val="8000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4729000" y="480050"/>
            <a:ext cx="4455900" cy="41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7800" lvl="0" marL="177800" rtl="0" algn="l">
              <a:spcBef>
                <a:spcPts val="800"/>
              </a:spcBef>
              <a:spcAft>
                <a:spcPts val="0"/>
              </a:spcAft>
              <a:buSzPts val="2200"/>
              <a:buChar char="•"/>
            </a:pPr>
            <a:r>
              <a:rPr lang="en" sz="1200"/>
              <a:t>Our data is a collection from a financial institution pulled from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https://www.kaggle.com/rikdifos/credit-card-approval-prediction</a:t>
            </a:r>
            <a:endParaRPr sz="1200"/>
          </a:p>
          <a:p>
            <a:pPr indent="-177800" lvl="0" marL="177800" rtl="0" algn="l">
              <a:spcBef>
                <a:spcPts val="800"/>
              </a:spcBef>
              <a:spcAft>
                <a:spcPts val="0"/>
              </a:spcAft>
              <a:buSzPts val="2200"/>
              <a:buChar char="•"/>
            </a:pPr>
            <a:r>
              <a:rPr lang="en" sz="1200"/>
              <a:t>It is personal information and data submitted by credit card applicants, to predict the probability of future defaults and credit card borrowings.</a:t>
            </a:r>
            <a:endParaRPr sz="1200"/>
          </a:p>
          <a:p>
            <a:pPr indent="-177800" lvl="0" marL="177800" rtl="0" algn="l">
              <a:spcBef>
                <a:spcPts val="800"/>
              </a:spcBef>
              <a:spcAft>
                <a:spcPts val="0"/>
              </a:spcAft>
              <a:buSzPts val="2200"/>
              <a:buChar char="•"/>
            </a:pPr>
            <a:r>
              <a:rPr lang="en" sz="1200"/>
              <a:t>The two tables used are:</a:t>
            </a:r>
            <a:r>
              <a:rPr b="1" lang="en" sz="1200"/>
              <a:t> Application_record.csv</a:t>
            </a:r>
            <a:r>
              <a:rPr lang="en" sz="1200"/>
              <a:t> which contains Borrowers personal information, which we used as features for predicting and </a:t>
            </a:r>
            <a:r>
              <a:rPr b="1" lang="en" sz="1200"/>
              <a:t>Credit_record.csv </a:t>
            </a:r>
            <a:r>
              <a:rPr lang="en" sz="1200"/>
              <a:t>which records users' behaviors of credit card</a:t>
            </a:r>
            <a:endParaRPr sz="1512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13"/>
              <a:buNone/>
            </a:pPr>
            <a:r>
              <a:t/>
            </a:r>
            <a:endParaRPr b="0" sz="141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13"/>
              <a:buNone/>
            </a:pPr>
            <a:r>
              <a:t/>
            </a:r>
            <a:endParaRPr b="0" sz="1412">
              <a:latin typeface="Courier New"/>
              <a:ea typeface="Courier New"/>
              <a:cs typeface="Courier New"/>
              <a:sym typeface="Courier New"/>
            </a:endParaRPr>
          </a:p>
          <a:p>
            <a:pPr indent="-10160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13"/>
              <a:buNone/>
            </a:pPr>
            <a:r>
              <a:t/>
            </a:r>
            <a:endParaRPr sz="1412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44"/>
          <p:cNvSpPr/>
          <p:nvPr/>
        </p:nvSpPr>
        <p:spPr>
          <a:xfrm>
            <a:off x="0" y="0"/>
            <a:ext cx="9144000" cy="1554029"/>
          </a:xfrm>
          <a:custGeom>
            <a:rect b="b" l="l" r="r" t="t"/>
            <a:pathLst>
              <a:path extrusionOk="0" h="2877832" w="12192000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44"/>
          <p:cNvSpPr/>
          <p:nvPr/>
        </p:nvSpPr>
        <p:spPr>
          <a:xfrm>
            <a:off x="2980654" y="1314950"/>
            <a:ext cx="3182692" cy="13716"/>
          </a:xfrm>
          <a:custGeom>
            <a:rect b="b" l="l" r="r" t="t"/>
            <a:pathLst>
              <a:path extrusionOk="0" fill="none" h="18288" w="4243589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extrusionOk="0" h="18288" w="4243589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8" name="Google Shape;34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075" y="1753325"/>
            <a:ext cx="6095525" cy="277407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4"/>
          <p:cNvSpPr txBox="1"/>
          <p:nvPr>
            <p:ph type="ctrTitle"/>
          </p:nvPr>
        </p:nvSpPr>
        <p:spPr>
          <a:xfrm>
            <a:off x="-161250" y="-12"/>
            <a:ext cx="94665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alibri"/>
              <a:buNone/>
            </a:pPr>
            <a:r>
              <a:rPr lang="en" sz="5000">
                <a:solidFill>
                  <a:srgbClr val="FFFFFF"/>
                </a:solidFill>
              </a:rPr>
              <a:t>Machine Learning - Neural Network</a:t>
            </a:r>
            <a:endParaRPr sz="11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45"/>
          <p:cNvSpPr/>
          <p:nvPr/>
        </p:nvSpPr>
        <p:spPr>
          <a:xfrm>
            <a:off x="0" y="0"/>
            <a:ext cx="9144000" cy="1554029"/>
          </a:xfrm>
          <a:custGeom>
            <a:rect b="b" l="l" r="r" t="t"/>
            <a:pathLst>
              <a:path extrusionOk="0" h="2877832" w="12192000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45"/>
          <p:cNvSpPr/>
          <p:nvPr/>
        </p:nvSpPr>
        <p:spPr>
          <a:xfrm>
            <a:off x="2980654" y="1314950"/>
            <a:ext cx="3182692" cy="13716"/>
          </a:xfrm>
          <a:custGeom>
            <a:rect b="b" l="l" r="r" t="t"/>
            <a:pathLst>
              <a:path extrusionOk="0" fill="none" h="18288" w="4243589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extrusionOk="0" h="18288" w="4243589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7" name="Google Shape;35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9650" y="1554025"/>
            <a:ext cx="6484701" cy="326427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5"/>
          <p:cNvSpPr txBox="1"/>
          <p:nvPr>
            <p:ph type="ctrTitle"/>
          </p:nvPr>
        </p:nvSpPr>
        <p:spPr>
          <a:xfrm>
            <a:off x="-161250" y="-12"/>
            <a:ext cx="94665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alibri"/>
              <a:buNone/>
            </a:pPr>
            <a:r>
              <a:rPr lang="en" sz="5000">
                <a:solidFill>
                  <a:srgbClr val="FFFFFF"/>
                </a:solidFill>
              </a:rPr>
              <a:t>Machine Learning - Neural Network</a:t>
            </a:r>
            <a:endParaRPr sz="11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46"/>
          <p:cNvSpPr/>
          <p:nvPr/>
        </p:nvSpPr>
        <p:spPr>
          <a:xfrm>
            <a:off x="0" y="0"/>
            <a:ext cx="9144000" cy="1554029"/>
          </a:xfrm>
          <a:custGeom>
            <a:rect b="b" l="l" r="r" t="t"/>
            <a:pathLst>
              <a:path extrusionOk="0" h="2877832" w="12192000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46"/>
          <p:cNvSpPr/>
          <p:nvPr/>
        </p:nvSpPr>
        <p:spPr>
          <a:xfrm>
            <a:off x="2980654" y="1314950"/>
            <a:ext cx="3182692" cy="13716"/>
          </a:xfrm>
          <a:custGeom>
            <a:rect b="b" l="l" r="r" t="t"/>
            <a:pathLst>
              <a:path extrusionOk="0" fill="none" h="18288" w="4243589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extrusionOk="0" h="18288" w="4243589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46"/>
          <p:cNvSpPr txBox="1"/>
          <p:nvPr>
            <p:ph type="ctrTitle"/>
          </p:nvPr>
        </p:nvSpPr>
        <p:spPr>
          <a:xfrm>
            <a:off x="-203325" y="210600"/>
            <a:ext cx="94665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alibri"/>
              <a:buNone/>
            </a:pPr>
            <a:r>
              <a:rPr lang="en" sz="5000">
                <a:solidFill>
                  <a:srgbClr val="FFFFFF"/>
                </a:solidFill>
              </a:rPr>
              <a:t>Tableau</a:t>
            </a:r>
            <a:endParaRPr sz="1100"/>
          </a:p>
        </p:txBody>
      </p:sp>
      <p:sp>
        <p:nvSpPr>
          <p:cNvPr id="367" name="Google Shape;367;p46"/>
          <p:cNvSpPr txBox="1"/>
          <p:nvPr>
            <p:ph idx="1" type="subTitle"/>
          </p:nvPr>
        </p:nvSpPr>
        <p:spPr>
          <a:xfrm>
            <a:off x="743300" y="1803647"/>
            <a:ext cx="6858000" cy="23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used tableau to create tableau which is a great tool for visualization.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tableau, we can change or transform data into an easily understandable format without any coding skills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used our already cleaned data to translate queries into </a:t>
            </a:r>
            <a:r>
              <a:rPr lang="en"/>
              <a:t>visualization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imported the two  data and using a join.  We brought the  two dataset together in tableau.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7"/>
          <p:cNvSpPr/>
          <p:nvPr/>
        </p:nvSpPr>
        <p:spPr>
          <a:xfrm>
            <a:off x="-47025" y="-244475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47"/>
          <p:cNvSpPr/>
          <p:nvPr/>
        </p:nvSpPr>
        <p:spPr>
          <a:xfrm>
            <a:off x="94025" y="-169250"/>
            <a:ext cx="9144000" cy="1259052"/>
          </a:xfrm>
          <a:custGeom>
            <a:rect b="b" l="l" r="r" t="t"/>
            <a:pathLst>
              <a:path extrusionOk="0" h="2877832" w="12192000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47"/>
          <p:cNvSpPr txBox="1"/>
          <p:nvPr>
            <p:ph type="ctrTitle"/>
          </p:nvPr>
        </p:nvSpPr>
        <p:spPr>
          <a:xfrm>
            <a:off x="479150" y="292898"/>
            <a:ext cx="81822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lang="en" sz="5000">
                <a:solidFill>
                  <a:srgbClr val="FFFFFF"/>
                </a:solidFill>
              </a:rPr>
              <a:t>Gender Breakdown</a:t>
            </a:r>
            <a:endParaRPr sz="1100"/>
          </a:p>
        </p:txBody>
      </p:sp>
      <p:sp>
        <p:nvSpPr>
          <p:cNvPr id="375" name="Google Shape;375;p47"/>
          <p:cNvSpPr/>
          <p:nvPr/>
        </p:nvSpPr>
        <p:spPr>
          <a:xfrm>
            <a:off x="2980654" y="1004500"/>
            <a:ext cx="3182692" cy="13716"/>
          </a:xfrm>
          <a:custGeom>
            <a:rect b="b" l="l" r="r" t="t"/>
            <a:pathLst>
              <a:path extrusionOk="0" fill="none" h="18288" w="4243589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extrusionOk="0" h="18288" w="4243589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6" name="Google Shape;37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500" y="1259050"/>
            <a:ext cx="6660174" cy="343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900" y="1214950"/>
            <a:ext cx="2228850" cy="338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2025" y="1298325"/>
            <a:ext cx="1495100" cy="71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48"/>
          <p:cNvSpPr/>
          <p:nvPr/>
        </p:nvSpPr>
        <p:spPr>
          <a:xfrm>
            <a:off x="-131625" y="84775"/>
            <a:ext cx="9144000" cy="906517"/>
          </a:xfrm>
          <a:custGeom>
            <a:rect b="b" l="l" r="r" t="t"/>
            <a:pathLst>
              <a:path extrusionOk="0" h="2877832" w="12192000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48"/>
          <p:cNvSpPr txBox="1"/>
          <p:nvPr>
            <p:ph type="ctrTitle"/>
          </p:nvPr>
        </p:nvSpPr>
        <p:spPr>
          <a:xfrm>
            <a:off x="479150" y="84776"/>
            <a:ext cx="81822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lang="en" sz="5000">
                <a:solidFill>
                  <a:srgbClr val="FFFFFF"/>
                </a:solidFill>
              </a:rPr>
              <a:t>Level of Education</a:t>
            </a:r>
            <a:endParaRPr sz="1100"/>
          </a:p>
        </p:txBody>
      </p:sp>
      <p:sp>
        <p:nvSpPr>
          <p:cNvPr id="386" name="Google Shape;386;p48"/>
          <p:cNvSpPr/>
          <p:nvPr/>
        </p:nvSpPr>
        <p:spPr>
          <a:xfrm>
            <a:off x="2980654" y="655525"/>
            <a:ext cx="3182692" cy="13716"/>
          </a:xfrm>
          <a:custGeom>
            <a:rect b="b" l="l" r="r" t="t"/>
            <a:pathLst>
              <a:path extrusionOk="0" fill="none" h="18288" w="4243589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extrusionOk="0" h="18288" w="4243589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7" name="Google Shape;38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325" y="909964"/>
            <a:ext cx="3182700" cy="4894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7575" y="931175"/>
            <a:ext cx="2920125" cy="4172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67550" y="3922175"/>
            <a:ext cx="1600200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9"/>
          <p:cNvSpPr/>
          <p:nvPr/>
        </p:nvSpPr>
        <p:spPr>
          <a:xfrm>
            <a:off x="744050" y="1194100"/>
            <a:ext cx="7917300" cy="441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49"/>
          <p:cNvSpPr/>
          <p:nvPr/>
        </p:nvSpPr>
        <p:spPr>
          <a:xfrm>
            <a:off x="0" y="0"/>
            <a:ext cx="9144000" cy="906517"/>
          </a:xfrm>
          <a:custGeom>
            <a:rect b="b" l="l" r="r" t="t"/>
            <a:pathLst>
              <a:path extrusionOk="0" h="2877832" w="12192000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49"/>
          <p:cNvSpPr txBox="1"/>
          <p:nvPr>
            <p:ph type="ctrTitle"/>
          </p:nvPr>
        </p:nvSpPr>
        <p:spPr>
          <a:xfrm>
            <a:off x="479150" y="84776"/>
            <a:ext cx="81822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lang="en" sz="5000">
                <a:solidFill>
                  <a:srgbClr val="FFFFFF"/>
                </a:solidFill>
              </a:rPr>
              <a:t>Occupational Breakdown</a:t>
            </a:r>
            <a:endParaRPr sz="1100"/>
          </a:p>
        </p:txBody>
      </p:sp>
      <p:sp>
        <p:nvSpPr>
          <p:cNvPr id="397" name="Google Shape;397;p49"/>
          <p:cNvSpPr/>
          <p:nvPr/>
        </p:nvSpPr>
        <p:spPr>
          <a:xfrm>
            <a:off x="2980654" y="655525"/>
            <a:ext cx="3182692" cy="13716"/>
          </a:xfrm>
          <a:custGeom>
            <a:rect b="b" l="l" r="r" t="t"/>
            <a:pathLst>
              <a:path extrusionOk="0" fill="none" h="18288" w="4243589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extrusionOk="0" h="18288" w="4243589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8" name="Google Shape;398;p49"/>
          <p:cNvPicPr preferRelativeResize="0"/>
          <p:nvPr/>
        </p:nvPicPr>
        <p:blipFill rotWithShape="1">
          <a:blip r:embed="rId3">
            <a:alphaModFix/>
          </a:blip>
          <a:srcRect b="16050" l="16800" r="-16800" t="-16050"/>
          <a:stretch/>
        </p:blipFill>
        <p:spPr>
          <a:xfrm>
            <a:off x="212000" y="766925"/>
            <a:ext cx="8255800" cy="395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6700" y="1194100"/>
            <a:ext cx="1504050" cy="51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20075" cy="42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51"/>
          <p:cNvSpPr/>
          <p:nvPr/>
        </p:nvSpPr>
        <p:spPr>
          <a:xfrm>
            <a:off x="0" y="0"/>
            <a:ext cx="9144000" cy="906517"/>
          </a:xfrm>
          <a:custGeom>
            <a:rect b="b" l="l" r="r" t="t"/>
            <a:pathLst>
              <a:path extrusionOk="0" h="2877832" w="12192000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51"/>
          <p:cNvSpPr txBox="1"/>
          <p:nvPr>
            <p:ph type="ctrTitle"/>
          </p:nvPr>
        </p:nvSpPr>
        <p:spPr>
          <a:xfrm>
            <a:off x="479150" y="84776"/>
            <a:ext cx="81822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lang="en" sz="5000">
                <a:solidFill>
                  <a:srgbClr val="FFFFFF"/>
                </a:solidFill>
              </a:rPr>
              <a:t>Martial Status</a:t>
            </a:r>
            <a:endParaRPr sz="1100"/>
          </a:p>
        </p:txBody>
      </p:sp>
      <p:sp>
        <p:nvSpPr>
          <p:cNvPr id="412" name="Google Shape;412;p51"/>
          <p:cNvSpPr/>
          <p:nvPr/>
        </p:nvSpPr>
        <p:spPr>
          <a:xfrm>
            <a:off x="2980654" y="655525"/>
            <a:ext cx="3182692" cy="13716"/>
          </a:xfrm>
          <a:custGeom>
            <a:rect b="b" l="l" r="r" t="t"/>
            <a:pathLst>
              <a:path extrusionOk="0" fill="none" h="18288" w="4243589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extrusionOk="0" h="18288" w="4243589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3" name="Google Shape;41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00" y="949525"/>
            <a:ext cx="8760899" cy="411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52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0" name="Google Shape;42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264" y="0"/>
            <a:ext cx="885747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/>
          <p:nvPr/>
        </p:nvSpPr>
        <p:spPr>
          <a:xfrm>
            <a:off x="4553850" y="0"/>
            <a:ext cx="4572000" cy="5143500"/>
          </a:xfrm>
          <a:prstGeom prst="rect">
            <a:avLst/>
          </a:pr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7"/>
          <p:cNvSpPr/>
          <p:nvPr/>
        </p:nvSpPr>
        <p:spPr>
          <a:xfrm>
            <a:off x="1090109" y="0"/>
            <a:ext cx="3493042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7"/>
          <p:cNvSpPr txBox="1"/>
          <p:nvPr>
            <p:ph type="title"/>
          </p:nvPr>
        </p:nvSpPr>
        <p:spPr>
          <a:xfrm>
            <a:off x="1425871" y="2287825"/>
            <a:ext cx="2792200" cy="567848"/>
          </a:xfrm>
          <a:prstGeom prst="rect">
            <a:avLst/>
          </a:prstGeom>
          <a:noFill/>
          <a:ln cap="sq" cmpd="sng" w="254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" sz="1800">
                <a:solidFill>
                  <a:srgbClr val="FFFFFF"/>
                </a:solidFill>
              </a:rPr>
              <a:t>   </a:t>
            </a:r>
            <a:r>
              <a:rPr lang="en" sz="1800">
                <a:solidFill>
                  <a:srgbClr val="FFFFFF"/>
                </a:solidFill>
              </a:rPr>
              <a:t>Our Task</a:t>
            </a:r>
            <a:endParaRPr sz="1100"/>
          </a:p>
        </p:txBody>
      </p:sp>
      <p:sp>
        <p:nvSpPr>
          <p:cNvPr id="162" name="Google Shape;162;p27"/>
          <p:cNvSpPr/>
          <p:nvPr/>
        </p:nvSpPr>
        <p:spPr>
          <a:xfrm>
            <a:off x="0" y="0"/>
            <a:ext cx="1090108" cy="5143500"/>
          </a:xfrm>
          <a:prstGeom prst="rect">
            <a:avLst/>
          </a:prstGeom>
          <a:solidFill>
            <a:srgbClr val="404040">
              <a:alpha val="8000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4930900" y="480052"/>
            <a:ext cx="3789900" cy="40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Our Task is to build a machine learning model to predict an applicant’s credit status based on the given parameters.</a:t>
            </a:r>
            <a:endParaRPr sz="1400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13"/>
              <a:buNone/>
            </a:pPr>
            <a:r>
              <a:rPr lang="en" sz="1400"/>
              <a:t> Steps we used:</a:t>
            </a:r>
            <a:endParaRPr sz="1400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13"/>
              <a:buNone/>
            </a:pPr>
            <a:r>
              <a:rPr lang="en" sz="1400"/>
              <a:t>WE USED PANDAS TO CLEAN OUR DATA IN PYTHON</a:t>
            </a:r>
            <a:endParaRPr sz="1400"/>
          </a:p>
          <a:p>
            <a:pPr indent="-19050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lang="en" sz="1400"/>
              <a:t>First we began by importing libraries</a:t>
            </a:r>
            <a:endParaRPr sz="1400"/>
          </a:p>
          <a:p>
            <a:pPr indent="-19050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lang="en" sz="1400"/>
              <a:t>import pandas as pd</a:t>
            </a:r>
            <a:endParaRPr sz="1400"/>
          </a:p>
          <a:p>
            <a:pPr indent="-19050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lang="en" sz="1400"/>
              <a:t>import numpy as np</a:t>
            </a:r>
            <a:endParaRPr sz="1400"/>
          </a:p>
          <a:p>
            <a:pPr indent="-19050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lang="en" sz="1400"/>
              <a:t>Then we uploaded the file</a:t>
            </a:r>
            <a:endParaRPr sz="1400"/>
          </a:p>
          <a:p>
            <a:pPr indent="-19050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lang="en" sz="1400"/>
              <a:t>app_data = pd.read_csv(</a:t>
            </a:r>
            <a:r>
              <a:rPr lang="en" sz="1400">
                <a:solidFill>
                  <a:srgbClr val="A31515"/>
                </a:solidFill>
              </a:rPr>
              <a:t>"application_record.csv"</a:t>
            </a:r>
            <a:r>
              <a:rPr lang="en" sz="1400"/>
              <a:t>)</a:t>
            </a:r>
            <a:endParaRPr sz="1400"/>
          </a:p>
          <a:p>
            <a:pPr indent="-19050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lang="en" sz="1400"/>
              <a:t>CrRecord_data=pd.read_csv(</a:t>
            </a:r>
            <a:r>
              <a:rPr lang="en" sz="1400">
                <a:solidFill>
                  <a:srgbClr val="A31515"/>
                </a:solidFill>
              </a:rPr>
              <a:t>"credit_record.csv"</a:t>
            </a:r>
            <a:r>
              <a:rPr lang="en" sz="1400"/>
              <a:t>)</a:t>
            </a:r>
            <a:endParaRPr sz="1700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13"/>
              <a:buNone/>
            </a:pPr>
            <a:r>
              <a:t/>
            </a:r>
            <a:endParaRPr b="0" sz="141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13"/>
              <a:buNone/>
            </a:pPr>
            <a:r>
              <a:t/>
            </a:r>
            <a:endParaRPr b="0" sz="1412">
              <a:latin typeface="Courier New"/>
              <a:ea typeface="Courier New"/>
              <a:cs typeface="Courier New"/>
              <a:sym typeface="Courier New"/>
            </a:endParaRPr>
          </a:p>
          <a:p>
            <a:pPr indent="-10160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13"/>
              <a:buNone/>
            </a:pPr>
            <a:r>
              <a:t/>
            </a:r>
            <a:endParaRPr sz="1412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/>
          <p:nvPr/>
        </p:nvSpPr>
        <p:spPr>
          <a:xfrm flipH="1" rot="10800000">
            <a:off x="-1" y="-1"/>
            <a:ext cx="3302782" cy="5143501"/>
          </a:xfrm>
          <a:custGeom>
            <a:rect b="b" l="l" r="r" t="t"/>
            <a:pathLst>
              <a:path extrusionOk="0" h="6858001" w="4403709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solidFill>
            <a:srgbClr val="41414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9" name="Google Shape;169;p28"/>
          <p:cNvGrpSpPr/>
          <p:nvPr/>
        </p:nvGrpSpPr>
        <p:grpSpPr>
          <a:xfrm>
            <a:off x="2486469" y="0"/>
            <a:ext cx="1827610" cy="5143501"/>
            <a:chOff x="1320800" y="0"/>
            <a:chExt cx="2436813" cy="6858001"/>
          </a:xfrm>
        </p:grpSpPr>
        <p:sp>
          <p:nvSpPr>
            <p:cNvPr id="170" name="Google Shape;170;p28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1" name="Google Shape;171;p28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72" name="Google Shape;172;p28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73" name="Google Shape;173;p28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3864"/>
            </a:solidFill>
            <a:ln>
              <a:noFill/>
            </a:ln>
          </p:spPr>
        </p:sp>
        <p:sp>
          <p:nvSpPr>
            <p:cNvPr id="174" name="Google Shape;174;p28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</p:spPr>
        </p:sp>
        <p:sp>
          <p:nvSpPr>
            <p:cNvPr id="175" name="Google Shape;175;p28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176" name="Google Shape;176;p28"/>
          <p:cNvSpPr txBox="1"/>
          <p:nvPr>
            <p:ph type="title"/>
          </p:nvPr>
        </p:nvSpPr>
        <p:spPr>
          <a:xfrm>
            <a:off x="401265" y="514350"/>
            <a:ext cx="2085203" cy="3829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r>
              <a:rPr lang="en" sz="3000">
                <a:solidFill>
                  <a:srgbClr val="FFFFFF"/>
                </a:solidFill>
              </a:rPr>
              <a:t>   Explanation of Data</a:t>
            </a:r>
            <a:endParaRPr sz="1100"/>
          </a:p>
        </p:txBody>
      </p:sp>
      <p:grpSp>
        <p:nvGrpSpPr>
          <p:cNvPr id="177" name="Google Shape;177;p28"/>
          <p:cNvGrpSpPr/>
          <p:nvPr/>
        </p:nvGrpSpPr>
        <p:grpSpPr>
          <a:xfrm>
            <a:off x="3757613" y="514817"/>
            <a:ext cx="4869656" cy="3828115"/>
            <a:chOff x="0" y="623"/>
            <a:chExt cx="6492875" cy="5104153"/>
          </a:xfrm>
        </p:grpSpPr>
        <p:cxnSp>
          <p:nvCxnSpPr>
            <p:cNvPr id="178" name="Google Shape;178;p28"/>
            <p:cNvCxnSpPr/>
            <p:nvPr/>
          </p:nvCxnSpPr>
          <p:spPr>
            <a:xfrm>
              <a:off x="0" y="623"/>
              <a:ext cx="6492875" cy="0"/>
            </a:xfrm>
            <a:prstGeom prst="straightConnector1">
              <a:avLst/>
            </a:prstGeom>
            <a:solidFill>
              <a:schemeClr val="accen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79" name="Google Shape;179;p28"/>
            <p:cNvSpPr/>
            <p:nvPr/>
          </p:nvSpPr>
          <p:spPr>
            <a:xfrm>
              <a:off x="0" y="623"/>
              <a:ext cx="6492875" cy="56712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8"/>
            <p:cNvSpPr txBox="1"/>
            <p:nvPr/>
          </p:nvSpPr>
          <p:spPr>
            <a:xfrm>
              <a:off x="0" y="623"/>
              <a:ext cx="6492875" cy="56712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b="1" lang="en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Status</a:t>
              </a:r>
              <a:endParaRPr b="1" sz="1100"/>
            </a:p>
          </p:txBody>
        </p:sp>
        <p:cxnSp>
          <p:nvCxnSpPr>
            <p:cNvPr id="181" name="Google Shape;181;p28"/>
            <p:cNvCxnSpPr/>
            <p:nvPr/>
          </p:nvCxnSpPr>
          <p:spPr>
            <a:xfrm>
              <a:off x="0" y="567751"/>
              <a:ext cx="6492875" cy="0"/>
            </a:xfrm>
            <a:prstGeom prst="straightConnector1">
              <a:avLst/>
            </a:prstGeom>
            <a:solidFill>
              <a:schemeClr val="accent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82" name="Google Shape;182;p28"/>
            <p:cNvSpPr/>
            <p:nvPr/>
          </p:nvSpPr>
          <p:spPr>
            <a:xfrm>
              <a:off x="0" y="567751"/>
              <a:ext cx="6492875" cy="56712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8"/>
            <p:cNvSpPr txBox="1"/>
            <p:nvPr/>
          </p:nvSpPr>
          <p:spPr>
            <a:xfrm>
              <a:off x="0" y="567751"/>
              <a:ext cx="6492875" cy="56712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57150" lIns="57150" spcFirstLastPara="1" rIns="57150" wrap="square" tIns="5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lang="en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r>
                <a:rPr lang="en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= 1-29 days past due</a:t>
              </a:r>
              <a:endParaRPr sz="1100"/>
            </a:p>
          </p:txBody>
        </p:sp>
        <p:cxnSp>
          <p:nvCxnSpPr>
            <p:cNvPr id="184" name="Google Shape;184;p28"/>
            <p:cNvCxnSpPr/>
            <p:nvPr/>
          </p:nvCxnSpPr>
          <p:spPr>
            <a:xfrm>
              <a:off x="0" y="1134879"/>
              <a:ext cx="6492875" cy="0"/>
            </a:xfrm>
            <a:prstGeom prst="straightConnector1">
              <a:avLst/>
            </a:prstGeom>
            <a:solidFill>
              <a:schemeClr val="accent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85" name="Google Shape;185;p28"/>
            <p:cNvSpPr/>
            <p:nvPr/>
          </p:nvSpPr>
          <p:spPr>
            <a:xfrm>
              <a:off x="0" y="1134879"/>
              <a:ext cx="6492875" cy="56712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8"/>
            <p:cNvSpPr txBox="1"/>
            <p:nvPr/>
          </p:nvSpPr>
          <p:spPr>
            <a:xfrm>
              <a:off x="0" y="1134879"/>
              <a:ext cx="6492875" cy="56712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57150" lIns="57150" spcFirstLastPara="1" rIns="57150" wrap="square" tIns="5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lang="en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= 30-59 days past due</a:t>
              </a:r>
              <a:endParaRPr sz="1100"/>
            </a:p>
          </p:txBody>
        </p:sp>
        <p:cxnSp>
          <p:nvCxnSpPr>
            <p:cNvPr id="187" name="Google Shape;187;p28"/>
            <p:cNvCxnSpPr/>
            <p:nvPr/>
          </p:nvCxnSpPr>
          <p:spPr>
            <a:xfrm>
              <a:off x="0" y="1702007"/>
              <a:ext cx="6492875" cy="0"/>
            </a:xfrm>
            <a:prstGeom prst="straightConnector1">
              <a:avLst/>
            </a:prstGeom>
            <a:solidFill>
              <a:srgbClr val="599BD5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88" name="Google Shape;188;p28"/>
            <p:cNvSpPr/>
            <p:nvPr/>
          </p:nvSpPr>
          <p:spPr>
            <a:xfrm>
              <a:off x="0" y="1702007"/>
              <a:ext cx="6492875" cy="56712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8"/>
            <p:cNvSpPr txBox="1"/>
            <p:nvPr/>
          </p:nvSpPr>
          <p:spPr>
            <a:xfrm>
              <a:off x="0" y="1702007"/>
              <a:ext cx="6492875" cy="56712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57150" lIns="57150" spcFirstLastPara="1" rIns="57150" wrap="square" tIns="5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lang="en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 = 60-89 days overdue</a:t>
              </a:r>
              <a:endParaRPr sz="1100"/>
            </a:p>
          </p:txBody>
        </p:sp>
        <p:cxnSp>
          <p:nvCxnSpPr>
            <p:cNvPr id="190" name="Google Shape;190;p28"/>
            <p:cNvCxnSpPr/>
            <p:nvPr/>
          </p:nvCxnSpPr>
          <p:spPr>
            <a:xfrm>
              <a:off x="0" y="2269135"/>
              <a:ext cx="6492875" cy="0"/>
            </a:xfrm>
            <a:prstGeom prst="straightConnector1">
              <a:avLst/>
            </a:prstGeom>
            <a:solidFill>
              <a:schemeClr val="accent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91" name="Google Shape;191;p28"/>
            <p:cNvSpPr/>
            <p:nvPr/>
          </p:nvSpPr>
          <p:spPr>
            <a:xfrm>
              <a:off x="0" y="2269135"/>
              <a:ext cx="6492875" cy="56712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8"/>
            <p:cNvSpPr txBox="1"/>
            <p:nvPr/>
          </p:nvSpPr>
          <p:spPr>
            <a:xfrm>
              <a:off x="0" y="2269135"/>
              <a:ext cx="6492875" cy="56712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57150" lIns="57150" spcFirstLastPara="1" rIns="57150" wrap="square" tIns="5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lang="en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 = 90-119 days overdue</a:t>
              </a:r>
              <a:endParaRPr sz="1100"/>
            </a:p>
          </p:txBody>
        </p:sp>
        <p:cxnSp>
          <p:nvCxnSpPr>
            <p:cNvPr id="193" name="Google Shape;193;p28"/>
            <p:cNvCxnSpPr/>
            <p:nvPr/>
          </p:nvCxnSpPr>
          <p:spPr>
            <a:xfrm>
              <a:off x="0" y="2836264"/>
              <a:ext cx="6492875" cy="0"/>
            </a:xfrm>
            <a:prstGeom prst="straightConnector1">
              <a:avLst/>
            </a:prstGeom>
            <a:solidFill>
              <a:schemeClr val="accen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94" name="Google Shape;194;p28"/>
            <p:cNvSpPr/>
            <p:nvPr/>
          </p:nvSpPr>
          <p:spPr>
            <a:xfrm>
              <a:off x="0" y="2836264"/>
              <a:ext cx="6492875" cy="56712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8"/>
            <p:cNvSpPr txBox="1"/>
            <p:nvPr/>
          </p:nvSpPr>
          <p:spPr>
            <a:xfrm>
              <a:off x="0" y="2836264"/>
              <a:ext cx="6492875" cy="56712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57150" lIns="57150" spcFirstLastPara="1" rIns="57150" wrap="square" tIns="5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lang="en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 = 120-149 days overdue</a:t>
              </a:r>
              <a:endParaRPr sz="1100"/>
            </a:p>
          </p:txBody>
        </p:sp>
        <p:cxnSp>
          <p:nvCxnSpPr>
            <p:cNvPr id="196" name="Google Shape;196;p28"/>
            <p:cNvCxnSpPr/>
            <p:nvPr/>
          </p:nvCxnSpPr>
          <p:spPr>
            <a:xfrm>
              <a:off x="0" y="3403392"/>
              <a:ext cx="6492875" cy="0"/>
            </a:xfrm>
            <a:prstGeom prst="straightConnector1">
              <a:avLst/>
            </a:prstGeom>
            <a:solidFill>
              <a:schemeClr val="accent3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97" name="Google Shape;197;p28"/>
            <p:cNvSpPr/>
            <p:nvPr/>
          </p:nvSpPr>
          <p:spPr>
            <a:xfrm>
              <a:off x="0" y="3403392"/>
              <a:ext cx="6492875" cy="56712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8"/>
            <p:cNvSpPr txBox="1"/>
            <p:nvPr/>
          </p:nvSpPr>
          <p:spPr>
            <a:xfrm>
              <a:off x="0" y="3403392"/>
              <a:ext cx="6492875" cy="56712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57150" lIns="57150" spcFirstLastPara="1" rIns="57150" wrap="square" tIns="5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lang="en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 = Overdue or bad credit, write-offs for more than 150 days</a:t>
              </a:r>
              <a:endParaRPr sz="1100"/>
            </a:p>
          </p:txBody>
        </p:sp>
        <p:cxnSp>
          <p:nvCxnSpPr>
            <p:cNvPr id="199" name="Google Shape;199;p28"/>
            <p:cNvCxnSpPr/>
            <p:nvPr/>
          </p:nvCxnSpPr>
          <p:spPr>
            <a:xfrm>
              <a:off x="0" y="3970520"/>
              <a:ext cx="6492875" cy="0"/>
            </a:xfrm>
            <a:prstGeom prst="straightConnector1">
              <a:avLst/>
            </a:prstGeom>
            <a:solidFill>
              <a:schemeClr val="accent4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00" name="Google Shape;200;p28"/>
            <p:cNvSpPr/>
            <p:nvPr/>
          </p:nvSpPr>
          <p:spPr>
            <a:xfrm>
              <a:off x="0" y="3970520"/>
              <a:ext cx="6492875" cy="56712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8"/>
            <p:cNvSpPr txBox="1"/>
            <p:nvPr/>
          </p:nvSpPr>
          <p:spPr>
            <a:xfrm>
              <a:off x="0" y="3970520"/>
              <a:ext cx="6492875" cy="56712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57150" lIns="57150" spcFirstLastPara="1" rIns="57150" wrap="square" tIns="5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lang="en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 </a:t>
              </a:r>
              <a:r>
                <a:rPr lang="en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= paid off that month</a:t>
              </a:r>
              <a:endParaRPr sz="1100"/>
            </a:p>
          </p:txBody>
        </p:sp>
        <p:cxnSp>
          <p:nvCxnSpPr>
            <p:cNvPr id="202" name="Google Shape;202;p28"/>
            <p:cNvCxnSpPr/>
            <p:nvPr/>
          </p:nvCxnSpPr>
          <p:spPr>
            <a:xfrm>
              <a:off x="0" y="4537648"/>
              <a:ext cx="6492875" cy="0"/>
            </a:xfrm>
            <a:prstGeom prst="straightConnector1">
              <a:avLst/>
            </a:prstGeom>
            <a:solidFill>
              <a:srgbClr val="599BD5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03" name="Google Shape;203;p28"/>
            <p:cNvSpPr/>
            <p:nvPr/>
          </p:nvSpPr>
          <p:spPr>
            <a:xfrm>
              <a:off x="0" y="4537648"/>
              <a:ext cx="6492875" cy="56712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8"/>
            <p:cNvSpPr txBox="1"/>
            <p:nvPr/>
          </p:nvSpPr>
          <p:spPr>
            <a:xfrm>
              <a:off x="0" y="4537648"/>
              <a:ext cx="6492875" cy="56712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57150" lIns="57150" spcFirstLastPara="1" rIns="57150" wrap="square" tIns="5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lang="en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 = No loan for the month</a:t>
              </a:r>
              <a:endParaRPr sz="110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9"/>
          <p:cNvSpPr/>
          <p:nvPr/>
        </p:nvSpPr>
        <p:spPr>
          <a:xfrm>
            <a:off x="0" y="0"/>
            <a:ext cx="9144000" cy="1654753"/>
          </a:xfrm>
          <a:custGeom>
            <a:rect b="b" l="l" r="r" t="t"/>
            <a:pathLst>
              <a:path extrusionOk="0" h="2877832" w="12192000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9"/>
          <p:cNvSpPr txBox="1"/>
          <p:nvPr>
            <p:ph type="ctrTitle"/>
          </p:nvPr>
        </p:nvSpPr>
        <p:spPr>
          <a:xfrm>
            <a:off x="479161" y="292894"/>
            <a:ext cx="81822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alibri"/>
              <a:buNone/>
            </a:pPr>
            <a:r>
              <a:rPr lang="en" sz="5000">
                <a:solidFill>
                  <a:srgbClr val="FFFFFF"/>
                </a:solidFill>
              </a:rPr>
              <a:t>Data Cleaning</a:t>
            </a:r>
            <a:endParaRPr sz="1100"/>
          </a:p>
        </p:txBody>
      </p:sp>
      <p:sp>
        <p:nvSpPr>
          <p:cNvPr id="212" name="Google Shape;212;p29"/>
          <p:cNvSpPr/>
          <p:nvPr/>
        </p:nvSpPr>
        <p:spPr>
          <a:xfrm>
            <a:off x="2980654" y="1314950"/>
            <a:ext cx="3182692" cy="13716"/>
          </a:xfrm>
          <a:custGeom>
            <a:rect b="b" l="l" r="r" t="t"/>
            <a:pathLst>
              <a:path extrusionOk="0" fill="none" h="18288" w="4243589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extrusionOk="0" h="18288" w="4243589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125" y="1526100"/>
            <a:ext cx="8322225" cy="36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0"/>
          <p:cNvSpPr/>
          <p:nvPr/>
        </p:nvSpPr>
        <p:spPr>
          <a:xfrm>
            <a:off x="0" y="0"/>
            <a:ext cx="9144000" cy="1532446"/>
          </a:xfrm>
          <a:custGeom>
            <a:rect b="b" l="l" r="r" t="t"/>
            <a:pathLst>
              <a:path extrusionOk="0" h="2877832" w="12192000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0"/>
          <p:cNvSpPr txBox="1"/>
          <p:nvPr>
            <p:ph type="ctrTitle"/>
          </p:nvPr>
        </p:nvSpPr>
        <p:spPr>
          <a:xfrm>
            <a:off x="480900" y="524448"/>
            <a:ext cx="81822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alibri"/>
              <a:buNone/>
            </a:pPr>
            <a:r>
              <a:rPr lang="en" sz="5000">
                <a:solidFill>
                  <a:srgbClr val="FFFFFF"/>
                </a:solidFill>
              </a:rPr>
              <a:t>Data Cleaning</a:t>
            </a:r>
            <a:endParaRPr sz="1100"/>
          </a:p>
        </p:txBody>
      </p:sp>
      <p:sp>
        <p:nvSpPr>
          <p:cNvPr id="221" name="Google Shape;221;p30"/>
          <p:cNvSpPr/>
          <p:nvPr/>
        </p:nvSpPr>
        <p:spPr>
          <a:xfrm>
            <a:off x="2980654" y="1314950"/>
            <a:ext cx="3182692" cy="13716"/>
          </a:xfrm>
          <a:custGeom>
            <a:rect b="b" l="l" r="r" t="t"/>
            <a:pathLst>
              <a:path extrusionOk="0" fill="none" h="18288" w="4243589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extrusionOk="0" h="18288" w="4243589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825" y="1629725"/>
            <a:ext cx="8233351" cy="33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1"/>
          <p:cNvSpPr/>
          <p:nvPr/>
        </p:nvSpPr>
        <p:spPr>
          <a:xfrm>
            <a:off x="0" y="0"/>
            <a:ext cx="9144000" cy="1424527"/>
          </a:xfrm>
          <a:custGeom>
            <a:rect b="b" l="l" r="r" t="t"/>
            <a:pathLst>
              <a:path extrusionOk="0" h="2877832" w="12192000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1"/>
          <p:cNvSpPr txBox="1"/>
          <p:nvPr>
            <p:ph type="ctrTitle"/>
          </p:nvPr>
        </p:nvSpPr>
        <p:spPr>
          <a:xfrm>
            <a:off x="479150" y="292899"/>
            <a:ext cx="8182200" cy="8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alibri"/>
              <a:buNone/>
            </a:pPr>
            <a:r>
              <a:rPr lang="en" sz="5000">
                <a:solidFill>
                  <a:srgbClr val="FFFFFF"/>
                </a:solidFill>
              </a:rPr>
              <a:t>Data Cleaning</a:t>
            </a:r>
            <a:endParaRPr sz="1100"/>
          </a:p>
        </p:txBody>
      </p:sp>
      <p:sp>
        <p:nvSpPr>
          <p:cNvPr id="230" name="Google Shape;230;p31"/>
          <p:cNvSpPr/>
          <p:nvPr/>
        </p:nvSpPr>
        <p:spPr>
          <a:xfrm>
            <a:off x="2978904" y="1107700"/>
            <a:ext cx="3182692" cy="13716"/>
          </a:xfrm>
          <a:custGeom>
            <a:rect b="b" l="l" r="r" t="t"/>
            <a:pathLst>
              <a:path extrusionOk="0" fill="none" h="18288" w="4243589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extrusionOk="0" h="18288" w="4243589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125" y="1525250"/>
            <a:ext cx="8257576" cy="355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2"/>
          <p:cNvSpPr/>
          <p:nvPr/>
        </p:nvSpPr>
        <p:spPr>
          <a:xfrm>
            <a:off x="0" y="0"/>
            <a:ext cx="9144000" cy="1604391"/>
          </a:xfrm>
          <a:custGeom>
            <a:rect b="b" l="l" r="r" t="t"/>
            <a:pathLst>
              <a:path extrusionOk="0" h="2877832" w="12192000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32"/>
          <p:cNvSpPr txBox="1"/>
          <p:nvPr>
            <p:ph type="ctrTitle"/>
          </p:nvPr>
        </p:nvSpPr>
        <p:spPr>
          <a:xfrm>
            <a:off x="373975" y="565100"/>
            <a:ext cx="81822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lang="en" sz="5000">
                <a:solidFill>
                  <a:srgbClr val="FFFFFF"/>
                </a:solidFill>
              </a:rPr>
              <a:t>Data Cleaning</a:t>
            </a:r>
            <a:endParaRPr sz="1100"/>
          </a:p>
        </p:txBody>
      </p:sp>
      <p:sp>
        <p:nvSpPr>
          <p:cNvPr id="239" name="Google Shape;239;p32"/>
          <p:cNvSpPr/>
          <p:nvPr/>
        </p:nvSpPr>
        <p:spPr>
          <a:xfrm>
            <a:off x="2980654" y="1314950"/>
            <a:ext cx="3182692" cy="13716"/>
          </a:xfrm>
          <a:custGeom>
            <a:rect b="b" l="l" r="r" t="t"/>
            <a:pathLst>
              <a:path extrusionOk="0" fill="none" h="18288" w="4243589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extrusionOk="0" h="18288" w="4243589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0" name="Google Shape;24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75" y="1719281"/>
            <a:ext cx="8905875" cy="25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3"/>
          <p:cNvSpPr/>
          <p:nvPr/>
        </p:nvSpPr>
        <p:spPr>
          <a:xfrm>
            <a:off x="0" y="0"/>
            <a:ext cx="9144000" cy="1604391"/>
          </a:xfrm>
          <a:custGeom>
            <a:rect b="b" l="l" r="r" t="t"/>
            <a:pathLst>
              <a:path extrusionOk="0" h="2877832" w="12192000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33"/>
          <p:cNvSpPr txBox="1"/>
          <p:nvPr>
            <p:ph type="ctrTitle"/>
          </p:nvPr>
        </p:nvSpPr>
        <p:spPr>
          <a:xfrm>
            <a:off x="437075" y="493500"/>
            <a:ext cx="81822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lang="en" sz="5000">
                <a:solidFill>
                  <a:srgbClr val="FFFFFF"/>
                </a:solidFill>
              </a:rPr>
              <a:t>Data Cleaning</a:t>
            </a:r>
            <a:endParaRPr sz="1100"/>
          </a:p>
        </p:txBody>
      </p:sp>
      <p:sp>
        <p:nvSpPr>
          <p:cNvPr id="248" name="Google Shape;248;p33"/>
          <p:cNvSpPr txBox="1"/>
          <p:nvPr>
            <p:ph idx="1" type="subTitle"/>
          </p:nvPr>
        </p:nvSpPr>
        <p:spPr>
          <a:xfrm>
            <a:off x="2171701" y="1425619"/>
            <a:ext cx="47973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249" name="Google Shape;249;p33"/>
          <p:cNvSpPr/>
          <p:nvPr/>
        </p:nvSpPr>
        <p:spPr>
          <a:xfrm>
            <a:off x="2980654" y="1314950"/>
            <a:ext cx="3182692" cy="13716"/>
          </a:xfrm>
          <a:custGeom>
            <a:rect b="b" l="l" r="r" t="t"/>
            <a:pathLst>
              <a:path extrusionOk="0" fill="none" h="18288" w="4243589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extrusionOk="0" h="18288" w="4243589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3350" y="1626225"/>
            <a:ext cx="7093500" cy="351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