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04"/>
  </p:normalViewPr>
  <p:slideViewPr>
    <p:cSldViewPr snapToGrid="0" snapToObjects="1">
      <p:cViewPr>
        <p:scale>
          <a:sx n="88" d="100"/>
          <a:sy n="88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717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4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January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1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4,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3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January 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831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18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3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6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January 4,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7018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2" r:id="rId7"/>
    <p:sldLayoutId id="2147483663" r:id="rId8"/>
    <p:sldLayoutId id="2147483664" r:id="rId9"/>
    <p:sldLayoutId id="2147483665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ncbddd/hearingloss/documents/dataqualityworkshee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ock exchange numbers">
            <a:extLst>
              <a:ext uri="{FF2B5EF4-FFF2-40B4-BE49-F238E27FC236}">
                <a16:creationId xmlns:a16="http://schemas.microsoft.com/office/drawing/2014/main" id="{CF4AB166-CAD9-4859-B410-308992A1D8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83" r="27105" b="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DDE301-FEFA-E94C-A841-F7A524F3B090}"/>
              </a:ext>
            </a:extLst>
          </p:cNvPr>
          <p:cNvSpPr txBox="1"/>
          <p:nvPr/>
        </p:nvSpPr>
        <p:spPr>
          <a:xfrm>
            <a:off x="1491187" y="2596135"/>
            <a:ext cx="6125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Data Quality Report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E30B26-B852-9344-9A81-81AC1D8722E0}"/>
              </a:ext>
            </a:extLst>
          </p:cNvPr>
          <p:cNvSpPr txBox="1"/>
          <p:nvPr/>
        </p:nvSpPr>
        <p:spPr>
          <a:xfrm>
            <a:off x="1491187" y="3430868"/>
            <a:ext cx="5379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Andrew Tobin </a:t>
            </a:r>
          </a:p>
          <a:p>
            <a:pPr algn="ctr"/>
            <a:r>
              <a:rPr lang="en-US" sz="2400" dirty="0"/>
              <a:t>Final Year Project </a:t>
            </a:r>
          </a:p>
          <a:p>
            <a:pPr algn="ctr"/>
            <a:r>
              <a:rPr lang="en-US" sz="2400" dirty="0"/>
              <a:t>18318274</a:t>
            </a:r>
          </a:p>
        </p:txBody>
      </p:sp>
    </p:spTree>
    <p:extLst>
      <p:ext uri="{BB962C8B-B14F-4D97-AF65-F5344CB8AC3E}">
        <p14:creationId xmlns:p14="http://schemas.microsoft.com/office/powerpoint/2010/main" val="305319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F41C-8159-B641-A4B4-861ECC15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A72C-340E-BB4D-BC98-95FF68B6A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5175750" cy="4428753"/>
          </a:xfrm>
        </p:spPr>
        <p:txBody>
          <a:bodyPr/>
          <a:lstStyle/>
          <a:p>
            <a:r>
              <a:rPr lang="en-US" dirty="0"/>
              <a:t>Consistency is most applicable to interconnected databases or variables. </a:t>
            </a:r>
          </a:p>
          <a:p>
            <a:r>
              <a:rPr lang="en-US" dirty="0"/>
              <a:t>For example, where a student's total mark is recorded in one database but the breakdown of each of the student’s exam results is stored in another. </a:t>
            </a:r>
          </a:p>
          <a:p>
            <a:r>
              <a:rPr lang="en-US" dirty="0"/>
              <a:t>It is important that the individual exam results and the total mark are consistent and match up with one another. </a:t>
            </a:r>
          </a:p>
          <a:p>
            <a:r>
              <a:rPr lang="en-US" dirty="0"/>
              <a:t>Consistency is not directly applicable to this project and therefore will be ignored. </a:t>
            </a:r>
          </a:p>
        </p:txBody>
      </p:sp>
      <p:pic>
        <p:nvPicPr>
          <p:cNvPr id="4098" name="Picture 2" descr="The three Cs of customer satisfaction: Consistency, consistency, consistency  | McKinsey">
            <a:extLst>
              <a:ext uri="{FF2B5EF4-FFF2-40B4-BE49-F238E27FC236}">
                <a16:creationId xmlns:a16="http://schemas.microsoft.com/office/drawing/2014/main" id="{72D1D462-0054-8344-9DF9-A95E809B2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054" y="1825624"/>
            <a:ext cx="3737429" cy="373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4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0864-CFC9-ED4D-AE57-58D64EE0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4A4B-C092-BB40-B96A-F7D822B60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32024"/>
            <a:ext cx="4624207" cy="4428753"/>
          </a:xfrm>
        </p:spPr>
        <p:txBody>
          <a:bodyPr/>
          <a:lstStyle/>
          <a:p>
            <a:r>
              <a:rPr lang="en-US" dirty="0"/>
              <a:t>Accuracy refers to the degree to which the data reflects the real world. </a:t>
            </a:r>
          </a:p>
          <a:p>
            <a:r>
              <a:rPr lang="en-US" dirty="0"/>
              <a:t>For example, if a property is recorded as having 3 floors but only has 2 in the real world our data is inaccurate. </a:t>
            </a:r>
          </a:p>
          <a:p>
            <a:r>
              <a:rPr lang="en-US" dirty="0"/>
              <a:t>This is a difficult dimension to measure and not applicable to this project. </a:t>
            </a:r>
          </a:p>
        </p:txBody>
      </p:sp>
      <p:pic>
        <p:nvPicPr>
          <p:cNvPr id="5122" name="Picture 2" descr="Why Data Accuracy Matters">
            <a:extLst>
              <a:ext uri="{FF2B5EF4-FFF2-40B4-BE49-F238E27FC236}">
                <a16:creationId xmlns:a16="http://schemas.microsoft.com/office/drawing/2014/main" id="{A75422D8-4552-D649-B3C3-6729B7D9F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659" y="2125437"/>
            <a:ext cx="5167891" cy="290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87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B118-0E64-AE4C-8B2C-3907773D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667" y="0"/>
            <a:ext cx="4580663" cy="720952"/>
          </a:xfrm>
        </p:spPr>
        <p:txBody>
          <a:bodyPr/>
          <a:lstStyle/>
          <a:p>
            <a:r>
              <a:rPr lang="en-US" dirty="0"/>
              <a:t>Part 2: Outliers</a:t>
            </a:r>
          </a:p>
        </p:txBody>
      </p:sp>
      <p:pic>
        <p:nvPicPr>
          <p:cNvPr id="7" name="Content Placeholder 6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D7C56FF2-C675-D34C-A667-3FC7038AD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741" y="619352"/>
            <a:ext cx="9936517" cy="6035448"/>
          </a:xfrm>
        </p:spPr>
      </p:pic>
    </p:spTree>
    <p:extLst>
      <p:ext uri="{BB962C8B-B14F-4D97-AF65-F5344CB8AC3E}">
        <p14:creationId xmlns:p14="http://schemas.microsoft.com/office/powerpoint/2010/main" val="266142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7E34-71CB-5440-9C11-85358187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Detection &amp;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45052-E459-7743-B9C2-5F232522F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6104664" cy="44287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we can see from the previous slide most of our variables are skewed. </a:t>
            </a:r>
          </a:p>
          <a:p>
            <a:r>
              <a:rPr lang="en-US" dirty="0"/>
              <a:t>As such using Z-scores will not successfully detect outliers. </a:t>
            </a:r>
          </a:p>
          <a:p>
            <a:r>
              <a:rPr lang="en-US" dirty="0"/>
              <a:t>Instead, we use the Inter-Quartile Range (IQR) method. </a:t>
            </a:r>
          </a:p>
          <a:p>
            <a:r>
              <a:rPr lang="en-US" dirty="0"/>
              <a:t>Bounds</a:t>
            </a:r>
          </a:p>
          <a:p>
            <a:pPr lvl="2"/>
            <a:r>
              <a:rPr lang="en-US" dirty="0"/>
              <a:t>Upper Bound: Q3+1.5*IQR</a:t>
            </a:r>
          </a:p>
          <a:p>
            <a:pPr lvl="2"/>
            <a:r>
              <a:rPr lang="en-US" dirty="0"/>
              <a:t>Lower Bound: Q1-1.5IQR</a:t>
            </a:r>
          </a:p>
          <a:p>
            <a:r>
              <a:rPr lang="en-US" dirty="0"/>
              <a:t>Any records with a value outside of these bounds is removed as an outlier</a:t>
            </a:r>
          </a:p>
          <a:p>
            <a:r>
              <a:rPr lang="en-US" dirty="0"/>
              <a:t>Total Records before removal: 2923</a:t>
            </a:r>
          </a:p>
          <a:p>
            <a:r>
              <a:rPr lang="en-US" dirty="0"/>
              <a:t>Total Records after removal: 2458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6A8B284-9FEC-A247-B556-80F3E037F0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39428" y="2367147"/>
            <a:ext cx="4316173" cy="266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1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2700-D42B-9240-A4A0-7371B748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Dimensions of 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8670-D556-A243-B7DE-9DF75091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Timeliness: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Completeness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Uniqueness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Validity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Consistency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Accuracy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https://www.cdc.gov/ncbddd/hearingloss/documents/dataqualityworksheet.pdf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7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C627-2906-534A-BFBC-561E9D3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4FCA-A2B6-8C41-A6CD-7B75A77F5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5045121" cy="4428753"/>
          </a:xfrm>
        </p:spPr>
        <p:txBody>
          <a:bodyPr/>
          <a:lstStyle/>
          <a:p>
            <a:r>
              <a:rPr lang="en-US" dirty="0"/>
              <a:t>The latency between when the data is expected to be available and when it is available. </a:t>
            </a:r>
          </a:p>
          <a:p>
            <a:r>
              <a:rPr lang="en-US" dirty="0"/>
              <a:t>We want to minimize this latency. </a:t>
            </a:r>
          </a:p>
          <a:p>
            <a:r>
              <a:rPr lang="en-US" dirty="0"/>
              <a:t>This dimension is more applicable to projects where a data pipeline is in use to populate a backend database. </a:t>
            </a:r>
          </a:p>
          <a:p>
            <a:r>
              <a:rPr lang="en-US" dirty="0"/>
              <a:t>As there is no backend database in this project the Timeliness dimension will be ignored. </a:t>
            </a:r>
          </a:p>
        </p:txBody>
      </p:sp>
      <p:pic>
        <p:nvPicPr>
          <p:cNvPr id="1026" name="Picture 2" descr="Timeliness - We Care Online Classes">
            <a:extLst>
              <a:ext uri="{FF2B5EF4-FFF2-40B4-BE49-F238E27FC236}">
                <a16:creationId xmlns:a16="http://schemas.microsoft.com/office/drawing/2014/main" id="{6A3D4629-23BE-3547-B2B8-EEF49DD8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83" y="2159000"/>
            <a:ext cx="381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40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C627-2906-534A-BFBC-561E9D3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Completeness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1CAE79-387B-EC40-87E6-5F0F182CC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5262835" cy="4428753"/>
          </a:xfrm>
        </p:spPr>
        <p:txBody>
          <a:bodyPr/>
          <a:lstStyle/>
          <a:p>
            <a:r>
              <a:rPr lang="en-US" dirty="0"/>
              <a:t>Data completeness in the context of this project refers to the number of null values present in the dataset. </a:t>
            </a:r>
          </a:p>
          <a:p>
            <a:r>
              <a:rPr lang="en-US" dirty="0"/>
              <a:t>Where possible null values can be imputed or rows with null values can be removed. </a:t>
            </a:r>
          </a:p>
          <a:p>
            <a:r>
              <a:rPr lang="en-US" dirty="0"/>
              <a:t>In the picture to the right, we see the number of missing values in each column prior to any cleaning</a:t>
            </a:r>
          </a:p>
          <a:p>
            <a:r>
              <a:rPr lang="en-US" dirty="0"/>
              <a:t>Many of the missing values are caused by ads that fall under the ‘</a:t>
            </a:r>
            <a:r>
              <a:rPr lang="en-US" dirty="0" err="1"/>
              <a:t>new_development_parent</a:t>
            </a:r>
            <a:r>
              <a:rPr lang="en-US" dirty="0"/>
              <a:t>’ category. 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7659E4C-BBD7-264D-BFC2-4DC24CAE25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59436" y="1054099"/>
            <a:ext cx="27813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6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AAEF-C8A4-CA44-A184-F2BE4D53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98" y="0"/>
            <a:ext cx="9810604" cy="1216024"/>
          </a:xfrm>
        </p:spPr>
        <p:txBody>
          <a:bodyPr/>
          <a:lstStyle/>
          <a:p>
            <a:pPr algn="ctr"/>
            <a:r>
              <a:rPr lang="en-US" dirty="0" err="1"/>
              <a:t>Visualising</a:t>
            </a:r>
            <a:r>
              <a:rPr lang="en-US" dirty="0"/>
              <a:t> Missingness</a:t>
            </a:r>
          </a:p>
        </p:txBody>
      </p:sp>
      <p:pic>
        <p:nvPicPr>
          <p:cNvPr id="4" name="Picture 3" descr="A picture containing text, piano&#10;&#10;Description automatically generated">
            <a:extLst>
              <a:ext uri="{FF2B5EF4-FFF2-40B4-BE49-F238E27FC236}">
                <a16:creationId xmlns:a16="http://schemas.microsoft.com/office/drawing/2014/main" id="{C7DA21CE-A435-964F-B9B7-A8227AD874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750" y="974213"/>
            <a:ext cx="113665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3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0CFB-3970-D04A-878C-FB60C7CF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05" y="476866"/>
            <a:ext cx="9810604" cy="1216024"/>
          </a:xfrm>
        </p:spPr>
        <p:txBody>
          <a:bodyPr/>
          <a:lstStyle/>
          <a:p>
            <a:r>
              <a:rPr lang="en-US" dirty="0"/>
              <a:t>Missingness </a:t>
            </a:r>
            <a:r>
              <a:rPr lang="en-US" dirty="0" err="1"/>
              <a:t>Paterns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BEF0E7-37F6-6A47-A3D6-F1008EE7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01" y="1896190"/>
            <a:ext cx="4406024" cy="4428753"/>
          </a:xfrm>
        </p:spPr>
        <p:txBody>
          <a:bodyPr/>
          <a:lstStyle/>
          <a:p>
            <a:r>
              <a:rPr lang="en-US" dirty="0"/>
              <a:t>As we can see from the missingness matrix, </a:t>
            </a:r>
            <a:r>
              <a:rPr lang="en-US" dirty="0" err="1"/>
              <a:t>no_of_units</a:t>
            </a:r>
            <a:r>
              <a:rPr lang="en-US" dirty="0"/>
              <a:t> is an influential variable in causing missingness. </a:t>
            </a:r>
          </a:p>
          <a:p>
            <a:r>
              <a:rPr lang="en-US" dirty="0"/>
              <a:t>This suggests that ads the fall under the ‘</a:t>
            </a:r>
            <a:r>
              <a:rPr lang="en-US" dirty="0" err="1"/>
              <a:t>new_development_parent</a:t>
            </a:r>
            <a:r>
              <a:rPr lang="en-US" dirty="0"/>
              <a:t>’ category contain many missing features. </a:t>
            </a:r>
          </a:p>
          <a:p>
            <a:r>
              <a:rPr lang="en-US" dirty="0"/>
              <a:t>Removing these features will enhance our data completeness. 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4EA17D04-36A3-234F-B714-DDC30C40F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725" y="1484295"/>
            <a:ext cx="7320275" cy="50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0E6B84-04D1-6547-A95A-51B8AAD46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908" y="870019"/>
            <a:ext cx="5596046" cy="823911"/>
          </a:xfrm>
        </p:spPr>
        <p:txBody>
          <a:bodyPr/>
          <a:lstStyle/>
          <a:p>
            <a:r>
              <a:rPr lang="en-US" dirty="0"/>
              <a:t>Completeness pre-Cleaning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B943B85-7FF7-9849-92C2-CCFE405328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84430" y="1835220"/>
            <a:ext cx="3761895" cy="44417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C4D9C-DBA3-1A47-8501-1B955F00A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9254" y="1130299"/>
            <a:ext cx="5596046" cy="563631"/>
          </a:xfrm>
        </p:spPr>
        <p:txBody>
          <a:bodyPr/>
          <a:lstStyle/>
          <a:p>
            <a:r>
              <a:rPr lang="en-US" dirty="0"/>
              <a:t>Completeness Post-Cleaning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5746DD5E-82E7-C344-BFF3-369C5AF660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5570" y="1835220"/>
            <a:ext cx="4312634" cy="4441756"/>
          </a:xfrm>
        </p:spPr>
      </p:pic>
    </p:spTree>
    <p:extLst>
      <p:ext uri="{BB962C8B-B14F-4D97-AF65-F5344CB8AC3E}">
        <p14:creationId xmlns:p14="http://schemas.microsoft.com/office/powerpoint/2010/main" val="301469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C655-14B8-A74B-BB05-9E93F2B1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838EC-AFAA-F942-B67D-1B25F3D8C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80" y="1825624"/>
            <a:ext cx="4812892" cy="4428753"/>
          </a:xfrm>
        </p:spPr>
        <p:txBody>
          <a:bodyPr/>
          <a:lstStyle/>
          <a:p>
            <a:r>
              <a:rPr lang="en-US" dirty="0"/>
              <a:t>Uniqueness is a measure of how many duplicates are present in the data. </a:t>
            </a:r>
          </a:p>
          <a:p>
            <a:r>
              <a:rPr lang="en-US" dirty="0"/>
              <a:t>There are no duplicate records in our data.</a:t>
            </a:r>
          </a:p>
          <a:p>
            <a:r>
              <a:rPr lang="en-US" dirty="0"/>
              <a:t>The picture to our left displays the number of unique values for each variable. </a:t>
            </a:r>
          </a:p>
          <a:p>
            <a:r>
              <a:rPr lang="en-US" dirty="0"/>
              <a:t>Any variables with only 1 unique value are dropped as they add no information to our model. 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ADB282E-A8F0-414C-9480-81283C2E81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03407" y="1436007"/>
            <a:ext cx="2984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6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ABB4-F823-1141-BF29-09DDB677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B15F9-84FD-7442-8178-9BE2BFA9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4464550" cy="44287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Validity is the extent to which the data conforms to a given format. </a:t>
            </a:r>
          </a:p>
          <a:p>
            <a:r>
              <a:rPr lang="en-US" dirty="0"/>
              <a:t>A good example would be date formats, these must be consistent to avoid error. </a:t>
            </a:r>
          </a:p>
          <a:p>
            <a:r>
              <a:rPr lang="en-US" dirty="0"/>
              <a:t>There was little trouble with validity in the data. One change to be made to the BER variable to remove symbols from certain values. </a:t>
            </a:r>
          </a:p>
          <a:p>
            <a:r>
              <a:rPr lang="en-US" dirty="0"/>
              <a:t>The facility variable was also parsed to become a structured series of dummy variables rather than an unordered list. </a:t>
            </a:r>
          </a:p>
        </p:txBody>
      </p:sp>
      <p:pic>
        <p:nvPicPr>
          <p:cNvPr id="3074" name="Picture 2" descr="Dummy Variables - SAGE Research Methods">
            <a:extLst>
              <a:ext uri="{FF2B5EF4-FFF2-40B4-BE49-F238E27FC236}">
                <a16:creationId xmlns:a16="http://schemas.microsoft.com/office/drawing/2014/main" id="{1476FFFE-8C55-DA49-9719-B1589130C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33" y="1825624"/>
            <a:ext cx="4507588" cy="40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8A2B12-E85F-274F-8678-903F2D88A213}"/>
              </a:ext>
            </a:extLst>
          </p:cNvPr>
          <p:cNvSpPr txBox="1"/>
          <p:nvPr/>
        </p:nvSpPr>
        <p:spPr>
          <a:xfrm>
            <a:off x="7663737" y="1284555"/>
            <a:ext cx="250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Dummy Matrix Example</a:t>
            </a:r>
          </a:p>
        </p:txBody>
      </p:sp>
    </p:spTree>
    <p:extLst>
      <p:ext uri="{BB962C8B-B14F-4D97-AF65-F5344CB8AC3E}">
        <p14:creationId xmlns:p14="http://schemas.microsoft.com/office/powerpoint/2010/main" val="85776732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588</Words>
  <Application>Microsoft Macintosh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Bembo</vt:lpstr>
      <vt:lpstr>ArchiveVTI</vt:lpstr>
      <vt:lpstr>PowerPoint Presentation</vt:lpstr>
      <vt:lpstr>6 Dimensions of data quality</vt:lpstr>
      <vt:lpstr>Timeliness</vt:lpstr>
      <vt:lpstr>Completeness</vt:lpstr>
      <vt:lpstr>Visualising Missingness</vt:lpstr>
      <vt:lpstr>Missingness Paterns</vt:lpstr>
      <vt:lpstr>PowerPoint Presentation</vt:lpstr>
      <vt:lpstr>Uniqueness</vt:lpstr>
      <vt:lpstr>Validity</vt:lpstr>
      <vt:lpstr>Consistency</vt:lpstr>
      <vt:lpstr>Accuracy</vt:lpstr>
      <vt:lpstr>Part 2: Outliers</vt:lpstr>
      <vt:lpstr>Outliers Detection &amp; Removal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Tobin</dc:creator>
  <cp:lastModifiedBy>Andrew Tobin</cp:lastModifiedBy>
  <cp:revision>1</cp:revision>
  <dcterms:created xsi:type="dcterms:W3CDTF">2022-01-04T15:57:40Z</dcterms:created>
  <dcterms:modified xsi:type="dcterms:W3CDTF">2022-01-04T17:50:10Z</dcterms:modified>
</cp:coreProperties>
</file>