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2"/>
    <p:restoredTop sz="69638"/>
  </p:normalViewPr>
  <p:slideViewPr>
    <p:cSldViewPr snapToGrid="0" snapToObjects="1">
      <p:cViewPr varScale="1">
        <p:scale>
          <a:sx n="87" d="100"/>
          <a:sy n="87" d="100"/>
        </p:scale>
        <p:origin x="33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17CD69-5813-D946-993B-514ADEF10D52}" type="datetimeFigureOut">
              <a:rPr lang="en-US" smtClean="0"/>
              <a:t>12/6/21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01FB1-3A67-C748-857B-70BE6C72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00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Breakdown of the dataset: 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Shape, 2982 Observations, 15 Columns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Mixture between structured and unstructured data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Initial focus on the structured data only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Exclude columns such as description block and 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 duplicates which is nice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01FB1-3A67-C748-857B-70BE6C72B7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23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  <a:p>
            <a:r>
              <a:rPr lang="en-US" dirty="0"/>
              <a:t>Some missing values across the data</a:t>
            </a:r>
          </a:p>
          <a:p>
            <a:endParaRPr lang="en-US" dirty="0"/>
          </a:p>
          <a:p>
            <a:r>
              <a:rPr lang="en-US" dirty="0"/>
              <a:t>Most important missing data &lt;&lt;&lt; numeric variables (Price, Surface, Beds and Baths)</a:t>
            </a:r>
          </a:p>
          <a:p>
            <a:endParaRPr lang="en-US" dirty="0"/>
          </a:p>
          <a:p>
            <a:r>
              <a:rPr lang="en-US" dirty="0"/>
              <a:t>These can be imputed (some ensemble methods like XGBoost can impute data as they’re trained)</a:t>
            </a:r>
          </a:p>
          <a:p>
            <a:endParaRPr lang="en-US" dirty="0"/>
          </a:p>
          <a:p>
            <a:r>
              <a:rPr lang="en-US" dirty="0"/>
              <a:t>Non-numeric data is converted to dummy variables, this should mitigate the missingness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01FB1-3A67-C748-857B-70BE6C72B7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05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01FB1-3A67-C748-857B-70BE6C72B7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72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01FB1-3A67-C748-857B-70BE6C72B7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29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617B5-512A-6642-BD69-5B5C8F51F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F45EE8-BB2D-DE46-AE88-CB36DE1D7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9D682-04B8-B04F-BD6A-4B28EDAE1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67974-E695-BF4F-BC9E-1BCCB0A563D0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02E7A-4A68-3945-A516-9C06D4AD8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D3250-3256-E74B-ACF8-D34B28DF1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F15E-CD00-1742-9E47-0A26D689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07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136BC-23B0-A342-A85E-8D5D42CBF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92F76B-D5DD-6A4B-9294-BB33CD227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AEA3A-19B0-C646-A826-D1FAC19DB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67974-E695-BF4F-BC9E-1BCCB0A563D0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2A891-CA9C-EA4F-9871-894CDC02C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9AC27-BF44-A149-977B-C63DCEB1A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F15E-CD00-1742-9E47-0A26D689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7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8F01EF-9909-5A45-9534-F1E880A882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CB7D3D-EFE5-A24B-9BE7-3FD499F6F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2DDBF-F1C0-E84F-A9F7-B88C2E20A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67974-E695-BF4F-BC9E-1BCCB0A563D0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3AD69-1E92-EB46-92F3-75B8FD7D1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8F95F-FEAA-2A4C-8292-F40C9E281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F15E-CD00-1742-9E47-0A26D689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3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A3305-E35F-1A42-86A3-510542C26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5D4D5-C711-504C-B2A6-8E7CC9226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02E03-FD05-8C43-82C0-B31A87F5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67974-E695-BF4F-BC9E-1BCCB0A563D0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9E648-FB17-5045-A6B5-910E9E872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FCEF1-CAFB-4645-BF0F-3820C86D4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F15E-CD00-1742-9E47-0A26D689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63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7180-7D04-9B41-8021-1ABB92522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2531C-C2A7-4B48-BBA0-CD3BFE16C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B8971-D764-1745-A5AC-CE6DED011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67974-E695-BF4F-BC9E-1BCCB0A563D0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96EED-D541-3545-AAF0-C1B694698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E85ED-20F5-3F49-8153-1FCB0F7A7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F15E-CD00-1742-9E47-0A26D689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707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467FB-FCB3-A148-87EC-83454D210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498DB-34A2-0D48-83D6-DE462454CB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3923A-A38C-6D41-A59C-F59A10532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6917D-B7CF-CA47-B5EF-C12B9DBD9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67974-E695-BF4F-BC9E-1BCCB0A563D0}" type="datetimeFigureOut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0150E-29CC-3646-8E5A-ED4294784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8C20B-6D51-A943-ADBA-A1D40C280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F15E-CD00-1742-9E47-0A26D689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09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E4510-481F-1548-A200-F68AC3CBE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F01DC-D033-FA4D-9BC1-BE17C812E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7ABB7-1628-ED42-818B-274ED8611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E19389-4DEA-CB4E-95C6-FE790C400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0F97CE-31E3-C841-A372-8C6FB25779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99D659-D0F2-B244-BEC7-FE31A72BC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67974-E695-BF4F-BC9E-1BCCB0A563D0}" type="datetimeFigureOut">
              <a:rPr lang="en-US" smtClean="0"/>
              <a:t>12/6/21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C74523-39E7-B54C-9C7F-09B5103E8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5060C3-B617-754E-8BD2-C392DBB11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F15E-CD00-1742-9E47-0A26D689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14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E3A7A-089E-C74A-B434-2AE22C686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29FB29-965F-ED43-BFD3-4C6D9DFED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67974-E695-BF4F-BC9E-1BCCB0A563D0}" type="datetimeFigureOut">
              <a:rPr lang="en-US" smtClean="0"/>
              <a:t>12/6/21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626F09-9076-6640-A735-26884E346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799A6B-771B-A54F-95E2-FF5DFD0E4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F15E-CD00-1742-9E47-0A26D689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34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EDC32B-C4E2-5F4F-93CF-B66A61BF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67974-E695-BF4F-BC9E-1BCCB0A563D0}" type="datetimeFigureOut">
              <a:rPr lang="en-US" smtClean="0"/>
              <a:t>12/6/21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45AE29-9ECE-E349-A01B-3F9AE9472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66CCD2-76C8-644D-8B68-D0AA83195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F15E-CD00-1742-9E47-0A26D689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28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E8BEE-CB9B-0340-B51F-967453B9B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D41CD-53C3-1F4C-931E-0EF06CBAC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0304B-FAC4-9642-BE8E-57909137A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14880-8AEA-6F4D-B13A-5DC717371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67974-E695-BF4F-BC9E-1BCCB0A563D0}" type="datetimeFigureOut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00CE0-2DF0-864A-AC39-E1CF9CC69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CB8E3-40DF-8346-8A56-F200CCF21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F15E-CD00-1742-9E47-0A26D689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27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203C0-B637-CC41-B93D-BE2199BE7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A8688E-9C9F-6343-A311-02D3655BC3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549BF8-5CEE-4E43-9E37-B953A8011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15DDE7-E095-A144-9885-3B6A92A50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67974-E695-BF4F-BC9E-1BCCB0A563D0}" type="datetimeFigureOut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F3590-792F-3048-90BF-BC57E10EC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D50D4-E958-E446-98EE-14546E444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F15E-CD00-1742-9E47-0A26D689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98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CDF1EB-DC71-EA4C-B155-0A317BA22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85737-0648-1545-A138-A725AAE9E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29E10-C59D-6F48-A855-13EF4A2FF5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67974-E695-BF4F-BC9E-1BCCB0A563D0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2B308-6D4C-5844-8372-FFF4FB16C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F818E-09E1-374A-A016-720CA328D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5F15E-CD00-1742-9E47-0A26D689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71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yedmondsnews.com/2018/03/single-family-home-prices-continue-to-rise-with-snohomish-county-at-record-high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andrewtobin/College/final_year/FYP/House_pricing_dataset-master/map1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andrewtobin/College/final_year/FYP/House_pricing_dataset-master/map2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, arrow&#10;&#10;Description automatically generated">
            <a:extLst>
              <a:ext uri="{FF2B5EF4-FFF2-40B4-BE49-F238E27FC236}">
                <a16:creationId xmlns:a16="http://schemas.microsoft.com/office/drawing/2014/main" id="{8496E878-B3B8-F44B-B20D-424B732654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3197" b="25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BEDFB1-D67F-1E45-86C2-DF461E4E8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 dirty="0"/>
              <a:t>Predicting House Prices: EDA and First Changes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47B90-7354-EC46-99C6-318B1E0FA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US" sz="2000"/>
              <a:t>Andrew Tobin – FYP - 18318274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B35D909-0EC1-E048-9E0E-6D2153A4CAF8}"/>
              </a:ext>
            </a:extLst>
          </p:cNvPr>
          <p:cNvSpPr txBox="1"/>
          <p:nvPr/>
        </p:nvSpPr>
        <p:spPr>
          <a:xfrm>
            <a:off x="10005184" y="6657945"/>
            <a:ext cx="218681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myedmondsnews.com/2018/03/single-family-home-prices-continue-to-rise-with-snohomish-county-at-record-high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724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treemap chart&#10;&#10;Description automatically generated">
            <a:extLst>
              <a:ext uri="{FF2B5EF4-FFF2-40B4-BE49-F238E27FC236}">
                <a16:creationId xmlns:a16="http://schemas.microsoft.com/office/drawing/2014/main" id="{3E779CCD-A9A7-9B44-8F67-BE3052A40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475" y="495540"/>
            <a:ext cx="6572513" cy="5882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CE728D-1F94-B941-BF62-634EB39DF1F1}"/>
              </a:ext>
            </a:extLst>
          </p:cNvPr>
          <p:cNvSpPr txBox="1"/>
          <p:nvPr/>
        </p:nvSpPr>
        <p:spPr>
          <a:xfrm>
            <a:off x="716733" y="838200"/>
            <a:ext cx="465536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Area’s an effect on price confirmed here</a:t>
            </a:r>
          </a:p>
          <a:p>
            <a:endParaRPr lang="en-US" sz="2400" dirty="0"/>
          </a:p>
          <a:p>
            <a:r>
              <a:rPr lang="en-US" sz="2400" dirty="0"/>
              <a:t>We see longitude and latitude effect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Further west lowers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Further North lowers the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Property Type positively correlated with price</a:t>
            </a:r>
          </a:p>
          <a:p>
            <a:endParaRPr lang="en-US" sz="2400" dirty="0"/>
          </a:p>
          <a:p>
            <a:r>
              <a:rPr lang="en-US" sz="2400" dirty="0"/>
              <a:t>Overall, not a whole lot of multicollinearity which is good</a:t>
            </a:r>
          </a:p>
        </p:txBody>
      </p:sp>
    </p:spTree>
    <p:extLst>
      <p:ext uri="{BB962C8B-B14F-4D97-AF65-F5344CB8AC3E}">
        <p14:creationId xmlns:p14="http://schemas.microsoft.com/office/powerpoint/2010/main" val="950512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57320-EFD0-5D49-A251-2ACEDB14A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Outliers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70E346-B98B-43A6-A4DA-D36FF6328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CC0AABEF-28AE-2248-A474-B3442EED2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538" y="1388744"/>
            <a:ext cx="7232919" cy="517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806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B2CF978-4391-2140-884B-0433A3BB3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4428"/>
            <a:ext cx="12192000" cy="49403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0D3E1F-4928-944E-90F3-411FE7620A68}"/>
              </a:ext>
            </a:extLst>
          </p:cNvPr>
          <p:cNvSpPr txBox="1"/>
          <p:nvPr/>
        </p:nvSpPr>
        <p:spPr>
          <a:xfrm>
            <a:off x="3891358" y="425096"/>
            <a:ext cx="440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outliers relate to longitude and latitude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9DB1FA-A460-AC46-A27D-D7FAC644D3AF}"/>
              </a:ext>
            </a:extLst>
          </p:cNvPr>
          <p:cNvSpPr txBox="1"/>
          <p:nvPr/>
        </p:nvSpPr>
        <p:spPr>
          <a:xfrm>
            <a:off x="7120502" y="2654300"/>
            <a:ext cx="550298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50697B-0873-6C43-8319-4B63FE2695C7}"/>
              </a:ext>
            </a:extLst>
          </p:cNvPr>
          <p:cNvSpPr txBox="1"/>
          <p:nvPr/>
        </p:nvSpPr>
        <p:spPr>
          <a:xfrm>
            <a:off x="3977856" y="5919428"/>
            <a:ext cx="4236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Further work needed to weed out outliers.</a:t>
            </a:r>
          </a:p>
        </p:txBody>
      </p:sp>
    </p:spTree>
    <p:extLst>
      <p:ext uri="{BB962C8B-B14F-4D97-AF65-F5344CB8AC3E}">
        <p14:creationId xmlns:p14="http://schemas.microsoft.com/office/powerpoint/2010/main" val="607310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993C2-E422-264A-B181-403F846AA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 to predictive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29153-4552-2E48-8191-318DE7A3E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 taken</a:t>
            </a:r>
          </a:p>
          <a:p>
            <a:pPr lvl="1"/>
            <a:r>
              <a:rPr lang="en-US" dirty="0"/>
              <a:t>Include categorical data such as area, </a:t>
            </a:r>
            <a:r>
              <a:rPr lang="en-US" dirty="0" err="1"/>
              <a:t>ber_classification</a:t>
            </a:r>
            <a:r>
              <a:rPr lang="en-US" dirty="0"/>
              <a:t>, facility, </a:t>
            </a:r>
            <a:r>
              <a:rPr lang="en-US" dirty="0" err="1"/>
              <a:t>property_type</a:t>
            </a:r>
            <a:r>
              <a:rPr lang="en-US" dirty="0"/>
              <a:t> by using dummy variables</a:t>
            </a:r>
          </a:p>
          <a:p>
            <a:pPr lvl="2"/>
            <a:r>
              <a:rPr lang="en-US" dirty="0"/>
              <a:t>Original training set had 4 columns; new training set has 188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 </a:t>
            </a:r>
            <a:r>
              <a:rPr lang="en-US" dirty="0" err="1"/>
              <a:t>log_price</a:t>
            </a:r>
            <a:r>
              <a:rPr lang="en-US" dirty="0"/>
              <a:t> transformation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Some basic imputation (where missing values are present replace with the mean of the column)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FBB780-DA13-8E4E-AB91-4A61BCE43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795963"/>
            <a:ext cx="4775200" cy="38100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BCCF9D5-2D2D-CC4C-A9B0-21A959B75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050" y="5588000"/>
            <a:ext cx="2705100" cy="723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6A507A-8A34-E44E-9AED-AE2FBF0BCC2B}"/>
              </a:ext>
            </a:extLst>
          </p:cNvPr>
          <p:cNvSpPr txBox="1"/>
          <p:nvPr/>
        </p:nvSpPr>
        <p:spPr>
          <a:xfrm>
            <a:off x="6911887" y="5218668"/>
            <a:ext cx="314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Without Log Transforming Price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399D27-48C2-5C4F-A8EA-83A3D2B0741C}"/>
              </a:ext>
            </a:extLst>
          </p:cNvPr>
          <p:cNvSpPr txBox="1"/>
          <p:nvPr/>
        </p:nvSpPr>
        <p:spPr>
          <a:xfrm>
            <a:off x="6115050" y="6361629"/>
            <a:ext cx="416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 cut by 11.9%, improvement of 24.8%</a:t>
            </a:r>
          </a:p>
        </p:txBody>
      </p:sp>
    </p:spTree>
    <p:extLst>
      <p:ext uri="{BB962C8B-B14F-4D97-AF65-F5344CB8AC3E}">
        <p14:creationId xmlns:p14="http://schemas.microsoft.com/office/powerpoint/2010/main" val="2838593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C86FDE2C-C4CE-5746-B087-F7E01FAAD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598"/>
            <a:ext cx="12192000" cy="640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183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1850C2-32BB-D24E-8EC3-CF4AFFB41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3624" y="547815"/>
            <a:ext cx="8521702" cy="1680519"/>
          </a:xfrm>
        </p:spPr>
        <p:txBody>
          <a:bodyPr>
            <a:normAutofit/>
          </a:bodyPr>
          <a:lstStyle/>
          <a:p>
            <a:r>
              <a:rPr lang="en-US" sz="4000" dirty="0"/>
              <a:t>Real Price vs Log Price Distributions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5A94AFCF-B954-654B-8E7F-128ED3FD6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194" y="2421924"/>
            <a:ext cx="3617192" cy="3711146"/>
          </a:xfrm>
          <a:prstGeom prst="rect">
            <a:avLst/>
          </a:prstGeo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1BAE34D8-8246-7844-9F34-C1111C55E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825" y="2421924"/>
            <a:ext cx="4566323" cy="371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73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AC909-39F1-044F-A89C-A71C5C0EA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87A93740-BEBB-E64C-AC26-1D21A713BE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7300" y="3228180"/>
            <a:ext cx="4678015" cy="109299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AD7693-F50E-F148-AD9B-EB9DC6D43CD5}"/>
              </a:ext>
            </a:extLst>
          </p:cNvPr>
          <p:cNvSpPr txBox="1"/>
          <p:nvPr/>
        </p:nvSpPr>
        <p:spPr>
          <a:xfrm>
            <a:off x="5223166" y="2858848"/>
            <a:ext cx="6979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Current Lowest Error Rate: Error cut by 28.88%, improvement of 60.5%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530491-653D-C54D-8EE2-03F794B3B8EC}"/>
              </a:ext>
            </a:extLst>
          </p:cNvPr>
          <p:cNvSpPr txBox="1"/>
          <p:nvPr/>
        </p:nvSpPr>
        <p:spPr>
          <a:xfrm>
            <a:off x="838200" y="2035739"/>
            <a:ext cx="438496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Investigate how interactions between terms might improve accuracy of the model.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Implement a more sophisticated predictive model (Gradient Boosted Regression or XGBoost)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Begin investigating unstructured data, </a:t>
            </a:r>
            <a:r>
              <a:rPr lang="en-US" sz="2000" dirty="0" err="1"/>
              <a:t>description_block</a:t>
            </a:r>
            <a:r>
              <a:rPr lang="en-US" sz="2000" dirty="0"/>
              <a:t> and features as well as images</a:t>
            </a:r>
          </a:p>
        </p:txBody>
      </p:sp>
    </p:spTree>
    <p:extLst>
      <p:ext uri="{BB962C8B-B14F-4D97-AF65-F5344CB8AC3E}">
        <p14:creationId xmlns:p14="http://schemas.microsoft.com/office/powerpoint/2010/main" val="2359885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6B259-4147-1148-8D44-8610D7F49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The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942F2-4896-C545-B72D-6650D7FB1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2982 Rows, 15 Columns</a:t>
            </a:r>
          </a:p>
          <a:p>
            <a:endParaRPr lang="en-US" sz="2000" dirty="0"/>
          </a:p>
          <a:p>
            <a:r>
              <a:rPr lang="en-US" sz="2000" dirty="0"/>
              <a:t>Unstructured Data: ‘</a:t>
            </a:r>
            <a:r>
              <a:rPr lang="en-US" sz="2000" dirty="0" err="1"/>
              <a:t>description_block</a:t>
            </a:r>
            <a:r>
              <a:rPr lang="en-US" sz="2000" dirty="0"/>
              <a:t>’ &amp; ‘features’</a:t>
            </a:r>
          </a:p>
          <a:p>
            <a:endParaRPr lang="en-US" sz="2000" dirty="0"/>
          </a:p>
          <a:p>
            <a:r>
              <a:rPr lang="en-US" sz="2000" dirty="0"/>
              <a:t>0 duplicates 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25F8793-CE82-044C-BA19-E253D03FA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968" y="807593"/>
            <a:ext cx="5095118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59930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51D34-664D-9B48-9413-8E0E6EBB4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Missing Data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59CD433-572A-4530-A004-B6C56C035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Some missing data present</a:t>
            </a:r>
          </a:p>
          <a:p>
            <a:endParaRPr lang="en-US" sz="2000" dirty="0"/>
          </a:p>
          <a:p>
            <a:r>
              <a:rPr lang="en-US" sz="2000" dirty="0"/>
              <a:t>Price, Surface, Beds and Baths  the most important areas of missing data </a:t>
            </a:r>
          </a:p>
          <a:p>
            <a:endParaRPr lang="en-US" sz="2000" dirty="0"/>
          </a:p>
          <a:p>
            <a:r>
              <a:rPr lang="en-US" sz="2000" dirty="0"/>
              <a:t>We can impute the data for missing values (sophisticated regression trees XGBoost can do this, or kNN is another potential option)</a:t>
            </a:r>
          </a:p>
          <a:p>
            <a:endParaRPr lang="en-US" sz="2000" dirty="0"/>
          </a:p>
          <a:p>
            <a:r>
              <a:rPr lang="en-US" sz="2000" dirty="0"/>
              <a:t>Facility, Property Type, BER converted to dummy matrices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table&#10;&#10;Description automatically generated">
            <a:extLst>
              <a:ext uri="{FF2B5EF4-FFF2-40B4-BE49-F238E27FC236}">
                <a16:creationId xmlns:a16="http://schemas.microsoft.com/office/drawing/2014/main" id="{C5C02B46-E4EC-5447-B270-AD867934A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464" y="996710"/>
            <a:ext cx="3126128" cy="5239568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EEDF6E-A2EB-934E-ACBE-94A0589BADBF}"/>
              </a:ext>
            </a:extLst>
          </p:cNvPr>
          <p:cNvSpPr txBox="1"/>
          <p:nvPr/>
        </p:nvSpPr>
        <p:spPr>
          <a:xfrm>
            <a:off x="6839968" y="595546"/>
            <a:ext cx="3151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Missing Values for Each Column</a:t>
            </a:r>
          </a:p>
        </p:txBody>
      </p:sp>
    </p:spTree>
    <p:extLst>
      <p:ext uri="{BB962C8B-B14F-4D97-AF65-F5344CB8AC3E}">
        <p14:creationId xmlns:p14="http://schemas.microsoft.com/office/powerpoint/2010/main" val="3362228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CF62B-4AFD-0345-998C-D00451BAD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Unique Values for each Variable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6F76E09C-E629-D148-AF75-8081B0DF3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896" y="643466"/>
            <a:ext cx="4257540" cy="55687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7E6737-7744-9547-98D4-24965CDD1035}"/>
              </a:ext>
            </a:extLst>
          </p:cNvPr>
          <p:cNvSpPr txBox="1"/>
          <p:nvPr/>
        </p:nvSpPr>
        <p:spPr>
          <a:xfrm>
            <a:off x="7177414" y="2079321"/>
            <a:ext cx="231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Dropped from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987821-272D-CB40-8704-8BE31402C55E}"/>
              </a:ext>
            </a:extLst>
          </p:cNvPr>
          <p:cNvSpPr txBox="1"/>
          <p:nvPr/>
        </p:nvSpPr>
        <p:spPr>
          <a:xfrm>
            <a:off x="7705595" y="2732762"/>
            <a:ext cx="231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Dropped from dataset</a:t>
            </a:r>
          </a:p>
        </p:txBody>
      </p:sp>
    </p:spTree>
    <p:extLst>
      <p:ext uri="{BB962C8B-B14F-4D97-AF65-F5344CB8AC3E}">
        <p14:creationId xmlns:p14="http://schemas.microsoft.com/office/powerpoint/2010/main" val="2760569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6B935110-2060-D048-BD83-D062A42CD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008"/>
            <a:ext cx="12192000" cy="631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479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41E1C2F7-C19F-C441-B7E4-3607C34B8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043"/>
            <a:ext cx="12192000" cy="644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224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4F4FE-C233-094E-8406-09EA67927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Where are these properties located?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70E346-B98B-43A6-A4DA-D36FF6328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 descr="Map&#10;&#10;Description automatically generated">
            <a:extLst>
              <a:ext uri="{FF2B5EF4-FFF2-40B4-BE49-F238E27FC236}">
                <a16:creationId xmlns:a16="http://schemas.microsoft.com/office/drawing/2014/main" id="{15FC4A44-CD9B-FE42-85F7-92BB93FCE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418" y="1223778"/>
            <a:ext cx="8429159" cy="55421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521D307-6E1A-3445-B819-0C9634EDFBF2}"/>
              </a:ext>
            </a:extLst>
          </p:cNvPr>
          <p:cNvSpPr txBox="1"/>
          <p:nvPr/>
        </p:nvSpPr>
        <p:spPr>
          <a:xfrm>
            <a:off x="1641989" y="6382244"/>
            <a:ext cx="890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file:///Users/</a:t>
            </a:r>
            <a:r>
              <a:rPr lang="en-US" dirty="0" err="1">
                <a:hlinkClick r:id="rId3"/>
              </a:rPr>
              <a:t>andrewtobin</a:t>
            </a:r>
            <a:r>
              <a:rPr lang="en-US" dirty="0">
                <a:hlinkClick r:id="rId3"/>
              </a:rPr>
              <a:t>/College/</a:t>
            </a:r>
            <a:r>
              <a:rPr lang="en-US" dirty="0" err="1">
                <a:hlinkClick r:id="rId3"/>
              </a:rPr>
              <a:t>final_year</a:t>
            </a:r>
            <a:r>
              <a:rPr lang="en-US" dirty="0">
                <a:hlinkClick r:id="rId3"/>
              </a:rPr>
              <a:t>/FYP/</a:t>
            </a:r>
            <a:r>
              <a:rPr lang="en-US" dirty="0" err="1">
                <a:hlinkClick r:id="rId3"/>
              </a:rPr>
              <a:t>House_pricing_dataset</a:t>
            </a:r>
            <a:r>
              <a:rPr lang="en-US" dirty="0">
                <a:hlinkClick r:id="rId3"/>
              </a:rPr>
              <a:t>-master/map1.html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198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p&#10;&#10;Description automatically generated with medium confidence">
            <a:hlinkClick r:id="rId3"/>
            <a:extLst>
              <a:ext uri="{FF2B5EF4-FFF2-40B4-BE49-F238E27FC236}">
                <a16:creationId xmlns:a16="http://schemas.microsoft.com/office/drawing/2014/main" id="{FAA6656C-4092-704B-8E6D-A56796E5F0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956" y="0"/>
            <a:ext cx="11198087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1BDAE4-DB2A-4C4B-AC49-CDB9175B0128}"/>
              </a:ext>
            </a:extLst>
          </p:cNvPr>
          <p:cNvSpPr txBox="1"/>
          <p:nvPr/>
        </p:nvSpPr>
        <p:spPr>
          <a:xfrm>
            <a:off x="1641991" y="6488668"/>
            <a:ext cx="890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file:///Users/andrewtobin/College/final_year/FYP/House_pricing_dataset-master/map2.html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35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treemap chart&#10;&#10;Description automatically generated">
            <a:extLst>
              <a:ext uri="{FF2B5EF4-FFF2-40B4-BE49-F238E27FC236}">
                <a16:creationId xmlns:a16="http://schemas.microsoft.com/office/drawing/2014/main" id="{0CE20176-EB12-044D-BC06-53DE39581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615" y="0"/>
            <a:ext cx="7897385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020D1A-6F72-754A-9399-E26895304094}"/>
              </a:ext>
            </a:extLst>
          </p:cNvPr>
          <p:cNvSpPr txBox="1"/>
          <p:nvPr/>
        </p:nvSpPr>
        <p:spPr>
          <a:xfrm>
            <a:off x="305981" y="843677"/>
            <a:ext cx="368265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Correlations: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Some interesting correlations: </a:t>
            </a:r>
          </a:p>
          <a:p>
            <a:endParaRPr lang="en-US" sz="2400" dirty="0"/>
          </a:p>
          <a:p>
            <a:r>
              <a:rPr lang="en-US" sz="2400" dirty="0"/>
              <a:t>-0.4 for Price and No. of Units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No. of Units and Bathrooms: 0.71</a:t>
            </a:r>
          </a:p>
          <a:p>
            <a:endParaRPr lang="en-US" sz="2400" dirty="0"/>
          </a:p>
          <a:p>
            <a:r>
              <a:rPr lang="en-US" sz="2400" dirty="0"/>
              <a:t>New homes might have more bathrooms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455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323</TotalTime>
  <Words>484</Words>
  <Application>Microsoft Macintosh PowerPoint</Application>
  <PresentationFormat>Widescreen</PresentationFormat>
  <Paragraphs>86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Predicting House Prices: EDA and First Changes</vt:lpstr>
      <vt:lpstr>The Data Set</vt:lpstr>
      <vt:lpstr>Missing Data</vt:lpstr>
      <vt:lpstr>Unique Values for each Variable</vt:lpstr>
      <vt:lpstr>PowerPoint Presentation</vt:lpstr>
      <vt:lpstr>PowerPoint Presentation</vt:lpstr>
      <vt:lpstr>Where are these properties located?</vt:lpstr>
      <vt:lpstr>PowerPoint Presentation</vt:lpstr>
      <vt:lpstr>PowerPoint Presentation</vt:lpstr>
      <vt:lpstr>PowerPoint Presentation</vt:lpstr>
      <vt:lpstr>Outliers</vt:lpstr>
      <vt:lpstr>PowerPoint Presentation</vt:lpstr>
      <vt:lpstr>Improvements to predictive performance</vt:lpstr>
      <vt:lpstr>PowerPoint Presentation</vt:lpstr>
      <vt:lpstr>Real Price vs Log Price Distributions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House Prices: EDA and First Changes</dc:title>
  <dc:creator>Andrew Tobin</dc:creator>
  <cp:lastModifiedBy>Andrew Tobin</cp:lastModifiedBy>
  <cp:revision>4</cp:revision>
  <dcterms:created xsi:type="dcterms:W3CDTF">2021-11-17T11:59:30Z</dcterms:created>
  <dcterms:modified xsi:type="dcterms:W3CDTF">2021-12-06T22:07:24Z</dcterms:modified>
</cp:coreProperties>
</file>