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705" r:id="rId3"/>
  </p:sldMasterIdLst>
  <p:notesMasterIdLst>
    <p:notesMasterId r:id="rId24"/>
  </p:notesMasterIdLst>
  <p:sldIdLst>
    <p:sldId id="257" r:id="rId4"/>
    <p:sldId id="258" r:id="rId5"/>
    <p:sldId id="259" r:id="rId6"/>
    <p:sldId id="286" r:id="rId7"/>
    <p:sldId id="260" r:id="rId8"/>
    <p:sldId id="285" r:id="rId9"/>
    <p:sldId id="280" r:id="rId10"/>
    <p:sldId id="287" r:id="rId11"/>
    <p:sldId id="288" r:id="rId12"/>
    <p:sldId id="281" r:id="rId13"/>
    <p:sldId id="283" r:id="rId14"/>
    <p:sldId id="261" r:id="rId15"/>
    <p:sldId id="290" r:id="rId16"/>
    <p:sldId id="289" r:id="rId17"/>
    <p:sldId id="291" r:id="rId18"/>
    <p:sldId id="279" r:id="rId19"/>
    <p:sldId id="284" r:id="rId20"/>
    <p:sldId id="267" r:id="rId21"/>
    <p:sldId id="273" r:id="rId22"/>
    <p:sldId id="29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58"/>
            <p14:sldId id="259"/>
            <p14:sldId id="286"/>
            <p14:sldId id="260"/>
            <p14:sldId id="285"/>
            <p14:sldId id="280"/>
            <p14:sldId id="287"/>
            <p14:sldId id="288"/>
            <p14:sldId id="281"/>
            <p14:sldId id="283"/>
            <p14:sldId id="261"/>
            <p14:sldId id="290"/>
            <p14:sldId id="289"/>
            <p14:sldId id="291"/>
            <p14:sldId id="279"/>
            <p14:sldId id="284"/>
            <p14:sldId id="267"/>
          </p14:sldIdLst>
        </p14:section>
        <p14:section name="Group Member 1" id="{0860697E-8C4A-43F9-A7C0-C435911657B2}">
          <p14:sldIdLst/>
        </p14:section>
        <p14:section name="Group Member 2" id="{ED02CA79-8112-418E-8BC2-0FD9B68AECB3}">
          <p14:sldIdLst>
            <p14:sldId id="273"/>
            <p14:sldId id="292"/>
          </p14:sldIdLst>
        </p14:section>
        <p14:section name="Group Member 3" id="{0DAD77B1-60C5-4EB2-933E-C56E97A5B2A7}">
          <p14:sldIdLst/>
        </p14:section>
        <p14:section name="General Closing" id="{4AB6C702-EE4D-4283-ACB0-770710E41AE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3385B6-C5FA-8653-3A03-8DD33C0A321D}" v="389" dt="2020-12-05T07:40:27.391"/>
    <p1510:client id="{4318FF00-FA71-4BDD-8813-E10D215210B6}" v="131" dt="2020-12-03T15:53:19.907"/>
    <p1510:client id="{63C80A14-23F9-4C09-91C7-D62DD6202868}" v="2521" dt="2020-12-05T08:17:29.657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designed this template so that each member of the project team has a set of slides with its own theme. Members, here’s how you add a new slide to just your set: </a:t>
            </a:r>
          </a:p>
          <a:p>
            <a:br>
              <a:rPr lang="en-US"/>
            </a:br>
            <a:r>
              <a:rPr lang="en-US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/>
          </a:p>
          <a:p>
            <a:r>
              <a:rPr lang="en-US"/>
              <a:t>Careful! Don’t annoy your fellow presenters by accidentally changing their themes. That can happen if you choose a different theme from the Design tab, which changes all of the slides in the presentation to that look.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75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90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71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22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56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8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better-programming/build-a-react-app-with-authentication-using-aws-amplify-49db1dfdc290" TargetMode="External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>
                <a:ea typeface="+mj-lt"/>
                <a:cs typeface="+mj-lt"/>
              </a:rPr>
              <a:t>COVID-19 Detection with X-ray Image Classification Using Cloud Computing Platforms</a:t>
            </a:r>
            <a:endParaRPr lang="en-US" sz="2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188384" y="4492651"/>
            <a:ext cx="8215851" cy="17810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CSE 6250, </a:t>
            </a:r>
            <a:r>
              <a:rPr lang="en-US">
                <a:ea typeface="+mn-lt"/>
                <a:cs typeface="+mn-lt"/>
              </a:rPr>
              <a:t>Team 27</a:t>
            </a:r>
            <a:endParaRPr lang="en-US"/>
          </a:p>
          <a:p>
            <a:r>
              <a:rPr lang="en-US"/>
              <a:t>Instructor: </a:t>
            </a:r>
          </a:p>
          <a:p>
            <a:r>
              <a:rPr lang="en-US"/>
              <a:t>Group member: 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EE8CEFE-A979-47A6-91DC-668F2C2503EE}"/>
              </a:ext>
            </a:extLst>
          </p:cNvPr>
          <p:cNvSpPr txBox="1">
            <a:spLocks/>
          </p:cNvSpPr>
          <p:nvPr/>
        </p:nvSpPr>
        <p:spPr>
          <a:xfrm>
            <a:off x="5987431" y="4492650"/>
            <a:ext cx="9094390" cy="2301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b="1">
              <a:ea typeface="+mn-lt"/>
              <a:cs typeface="+mn-lt"/>
            </a:endParaRPr>
          </a:p>
          <a:p>
            <a:pPr algn="l"/>
            <a:r>
              <a:rPr lang="en-US" err="1">
                <a:ea typeface="+mn-lt"/>
                <a:cs typeface="+mn-lt"/>
              </a:rPr>
              <a:t>Jimeng</a:t>
            </a:r>
            <a:r>
              <a:rPr lang="en-US">
                <a:ea typeface="+mn-lt"/>
                <a:cs typeface="+mn-lt"/>
              </a:rPr>
              <a:t> Sun</a:t>
            </a:r>
            <a:endParaRPr lang="en-US"/>
          </a:p>
          <a:p>
            <a:pPr algn="l"/>
            <a:r>
              <a:rPr lang="en-US">
                <a:ea typeface="+mn-lt"/>
                <a:cs typeface="+mn-lt"/>
              </a:rPr>
              <a:t>Fathima Said Mohamed </a:t>
            </a:r>
            <a:r>
              <a:rPr lang="en-US" err="1">
                <a:ea typeface="+mn-lt"/>
                <a:cs typeface="+mn-lt"/>
              </a:rPr>
              <a:t>Thotathil</a:t>
            </a:r>
            <a:r>
              <a:rPr lang="en-US">
                <a:ea typeface="+mn-lt"/>
                <a:cs typeface="+mn-lt"/>
              </a:rPr>
              <a:t>, </a:t>
            </a:r>
          </a:p>
          <a:p>
            <a:pPr algn="l"/>
            <a:r>
              <a:rPr lang="en-US">
                <a:ea typeface="+mn-lt"/>
                <a:cs typeface="+mn-lt"/>
              </a:rPr>
              <a:t>Anh L Tran, Ron He</a:t>
            </a:r>
            <a:r>
              <a:rPr 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>
                <a:ea typeface="+mj-lt"/>
                <a:cs typeface="+mj-lt"/>
              </a:rPr>
              <a:t>PyTorch</a:t>
            </a:r>
            <a:r>
              <a:rPr lang="en-US">
                <a:ea typeface="+mj-lt"/>
                <a:cs typeface="+mj-lt"/>
              </a:rPr>
              <a:t> and Amazon SageMaker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b="1">
                <a:latin typeface="Arial"/>
                <a:ea typeface="+mn-lt"/>
                <a:cs typeface="+mn-lt"/>
              </a:rPr>
              <a:t>Model development</a:t>
            </a:r>
          </a:p>
          <a:p>
            <a:r>
              <a:rPr lang="en-US">
                <a:latin typeface="Arial"/>
                <a:ea typeface="+mn-lt"/>
                <a:cs typeface="+mn-lt"/>
              </a:rPr>
              <a:t>Pretrained ResNet50 and InceptionV3 models</a:t>
            </a:r>
            <a:endParaRPr lang="en-US"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Transfer learning</a:t>
            </a:r>
          </a:p>
          <a:p>
            <a:r>
              <a:rPr lang="en-US">
                <a:latin typeface="Arial"/>
                <a:cs typeface="Arial"/>
              </a:rPr>
              <a:t>Image processing: resize </a:t>
            </a:r>
            <a:r>
              <a:rPr lang="en-US">
                <a:latin typeface="Arial"/>
                <a:ea typeface="+mn-lt"/>
                <a:cs typeface="+mn-lt"/>
              </a:rPr>
              <a:t>to 224x224 for ResNet-50 and 299x299 for InceptionV3, normalized with 0.485 mean and 0.229 standard deviation,  and converted into multidimensional tensors using </a:t>
            </a:r>
            <a:r>
              <a:rPr lang="en-US" err="1">
                <a:latin typeface="Arial"/>
                <a:ea typeface="+mn-lt"/>
                <a:cs typeface="+mn-lt"/>
              </a:rPr>
              <a:t>torchvision.transform</a:t>
            </a:r>
            <a:r>
              <a:rPr lang="en-US">
                <a:latin typeface="Arial"/>
                <a:ea typeface="+mn-lt"/>
                <a:cs typeface="+mn-lt"/>
              </a:rPr>
              <a:t> package</a:t>
            </a:r>
            <a:endParaRPr lang="en-US">
              <a:latin typeface="Arial"/>
              <a:cs typeface="Arial"/>
            </a:endParaRPr>
          </a:p>
          <a:p>
            <a:r>
              <a:rPr lang="en-US">
                <a:latin typeface="Arial"/>
                <a:ea typeface="+mn-lt"/>
                <a:cs typeface="Arial"/>
              </a:rPr>
              <a:t>GPU</a:t>
            </a:r>
            <a:endParaRPr lang="en-US">
              <a:latin typeface="Arial"/>
              <a:ea typeface="+mn-lt"/>
              <a:cs typeface="+mn-lt"/>
            </a:endParaRPr>
          </a:p>
          <a:p>
            <a:r>
              <a:rPr lang="en-US">
                <a:latin typeface="Arial"/>
                <a:ea typeface="+mn-lt"/>
                <a:cs typeface="+mn-lt"/>
              </a:rPr>
              <a:t>Batches of 20</a:t>
            </a:r>
            <a:endParaRPr lang="en-US">
              <a:latin typeface="Arial"/>
              <a:cs typeface="Arial"/>
            </a:endParaRPr>
          </a:p>
          <a:p>
            <a:r>
              <a:rPr lang="en-US">
                <a:latin typeface="Arial"/>
                <a:ea typeface="+mn-lt"/>
                <a:cs typeface="+mn-lt"/>
              </a:rPr>
              <a:t>Cross-entropy loss function</a:t>
            </a:r>
            <a:endParaRPr lang="en-US"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SGD with learning rate 0.001</a:t>
            </a:r>
          </a:p>
          <a:p>
            <a:r>
              <a:rPr lang="en-US">
                <a:latin typeface="Arial"/>
                <a:ea typeface="+mn-lt"/>
                <a:cs typeface="+mn-lt"/>
              </a:rPr>
              <a:t>Adam with a learning rate of 3e-5</a:t>
            </a:r>
            <a:endParaRPr lang="en-US">
              <a:latin typeface="Arial"/>
            </a:endParaRPr>
          </a:p>
          <a:p>
            <a:r>
              <a:rPr lang="en-US">
                <a:latin typeface="Arial"/>
                <a:cs typeface="Arial"/>
              </a:rPr>
              <a:t>Epoch = 10</a:t>
            </a: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275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>
                <a:ea typeface="+mj-lt"/>
                <a:cs typeface="+mj-lt"/>
              </a:rPr>
              <a:t>PyTorch</a:t>
            </a:r>
            <a:r>
              <a:rPr lang="en-US">
                <a:ea typeface="+mj-lt"/>
                <a:cs typeface="+mj-lt"/>
              </a:rPr>
              <a:t> and Amazon SageMaker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latin typeface="Arial"/>
                <a:ea typeface="+mn-lt"/>
                <a:cs typeface="+mn-lt"/>
              </a:rPr>
              <a:t>Model deployment</a:t>
            </a:r>
          </a:p>
          <a:p>
            <a:endParaRPr lang="en-US">
              <a:latin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2BFDAD8-88B4-4787-96D4-7624D46E0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767" y="2966768"/>
            <a:ext cx="7985183" cy="348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6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81EE239-D75F-452B-B6E5-8069A362D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64864"/>
              </p:ext>
            </p:extLst>
          </p:nvPr>
        </p:nvGraphicFramePr>
        <p:xfrm>
          <a:off x="2199735" y="2487282"/>
          <a:ext cx="8065968" cy="427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1260">
                  <a:extLst>
                    <a:ext uri="{9D8B030D-6E8A-4147-A177-3AD203B41FA5}">
                      <a16:colId xmlns:a16="http://schemas.microsoft.com/office/drawing/2014/main" val="1596800155"/>
                    </a:ext>
                  </a:extLst>
                </a:gridCol>
                <a:gridCol w="1370010">
                  <a:extLst>
                    <a:ext uri="{9D8B030D-6E8A-4147-A177-3AD203B41FA5}">
                      <a16:colId xmlns:a16="http://schemas.microsoft.com/office/drawing/2014/main" val="2551573415"/>
                    </a:ext>
                  </a:extLst>
                </a:gridCol>
                <a:gridCol w="1408403">
                  <a:extLst>
                    <a:ext uri="{9D8B030D-6E8A-4147-A177-3AD203B41FA5}">
                      <a16:colId xmlns:a16="http://schemas.microsoft.com/office/drawing/2014/main" val="817984111"/>
                    </a:ext>
                  </a:extLst>
                </a:gridCol>
                <a:gridCol w="1398689">
                  <a:extLst>
                    <a:ext uri="{9D8B030D-6E8A-4147-A177-3AD203B41FA5}">
                      <a16:colId xmlns:a16="http://schemas.microsoft.com/office/drawing/2014/main" val="325844199"/>
                    </a:ext>
                  </a:extLst>
                </a:gridCol>
                <a:gridCol w="1357606">
                  <a:extLst>
                    <a:ext uri="{9D8B030D-6E8A-4147-A177-3AD203B41FA5}">
                      <a16:colId xmlns:a16="http://schemas.microsoft.com/office/drawing/2014/main" val="3874651869"/>
                    </a:ext>
                  </a:extLst>
                </a:gridCol>
              </a:tblGrid>
              <a:tr h="936739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Model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Precision (Covid Image only)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Recall (Covid Image only)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F1-score (Covid Image only)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Overall Accuracy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711459064"/>
                  </a:ext>
                </a:extLst>
              </a:tr>
              <a:tr h="936739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ResNet-50 - sample dataset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(SGD; 0.001 learning rate)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0.95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0.95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0.95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0.933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961810637"/>
                  </a:ext>
                </a:extLst>
              </a:tr>
              <a:tr h="936739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InceptionV3 - sample dataset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(SGD; 0.001 learning rate)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0.93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0.91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0.92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0.912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554399104"/>
                  </a:ext>
                </a:extLst>
              </a:tr>
              <a:tr h="729926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  <a:latin typeface="Arial"/>
                        </a:rPr>
                        <a:t>ResNet-50 - full dataset (Adam; 3e-5 learning rate)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  <a:latin typeface="Arial"/>
                        </a:rPr>
                        <a:t>0.99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  <a:latin typeface="Arial"/>
                        </a:rPr>
                        <a:t>0.99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  <a:latin typeface="Arial"/>
                        </a:rPr>
                        <a:t>0.99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  <a:latin typeface="Arial"/>
                        </a:rPr>
                        <a:t>0.993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178401112"/>
                  </a:ext>
                </a:extLst>
              </a:tr>
              <a:tr h="729926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InceptionV3 - full dataset (Adam; 3e-5 learning rate)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0.99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0.99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0.99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0.992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50532356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ED2E873-0FD7-4B9A-8E53-915179D045D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FFAAF-D7D8-42F6-A1B5-19F7801A70A1}"/>
              </a:ext>
            </a:extLst>
          </p:cNvPr>
          <p:cNvSpPr txBox="1"/>
          <p:nvPr/>
        </p:nvSpPr>
        <p:spPr>
          <a:xfrm>
            <a:off x="51759" y="2050211"/>
            <a:ext cx="31457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A6B4-82AE-446A-832F-3CB6A1A2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Results</a:t>
            </a:r>
            <a:endParaRPr lang="en-US"/>
          </a:p>
        </p:txBody>
      </p:sp>
      <p:pic>
        <p:nvPicPr>
          <p:cNvPr id="8" name="Picture 8" descr="ResNet-50">
            <a:extLst>
              <a:ext uri="{FF2B5EF4-FFF2-40B4-BE49-F238E27FC236}">
                <a16:creationId xmlns:a16="http://schemas.microsoft.com/office/drawing/2014/main" id="{89EC7E2B-B2FC-4F6B-BB8E-B3273EC67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81" y="2503098"/>
            <a:ext cx="4641010" cy="4080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6C3FE4-E031-48B1-8F5D-889295F4D5E2}"/>
              </a:ext>
            </a:extLst>
          </p:cNvPr>
          <p:cNvSpPr txBox="1"/>
          <p:nvPr/>
        </p:nvSpPr>
        <p:spPr>
          <a:xfrm>
            <a:off x="2007079" y="206458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ResNet-50</a:t>
            </a:r>
          </a:p>
        </p:txBody>
      </p:sp>
      <p:pic>
        <p:nvPicPr>
          <p:cNvPr id="10" name="Picture 10" descr="Chart&#10;&#10;Description automatically generated">
            <a:extLst>
              <a:ext uri="{FF2B5EF4-FFF2-40B4-BE49-F238E27FC236}">
                <a16:creationId xmlns:a16="http://schemas.microsoft.com/office/drawing/2014/main" id="{039B5484-FA7F-465B-848F-18B74FC44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306" y="2474343"/>
            <a:ext cx="4784784" cy="41234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EBE24A-41CC-46A9-85AC-A0DF04AF920C}"/>
              </a:ext>
            </a:extLst>
          </p:cNvPr>
          <p:cNvSpPr txBox="1"/>
          <p:nvPr/>
        </p:nvSpPr>
        <p:spPr>
          <a:xfrm>
            <a:off x="8088702" y="206458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InceptionV3</a:t>
            </a:r>
          </a:p>
        </p:txBody>
      </p:sp>
    </p:spTree>
    <p:extLst>
      <p:ext uri="{BB962C8B-B14F-4D97-AF65-F5344CB8AC3E}">
        <p14:creationId xmlns:p14="http://schemas.microsoft.com/office/powerpoint/2010/main" val="390370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81EE239-D75F-452B-B6E5-8069A362D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360037"/>
              </p:ext>
            </p:extLst>
          </p:nvPr>
        </p:nvGraphicFramePr>
        <p:xfrm>
          <a:off x="2372263" y="2501660"/>
          <a:ext cx="8065968" cy="427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1260">
                  <a:extLst>
                    <a:ext uri="{9D8B030D-6E8A-4147-A177-3AD203B41FA5}">
                      <a16:colId xmlns:a16="http://schemas.microsoft.com/office/drawing/2014/main" val="1596800155"/>
                    </a:ext>
                  </a:extLst>
                </a:gridCol>
                <a:gridCol w="1370010">
                  <a:extLst>
                    <a:ext uri="{9D8B030D-6E8A-4147-A177-3AD203B41FA5}">
                      <a16:colId xmlns:a16="http://schemas.microsoft.com/office/drawing/2014/main" val="2551573415"/>
                    </a:ext>
                  </a:extLst>
                </a:gridCol>
                <a:gridCol w="1408403">
                  <a:extLst>
                    <a:ext uri="{9D8B030D-6E8A-4147-A177-3AD203B41FA5}">
                      <a16:colId xmlns:a16="http://schemas.microsoft.com/office/drawing/2014/main" val="817984111"/>
                    </a:ext>
                  </a:extLst>
                </a:gridCol>
                <a:gridCol w="1398689">
                  <a:extLst>
                    <a:ext uri="{9D8B030D-6E8A-4147-A177-3AD203B41FA5}">
                      <a16:colId xmlns:a16="http://schemas.microsoft.com/office/drawing/2014/main" val="325844199"/>
                    </a:ext>
                  </a:extLst>
                </a:gridCol>
                <a:gridCol w="1357606">
                  <a:extLst>
                    <a:ext uri="{9D8B030D-6E8A-4147-A177-3AD203B41FA5}">
                      <a16:colId xmlns:a16="http://schemas.microsoft.com/office/drawing/2014/main" val="3874651869"/>
                    </a:ext>
                  </a:extLst>
                </a:gridCol>
              </a:tblGrid>
              <a:tr h="936739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Model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Precision (Covid Image only)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Recall (Covid Image only)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F1-score (Covid Image only)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Overall Accuracy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711459064"/>
                  </a:ext>
                </a:extLst>
              </a:tr>
              <a:tr h="936739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ResNet-50 - sample dataset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(SGD; 0.001 learning rate)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0.95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0.80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0.87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0.871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961810637"/>
                  </a:ext>
                </a:extLst>
              </a:tr>
              <a:tr h="936739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InceptionV3 - sample dataset</a:t>
                      </a: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(SGD; 0.001 learning rate)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0.88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0.84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0.86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0.833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554399104"/>
                  </a:ext>
                </a:extLst>
              </a:tr>
              <a:tr h="729926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  <a:latin typeface="Arial"/>
                        </a:rPr>
                        <a:t>ResNet-50 - full dataset (Adam; 3e-5 learning rate)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  <a:latin typeface="Arial"/>
                        </a:rPr>
                        <a:t>0.95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  <a:latin typeface="Arial"/>
                        </a:rPr>
                        <a:t>0.91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  <a:latin typeface="Arial"/>
                        </a:rPr>
                        <a:t>0.93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highlight>
                            <a:srgbClr val="FFFF00"/>
                          </a:highlight>
                          <a:latin typeface="Arial"/>
                        </a:rPr>
                        <a:t>0.950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178401112"/>
                  </a:ext>
                </a:extLst>
              </a:tr>
              <a:tr h="729926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InceptionV3 - full dataset (Adam; 3e-5 learning rate)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0.85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0.91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0.88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</a:rPr>
                        <a:t>0.910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50532356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ED2E873-0FD7-4B9A-8E53-915179D045D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FFAAF-D7D8-42F6-A1B5-19F7801A70A1}"/>
              </a:ext>
            </a:extLst>
          </p:cNvPr>
          <p:cNvSpPr txBox="1"/>
          <p:nvPr/>
        </p:nvSpPr>
        <p:spPr>
          <a:xfrm>
            <a:off x="51759" y="2050211"/>
            <a:ext cx="468414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Multiclass classification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8C5F7A-8BDC-4D0F-B582-4CC0DB5D0E73}"/>
              </a:ext>
            </a:extLst>
          </p:cNvPr>
          <p:cNvSpPr txBox="1"/>
          <p:nvPr/>
        </p:nvSpPr>
        <p:spPr>
          <a:xfrm>
            <a:off x="5702060" y="11731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1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A6B4-82AE-446A-832F-3CB6A1A2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Results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6C3FE4-E031-48B1-8F5D-889295F4D5E2}"/>
              </a:ext>
            </a:extLst>
          </p:cNvPr>
          <p:cNvSpPr txBox="1"/>
          <p:nvPr/>
        </p:nvSpPr>
        <p:spPr>
          <a:xfrm>
            <a:off x="2007079" y="206458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ResNet-50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BE24A-41CC-46A9-85AC-A0DF04AF920C}"/>
              </a:ext>
            </a:extLst>
          </p:cNvPr>
          <p:cNvSpPr txBox="1"/>
          <p:nvPr/>
        </p:nvSpPr>
        <p:spPr>
          <a:xfrm>
            <a:off x="8088702" y="206458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InceptionV3</a:t>
            </a:r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1665F7A5-6928-48DF-9A7E-CAA2AD86E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66" y="2503098"/>
            <a:ext cx="5187350" cy="4123427"/>
          </a:xfrm>
          <a:prstGeom prst="rect">
            <a:avLst/>
          </a:prstGeom>
        </p:spPr>
      </p:pic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BCB98B5F-4E6A-4382-92BC-0A7F6DD9A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853" y="2459966"/>
            <a:ext cx="5029199" cy="420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3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04678-DDEA-4A22-BA0F-E72F7946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to Demo Video of X-ray Image Prediction of Covid-19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F475F1-35C9-4AF4-BA2D-B95A579C0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1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89C9-0381-4B3F-BEEF-126A18F8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PySpark</a:t>
            </a:r>
            <a:r>
              <a:rPr lang="en-US"/>
              <a:t> and </a:t>
            </a:r>
            <a:r>
              <a:rPr lang="en-US" err="1"/>
              <a:t>DataBricks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D86F0-7BBB-4DAE-9843-6DBA5CD34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6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Model Confusion Matrix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ResNet50 and Logistic Regression Binary</a:t>
            </a:r>
          </a:p>
        </p:txBody>
      </p:sp>
      <p:pic>
        <p:nvPicPr>
          <p:cNvPr id="13" name="Picture 13" descr="Chart, treemap chart&#10;&#10;Description automatically generated">
            <a:extLst>
              <a:ext uri="{FF2B5EF4-FFF2-40B4-BE49-F238E27FC236}">
                <a16:creationId xmlns:a16="http://schemas.microsoft.com/office/drawing/2014/main" id="{867C4DE0-FC4C-4B0A-B5D9-08B6EA59F1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92047" y="3030008"/>
            <a:ext cx="3874905" cy="2906179"/>
          </a:xfrm>
        </p:spPr>
      </p:pic>
      <p:pic>
        <p:nvPicPr>
          <p:cNvPr id="14" name="Picture 14" descr="Chart, treemap chart&#10;&#10;Description automatically generated">
            <a:extLst>
              <a:ext uri="{FF2B5EF4-FFF2-40B4-BE49-F238E27FC236}">
                <a16:creationId xmlns:a16="http://schemas.microsoft.com/office/drawing/2014/main" id="{FE5F15C7-1E2A-4B2C-9B12-EECBC77B770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006700" y="3030008"/>
            <a:ext cx="3874905" cy="2906179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045BD45-D4B0-4254-9B6B-04168B09F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ea typeface="+mn-lt"/>
                <a:cs typeface="+mn-lt"/>
              </a:rPr>
              <a:t>ResNet50 and Logistic Regression Multi-Class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2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Discussion</a:t>
            </a:r>
            <a:endParaRPr lang="en-US"/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E0C91FD3-01D0-4566-BF5D-8288790DA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677" y="2336873"/>
            <a:ext cx="9691505" cy="35993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Both the approaches yielded high accuracy when using the ResNet50 pretrained model compared to the InceptionV3</a:t>
            </a:r>
          </a:p>
          <a:p>
            <a:r>
              <a:rPr lang="en-US">
                <a:ea typeface="+mn-lt"/>
                <a:cs typeface="+mn-lt"/>
              </a:rPr>
              <a:t>The accuracy of binary classification was higher than that of multiclass classification. </a:t>
            </a:r>
            <a:endParaRPr lang="en-US"/>
          </a:p>
          <a:p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1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Project Description</a:t>
            </a:r>
          </a:p>
          <a:p>
            <a:r>
              <a:rPr lang="en-US"/>
              <a:t>Methodology</a:t>
            </a:r>
          </a:p>
          <a:p>
            <a:r>
              <a:rPr lang="en-US"/>
              <a:t>Approaches and Results</a:t>
            </a:r>
          </a:p>
          <a:p>
            <a:r>
              <a:rPr lang="en-US"/>
              <a:t>Discussion</a:t>
            </a:r>
          </a:p>
          <a:p>
            <a:r>
              <a:rPr lang="en-US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298E-1241-4A42-B3F8-C563292B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BA2AB-0B62-41C3-A5B7-3C6729C7A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129" y="2149967"/>
            <a:ext cx="11143618" cy="45338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800">
                <a:latin typeface="Arial"/>
                <a:ea typeface="+mn-lt"/>
                <a:cs typeface="+mn-lt"/>
              </a:rPr>
              <a:t>[1] Ilyas, M., Rehman, H., &amp; </a:t>
            </a:r>
            <a:r>
              <a:rPr lang="en-US" sz="800" err="1">
                <a:latin typeface="Arial"/>
                <a:ea typeface="+mn-lt"/>
                <a:cs typeface="+mn-lt"/>
              </a:rPr>
              <a:t>Naït</a:t>
            </a:r>
            <a:r>
              <a:rPr lang="en-US" sz="800">
                <a:latin typeface="Arial"/>
                <a:ea typeface="+mn-lt"/>
                <a:cs typeface="+mn-lt"/>
              </a:rPr>
              <a:t>-Ali, A. (2020). Detection of Covid-19 From Chest X-ray Images Using Artificial Intelligence: An Early Review. </a:t>
            </a:r>
            <a:r>
              <a:rPr lang="en-US" sz="800" i="1" err="1">
                <a:latin typeface="Arial"/>
                <a:ea typeface="+mn-lt"/>
                <a:cs typeface="+mn-lt"/>
              </a:rPr>
              <a:t>arXiv</a:t>
            </a:r>
            <a:r>
              <a:rPr lang="en-US" sz="800" i="1">
                <a:latin typeface="Arial"/>
                <a:ea typeface="+mn-lt"/>
                <a:cs typeface="+mn-lt"/>
              </a:rPr>
              <a:t> preprint arXiv:2004.05436</a:t>
            </a:r>
            <a:r>
              <a:rPr lang="en-US" sz="800">
                <a:latin typeface="Arial"/>
                <a:ea typeface="+mn-lt"/>
                <a:cs typeface="+mn-lt"/>
              </a:rPr>
              <a:t>.</a:t>
            </a:r>
            <a:br>
              <a:rPr lang="en-US" sz="800"/>
            </a:br>
            <a:endParaRPr lang="en-US" sz="800">
              <a:latin typeface="Arial"/>
              <a:cs typeface="Arial"/>
            </a:endParaRPr>
          </a:p>
          <a:p>
            <a:r>
              <a:rPr lang="en-US" sz="800">
                <a:latin typeface="Arial"/>
                <a:ea typeface="+mn-lt"/>
                <a:cs typeface="+mn-lt"/>
              </a:rPr>
              <a:t>[2] Shi, F., Wang, J., Shi, J., Wu, Z., Wang, Q., Tang, Z., ... &amp; Shen, D. (2020). Review of artificial intelligence techniques in imaging data acquisition, segmentation and diagnosis for covid-19. </a:t>
            </a:r>
            <a:r>
              <a:rPr lang="en-US" sz="800" i="1">
                <a:latin typeface="Arial"/>
                <a:ea typeface="+mn-lt"/>
                <a:cs typeface="+mn-lt"/>
              </a:rPr>
              <a:t>IEEE reviews in biomedical engineering</a:t>
            </a:r>
            <a:r>
              <a:rPr lang="en-US" sz="800">
                <a:latin typeface="Arial"/>
                <a:ea typeface="+mn-lt"/>
                <a:cs typeface="+mn-lt"/>
              </a:rPr>
              <a:t>.</a:t>
            </a:r>
            <a:endParaRPr lang="en-US" sz="800">
              <a:latin typeface="Arial"/>
              <a:cs typeface="Arial"/>
            </a:endParaRPr>
          </a:p>
          <a:p>
            <a:r>
              <a:rPr lang="en-US" sz="800">
                <a:latin typeface="Arial"/>
                <a:ea typeface="+mn-lt"/>
                <a:cs typeface="+mn-lt"/>
              </a:rPr>
              <a:t>[3] Narin, A., Kaya, C., Pamuk, Z. (2020). Automatic Detection of Coronavirus Disease (COVID-19) Using X-ray Images and Deep Convolutional Neural Networks. </a:t>
            </a:r>
            <a:r>
              <a:rPr lang="en-US" sz="800" err="1">
                <a:latin typeface="Arial"/>
                <a:ea typeface="+mn-lt"/>
                <a:cs typeface="+mn-lt"/>
              </a:rPr>
              <a:t>arXiv</a:t>
            </a:r>
            <a:r>
              <a:rPr lang="en-US" sz="800">
                <a:latin typeface="Arial"/>
                <a:ea typeface="+mn-lt"/>
                <a:cs typeface="+mn-lt"/>
              </a:rPr>
              <a:t> preprint arXiv:2003.10849.</a:t>
            </a:r>
            <a:br>
              <a:rPr lang="en-US" sz="800"/>
            </a:br>
            <a:endParaRPr lang="en-US" sz="800">
              <a:latin typeface="Arial"/>
              <a:cs typeface="Arial"/>
            </a:endParaRPr>
          </a:p>
          <a:p>
            <a:r>
              <a:rPr lang="en-US" sz="800">
                <a:latin typeface="Arial"/>
                <a:ea typeface="+mn-lt"/>
                <a:cs typeface="+mn-lt"/>
              </a:rPr>
              <a:t>[4] Cohen, J. P., Morrison, P., &amp; Dao, L. (2020). COVID-19 image data collection. </a:t>
            </a:r>
            <a:r>
              <a:rPr lang="en-US" sz="800" i="1" err="1">
                <a:latin typeface="Arial"/>
                <a:ea typeface="+mn-lt"/>
                <a:cs typeface="+mn-lt"/>
              </a:rPr>
              <a:t>arXiv</a:t>
            </a:r>
            <a:r>
              <a:rPr lang="en-US" sz="800" i="1">
                <a:latin typeface="Arial"/>
                <a:ea typeface="+mn-lt"/>
                <a:cs typeface="+mn-lt"/>
              </a:rPr>
              <a:t> preprint arXiv:2003.11597</a:t>
            </a:r>
            <a:r>
              <a:rPr lang="en-US" sz="800">
                <a:latin typeface="Arial"/>
                <a:ea typeface="+mn-lt"/>
                <a:cs typeface="+mn-lt"/>
              </a:rPr>
              <a:t>.</a:t>
            </a:r>
            <a:br>
              <a:rPr lang="en-US" sz="800"/>
            </a:br>
            <a:endParaRPr lang="en-US" sz="800">
              <a:latin typeface="Arial"/>
              <a:cs typeface="Arial"/>
            </a:endParaRPr>
          </a:p>
          <a:p>
            <a:r>
              <a:rPr lang="en-US" sz="800">
                <a:latin typeface="Arial"/>
                <a:ea typeface="+mn-lt"/>
                <a:cs typeface="+mn-lt"/>
              </a:rPr>
              <a:t>[5] Chowdhury, M. E., Rahman, T., Khandakar, A., Mazhar, R., Kadir, M. A., Mahbub, Z. B., ... &amp; </a:t>
            </a:r>
            <a:r>
              <a:rPr lang="en-US" sz="800" err="1">
                <a:latin typeface="Arial"/>
                <a:ea typeface="+mn-lt"/>
                <a:cs typeface="+mn-lt"/>
              </a:rPr>
              <a:t>Reaz</a:t>
            </a:r>
            <a:r>
              <a:rPr lang="en-US" sz="800">
                <a:latin typeface="Arial"/>
                <a:ea typeface="+mn-lt"/>
                <a:cs typeface="+mn-lt"/>
              </a:rPr>
              <a:t>, M. B. I. (2020). Can AI help in screening viral and COVID-19 pneumonia?. </a:t>
            </a:r>
            <a:r>
              <a:rPr lang="en-US" sz="800" i="1" err="1">
                <a:latin typeface="Arial"/>
                <a:ea typeface="+mn-lt"/>
                <a:cs typeface="+mn-lt"/>
              </a:rPr>
              <a:t>arXiv</a:t>
            </a:r>
            <a:r>
              <a:rPr lang="en-US" sz="800" i="1">
                <a:latin typeface="Arial"/>
                <a:ea typeface="+mn-lt"/>
                <a:cs typeface="+mn-lt"/>
              </a:rPr>
              <a:t> preprint arXiv:2003.13145</a:t>
            </a:r>
            <a:r>
              <a:rPr lang="en-US" sz="800">
                <a:latin typeface="Arial"/>
                <a:ea typeface="+mn-lt"/>
                <a:cs typeface="+mn-lt"/>
              </a:rPr>
              <a:t>.</a:t>
            </a:r>
            <a:endParaRPr lang="en-US" sz="800">
              <a:latin typeface="Arial"/>
              <a:cs typeface="Arial"/>
            </a:endParaRPr>
          </a:p>
          <a:p>
            <a:r>
              <a:rPr lang="en-US" sz="800">
                <a:latin typeface="Arial"/>
                <a:ea typeface="+mn-lt"/>
                <a:cs typeface="+mn-lt"/>
              </a:rPr>
              <a:t>[6] Ozturk, T., Talo, M., Yildirim, E. A., </a:t>
            </a:r>
            <a:r>
              <a:rPr lang="en-US" sz="800" err="1">
                <a:latin typeface="Arial"/>
                <a:ea typeface="+mn-lt"/>
                <a:cs typeface="+mn-lt"/>
              </a:rPr>
              <a:t>Baloglu</a:t>
            </a:r>
            <a:r>
              <a:rPr lang="en-US" sz="800">
                <a:latin typeface="Arial"/>
                <a:ea typeface="+mn-lt"/>
                <a:cs typeface="+mn-lt"/>
              </a:rPr>
              <a:t>, U. B., Yildirim, O., &amp; Acharya, U. R. (2020). Automated detection of COVID-19 cases using deep neural networks with X-ray images. </a:t>
            </a:r>
            <a:r>
              <a:rPr lang="en-US" sz="800" i="1">
                <a:latin typeface="Arial"/>
                <a:ea typeface="+mn-lt"/>
                <a:cs typeface="+mn-lt"/>
              </a:rPr>
              <a:t>Computers in Biology and Medicine</a:t>
            </a:r>
            <a:r>
              <a:rPr lang="en-US" sz="800">
                <a:latin typeface="Arial"/>
                <a:ea typeface="+mn-lt"/>
                <a:cs typeface="+mn-lt"/>
              </a:rPr>
              <a:t>, 103792.</a:t>
            </a:r>
            <a:br>
              <a:rPr lang="en-US" sz="800"/>
            </a:br>
            <a:endParaRPr lang="en-US" sz="800">
              <a:latin typeface="Arial"/>
              <a:cs typeface="Arial"/>
            </a:endParaRPr>
          </a:p>
          <a:p>
            <a:r>
              <a:rPr lang="en-US" sz="800">
                <a:latin typeface="Arial"/>
                <a:ea typeface="+mn-lt"/>
                <a:cs typeface="+mn-lt"/>
              </a:rPr>
              <a:t>[7] Sethy, P. K., Behera, S. K., Ratha, P. K., &amp; Biswas, P. Detection of coronavirus Disease (COVID-19) based on Deep Features and Support Vector Machine.</a:t>
            </a:r>
            <a:br>
              <a:rPr lang="en-US" sz="800"/>
            </a:br>
            <a:endParaRPr lang="en-US" sz="800">
              <a:latin typeface="Arial"/>
              <a:cs typeface="Arial"/>
            </a:endParaRPr>
          </a:p>
          <a:p>
            <a:r>
              <a:rPr lang="en-US" sz="800">
                <a:latin typeface="Arial"/>
                <a:ea typeface="+mn-lt"/>
                <a:cs typeface="+mn-lt"/>
              </a:rPr>
              <a:t>[8] </a:t>
            </a:r>
            <a:r>
              <a:rPr lang="en-US" sz="800" err="1">
                <a:latin typeface="Arial"/>
                <a:ea typeface="+mn-lt"/>
                <a:cs typeface="+mn-lt"/>
              </a:rPr>
              <a:t>Yoo</a:t>
            </a:r>
            <a:r>
              <a:rPr lang="en-US" sz="800">
                <a:latin typeface="Arial"/>
                <a:ea typeface="+mn-lt"/>
                <a:cs typeface="+mn-lt"/>
              </a:rPr>
              <a:t>, S. H., Geng, H., Chiu, T. L., Yu, S. K., Cho, D. C., </a:t>
            </a:r>
            <a:r>
              <a:rPr lang="en-US" sz="800" err="1">
                <a:latin typeface="Arial"/>
                <a:ea typeface="+mn-lt"/>
                <a:cs typeface="+mn-lt"/>
              </a:rPr>
              <a:t>Heo</a:t>
            </a:r>
            <a:r>
              <a:rPr lang="en-US" sz="800">
                <a:latin typeface="Arial"/>
                <a:ea typeface="+mn-lt"/>
                <a:cs typeface="+mn-lt"/>
              </a:rPr>
              <a:t>, J., ... &amp; Min, B. J. (2020). Deep learning-based decision-tree classifier for COVID-19 diagnosis from chest X-ray imaging. </a:t>
            </a:r>
            <a:r>
              <a:rPr lang="en-US" sz="800" i="1">
                <a:latin typeface="Arial"/>
                <a:ea typeface="+mn-lt"/>
                <a:cs typeface="+mn-lt"/>
              </a:rPr>
              <a:t>Frontiers in medicine</a:t>
            </a:r>
            <a:r>
              <a:rPr lang="en-US" sz="800">
                <a:latin typeface="Arial"/>
                <a:ea typeface="+mn-lt"/>
                <a:cs typeface="+mn-lt"/>
              </a:rPr>
              <a:t>, </a:t>
            </a:r>
            <a:r>
              <a:rPr lang="en-US" sz="800" i="1">
                <a:latin typeface="Arial"/>
                <a:ea typeface="+mn-lt"/>
                <a:cs typeface="+mn-lt"/>
              </a:rPr>
              <a:t>7</a:t>
            </a:r>
            <a:r>
              <a:rPr lang="en-US" sz="800">
                <a:latin typeface="Arial"/>
                <a:ea typeface="+mn-lt"/>
                <a:cs typeface="+mn-lt"/>
              </a:rPr>
              <a:t>, 427.</a:t>
            </a:r>
            <a:br>
              <a:rPr lang="en-US" sz="800"/>
            </a:br>
            <a:endParaRPr lang="en-US" sz="800">
              <a:latin typeface="Arial"/>
              <a:cs typeface="Arial"/>
            </a:endParaRPr>
          </a:p>
          <a:p>
            <a:r>
              <a:rPr lang="en-US" sz="800">
                <a:latin typeface="Arial"/>
                <a:ea typeface="+mn-lt"/>
                <a:cs typeface="+mn-lt"/>
              </a:rPr>
              <a:t>[9] </a:t>
            </a:r>
            <a:r>
              <a:rPr lang="en-US" sz="800" err="1">
                <a:latin typeface="Arial"/>
                <a:ea typeface="+mn-lt"/>
                <a:cs typeface="+mn-lt"/>
              </a:rPr>
              <a:t>Minaee</a:t>
            </a:r>
            <a:r>
              <a:rPr lang="en-US" sz="800">
                <a:latin typeface="Arial"/>
                <a:ea typeface="+mn-lt"/>
                <a:cs typeface="+mn-lt"/>
              </a:rPr>
              <a:t>, S., </a:t>
            </a:r>
            <a:r>
              <a:rPr lang="en-US" sz="800" err="1">
                <a:latin typeface="Arial"/>
                <a:ea typeface="+mn-lt"/>
                <a:cs typeface="+mn-lt"/>
              </a:rPr>
              <a:t>Kafieh</a:t>
            </a:r>
            <a:r>
              <a:rPr lang="en-US" sz="800">
                <a:latin typeface="Arial"/>
                <a:ea typeface="+mn-lt"/>
                <a:cs typeface="+mn-lt"/>
              </a:rPr>
              <a:t>, R., Sonka, M., Yazdani, S., &amp; Soufi, G. J. (2020). Deep-</a:t>
            </a:r>
            <a:r>
              <a:rPr lang="en-US" sz="800" err="1">
                <a:latin typeface="Arial"/>
                <a:ea typeface="+mn-lt"/>
                <a:cs typeface="+mn-lt"/>
              </a:rPr>
              <a:t>covid</a:t>
            </a:r>
            <a:r>
              <a:rPr lang="en-US" sz="800">
                <a:latin typeface="Arial"/>
                <a:ea typeface="+mn-lt"/>
                <a:cs typeface="+mn-lt"/>
              </a:rPr>
              <a:t>: Predicting covid-19 from chest x-ray images using deep transfer learning. </a:t>
            </a:r>
            <a:r>
              <a:rPr lang="en-US" sz="800" i="1" err="1">
                <a:latin typeface="Arial"/>
                <a:ea typeface="+mn-lt"/>
                <a:cs typeface="+mn-lt"/>
              </a:rPr>
              <a:t>arXiv</a:t>
            </a:r>
            <a:r>
              <a:rPr lang="en-US" sz="800" i="1">
                <a:latin typeface="Arial"/>
                <a:ea typeface="+mn-lt"/>
                <a:cs typeface="+mn-lt"/>
              </a:rPr>
              <a:t> preprint arXiv:2004.09363</a:t>
            </a:r>
            <a:r>
              <a:rPr lang="en-US" sz="800">
                <a:latin typeface="Arial"/>
                <a:ea typeface="+mn-lt"/>
                <a:cs typeface="+mn-lt"/>
              </a:rPr>
              <a:t>.</a:t>
            </a:r>
            <a:br>
              <a:rPr lang="en-US" sz="800"/>
            </a:br>
            <a:endParaRPr lang="en-US" sz="800">
              <a:latin typeface="Arial"/>
              <a:cs typeface="Arial"/>
            </a:endParaRPr>
          </a:p>
          <a:p>
            <a:r>
              <a:rPr lang="en-US" sz="800">
                <a:latin typeface="Arial"/>
                <a:ea typeface="+mn-lt"/>
                <a:cs typeface="+mn-lt"/>
              </a:rPr>
              <a:t>[10] </a:t>
            </a:r>
            <a:r>
              <a:rPr lang="en-US" sz="800" err="1">
                <a:latin typeface="Arial"/>
                <a:ea typeface="+mn-lt"/>
                <a:cs typeface="+mn-lt"/>
              </a:rPr>
              <a:t>Kouanou</a:t>
            </a:r>
            <a:r>
              <a:rPr lang="en-US" sz="800">
                <a:latin typeface="Arial"/>
                <a:ea typeface="+mn-lt"/>
                <a:cs typeface="+mn-lt"/>
              </a:rPr>
              <a:t>, A. T., </a:t>
            </a:r>
            <a:r>
              <a:rPr lang="en-US" sz="800" err="1">
                <a:latin typeface="Arial"/>
                <a:ea typeface="+mn-lt"/>
                <a:cs typeface="+mn-lt"/>
              </a:rPr>
              <a:t>Tchiotsop</a:t>
            </a:r>
            <a:r>
              <a:rPr lang="en-US" sz="800">
                <a:latin typeface="Arial"/>
                <a:ea typeface="+mn-lt"/>
                <a:cs typeface="+mn-lt"/>
              </a:rPr>
              <a:t>, D., Kengne, R., Zephirin, D. T., Armele, N. M. A., &amp; Tchinda, R. (2018). An optimal big data workflow for biomedical image analysis. </a:t>
            </a:r>
            <a:r>
              <a:rPr lang="en-US" sz="800" i="1">
                <a:latin typeface="Arial"/>
                <a:ea typeface="+mn-lt"/>
                <a:cs typeface="+mn-lt"/>
              </a:rPr>
              <a:t>Informatics in Medicine Unlocked</a:t>
            </a:r>
            <a:r>
              <a:rPr lang="en-US" sz="800">
                <a:latin typeface="Arial"/>
                <a:ea typeface="+mn-lt"/>
                <a:cs typeface="+mn-lt"/>
              </a:rPr>
              <a:t>, </a:t>
            </a:r>
            <a:r>
              <a:rPr lang="en-US" sz="800" i="1">
                <a:latin typeface="Arial"/>
                <a:ea typeface="+mn-lt"/>
                <a:cs typeface="+mn-lt"/>
              </a:rPr>
              <a:t>11</a:t>
            </a:r>
            <a:r>
              <a:rPr lang="en-US" sz="800">
                <a:latin typeface="Arial"/>
                <a:ea typeface="+mn-lt"/>
                <a:cs typeface="+mn-lt"/>
              </a:rPr>
              <a:t>, 68-74.</a:t>
            </a:r>
            <a:endParaRPr lang="en-US" sz="800">
              <a:latin typeface="Arial"/>
              <a:cs typeface="Arial"/>
            </a:endParaRPr>
          </a:p>
          <a:p>
            <a:r>
              <a:rPr lang="en-US" sz="800">
                <a:latin typeface="Arial"/>
                <a:ea typeface="+mn-lt"/>
                <a:cs typeface="+mn-lt"/>
              </a:rPr>
              <a:t>[11] Mishra, Sanjukta (2018). A REVIEW ON BIG DATA ANALYTICS IN MEDICAL IMAGING, International Journal of Computer Engineering and Applications, Volume XII, Issue I, Jan. 2018.</a:t>
            </a:r>
            <a:endParaRPr lang="en-US" sz="800">
              <a:latin typeface="Arial"/>
              <a:cs typeface="Arial"/>
            </a:endParaRPr>
          </a:p>
          <a:p>
            <a:r>
              <a:rPr lang="en-US" sz="800">
                <a:latin typeface="Arial"/>
                <a:ea typeface="+mn-lt"/>
                <a:cs typeface="+mn-lt"/>
              </a:rPr>
              <a:t>[12] Ullah, R., &amp; Arslan, T. (2020). </a:t>
            </a:r>
            <a:r>
              <a:rPr lang="en-US" sz="800" err="1">
                <a:latin typeface="Arial"/>
                <a:ea typeface="+mn-lt"/>
                <a:cs typeface="+mn-lt"/>
              </a:rPr>
              <a:t>PySpark</a:t>
            </a:r>
            <a:r>
              <a:rPr lang="en-US" sz="800">
                <a:latin typeface="Arial"/>
                <a:ea typeface="+mn-lt"/>
                <a:cs typeface="+mn-lt"/>
              </a:rPr>
              <a:t>-Based Optimization of Microwave Image Reconstruction Algorithm for Head Imaging Big Data on High-Performance Computing and Google Cloud Platform. </a:t>
            </a:r>
            <a:r>
              <a:rPr lang="en-US" sz="800" i="1">
                <a:latin typeface="Arial"/>
                <a:ea typeface="+mn-lt"/>
                <a:cs typeface="+mn-lt"/>
              </a:rPr>
              <a:t>Applied Sciences</a:t>
            </a:r>
            <a:r>
              <a:rPr lang="en-US" sz="800">
                <a:latin typeface="Arial"/>
                <a:ea typeface="+mn-lt"/>
                <a:cs typeface="+mn-lt"/>
              </a:rPr>
              <a:t>, </a:t>
            </a:r>
            <a:r>
              <a:rPr lang="en-US" sz="800" i="1">
                <a:latin typeface="Arial"/>
                <a:ea typeface="+mn-lt"/>
                <a:cs typeface="+mn-lt"/>
              </a:rPr>
              <a:t>10</a:t>
            </a:r>
            <a:r>
              <a:rPr lang="en-US" sz="800">
                <a:latin typeface="Arial"/>
                <a:ea typeface="+mn-lt"/>
                <a:cs typeface="+mn-lt"/>
              </a:rPr>
              <a:t>(10), 3382.</a:t>
            </a:r>
            <a:endParaRPr lang="en-US" sz="800">
              <a:latin typeface="Arial"/>
              <a:cs typeface="Arial"/>
            </a:endParaRPr>
          </a:p>
          <a:p>
            <a:r>
              <a:rPr lang="en-US" sz="800">
                <a:latin typeface="Arial"/>
                <a:ea typeface="+mn-lt"/>
                <a:cs typeface="+mn-lt"/>
              </a:rPr>
              <a:t>[13] Mishra, Abhishek (2019). Machine learning in the AWS Cloud: add intelligence to applications with Amazon SageMaker and Amazon </a:t>
            </a:r>
            <a:r>
              <a:rPr lang="en-US" sz="800" err="1">
                <a:latin typeface="Arial"/>
                <a:ea typeface="+mn-lt"/>
                <a:cs typeface="+mn-lt"/>
              </a:rPr>
              <a:t>Rekognition</a:t>
            </a:r>
            <a:r>
              <a:rPr lang="en-US" sz="800">
                <a:latin typeface="Arial"/>
                <a:ea typeface="+mn-lt"/>
                <a:cs typeface="+mn-lt"/>
              </a:rPr>
              <a:t>, Sep. 2019.</a:t>
            </a:r>
            <a:endParaRPr lang="en-US" sz="800">
              <a:latin typeface="Arial"/>
              <a:cs typeface="Arial"/>
            </a:endParaRPr>
          </a:p>
          <a:p>
            <a:r>
              <a:rPr lang="en-US" sz="800">
                <a:latin typeface="Arial"/>
                <a:ea typeface="+mn-lt"/>
                <a:cs typeface="+mn-lt"/>
              </a:rPr>
              <a:t>[14] </a:t>
            </a:r>
            <a:r>
              <a:rPr lang="en-US" sz="800" err="1">
                <a:latin typeface="Arial"/>
                <a:ea typeface="+mn-lt"/>
                <a:cs typeface="+mn-lt"/>
              </a:rPr>
              <a:t>Lombog</a:t>
            </a:r>
            <a:r>
              <a:rPr lang="en-US" sz="800">
                <a:latin typeface="Arial"/>
                <a:ea typeface="+mn-lt"/>
                <a:cs typeface="+mn-lt"/>
              </a:rPr>
              <a:t>, M. (2020, May 21). Build a React App Using AWS Amplify in Simple Steps (Part 1). Retrieved November 15, 2020, from </a:t>
            </a:r>
            <a:r>
              <a:rPr lang="en-US" sz="800">
                <a:latin typeface="Arial"/>
                <a:ea typeface="+mn-lt"/>
                <a:cs typeface="+mn-lt"/>
                <a:hlinkClick r:id="rId2"/>
              </a:rPr>
              <a:t>https://medium.com/better-programming/build-a-react-app-with-authentication-using-aws-amplify-49db1dfdc290</a:t>
            </a:r>
            <a:endParaRPr lang="en-US"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253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227" y="2178723"/>
            <a:ext cx="11756087" cy="440444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200">
                <a:latin typeface="Arial"/>
                <a:cs typeface="Arial"/>
              </a:rPr>
              <a:t>Background:</a:t>
            </a:r>
          </a:p>
          <a:p>
            <a:pPr lvl="1"/>
            <a:r>
              <a:rPr lang="en-US" sz="2200">
                <a:latin typeface="Arial"/>
                <a:ea typeface="+mn-lt"/>
                <a:cs typeface="+mn-lt"/>
              </a:rPr>
              <a:t>Chest X-ray is a fast and effective diagnostic method for COVID-19 detection</a:t>
            </a:r>
          </a:p>
          <a:p>
            <a:pPr lvl="1"/>
            <a:r>
              <a:rPr lang="en-US" sz="2200">
                <a:latin typeface="Arial"/>
                <a:cs typeface="Arial"/>
              </a:rPr>
              <a:t>Many deep learning models have been developed to detect Covid-19</a:t>
            </a:r>
          </a:p>
          <a:p>
            <a:pPr lvl="2"/>
            <a:r>
              <a:rPr lang="en-US" sz="2200">
                <a:latin typeface="Arial"/>
                <a:ea typeface="+mn-lt"/>
                <a:cs typeface="+mn-lt"/>
              </a:rPr>
              <a:t>Convolutional Neural Network (CNN) </a:t>
            </a:r>
          </a:p>
          <a:p>
            <a:pPr lvl="3"/>
            <a:r>
              <a:rPr lang="en-US" sz="2200" b="1">
                <a:latin typeface="Arial"/>
                <a:ea typeface="+mn-lt"/>
                <a:cs typeface="+mn-lt"/>
              </a:rPr>
              <a:t>ResNet50</a:t>
            </a:r>
            <a:r>
              <a:rPr lang="en-US" sz="2200">
                <a:latin typeface="Arial"/>
                <a:ea typeface="+mn-lt"/>
                <a:cs typeface="+mn-lt"/>
              </a:rPr>
              <a:t>, ResNet101, ResNet152, </a:t>
            </a:r>
            <a:r>
              <a:rPr lang="en-US" sz="2200" b="1">
                <a:latin typeface="Arial"/>
                <a:ea typeface="+mn-lt"/>
                <a:cs typeface="+mn-lt"/>
              </a:rPr>
              <a:t>InceptionV3 </a:t>
            </a:r>
            <a:r>
              <a:rPr lang="en-US" sz="2200">
                <a:latin typeface="Arial"/>
                <a:ea typeface="+mn-lt"/>
                <a:cs typeface="+mn-lt"/>
              </a:rPr>
              <a:t>and Inception-ResNetV2</a:t>
            </a:r>
          </a:p>
          <a:p>
            <a:pPr lvl="2"/>
            <a:r>
              <a:rPr lang="en-US" sz="2200">
                <a:latin typeface="Arial"/>
                <a:cs typeface="Arial"/>
              </a:rPr>
              <a:t>Machine learning models: SVM, Logistic Regression, Decision Tree, </a:t>
            </a:r>
            <a:r>
              <a:rPr lang="en-US" sz="2200" err="1">
                <a:latin typeface="Arial"/>
                <a:cs typeface="Arial"/>
              </a:rPr>
              <a:t>etc</a:t>
            </a:r>
            <a:endParaRPr lang="en-US" sz="2200">
              <a:latin typeface="Arial"/>
              <a:cs typeface="Arial"/>
            </a:endParaRPr>
          </a:p>
          <a:p>
            <a:pPr lvl="1"/>
            <a:r>
              <a:rPr lang="en-US" sz="2200">
                <a:latin typeface="Arial"/>
                <a:cs typeface="Arial"/>
              </a:rPr>
              <a:t>DL frameworks: </a:t>
            </a:r>
            <a:r>
              <a:rPr lang="en-US" sz="2200" err="1">
                <a:latin typeface="Arial"/>
                <a:cs typeface="Arial"/>
              </a:rPr>
              <a:t>PyTorch</a:t>
            </a:r>
            <a:r>
              <a:rPr lang="en-US" sz="2200">
                <a:latin typeface="Arial"/>
                <a:cs typeface="Arial"/>
              </a:rPr>
              <a:t> and </a:t>
            </a:r>
            <a:r>
              <a:rPr lang="en-US" sz="2200" err="1">
                <a:latin typeface="Arial"/>
                <a:cs typeface="Arial"/>
              </a:rPr>
              <a:t>PySpark</a:t>
            </a:r>
            <a:endParaRPr lang="en-US" sz="2200">
              <a:latin typeface="Arial"/>
              <a:cs typeface="Arial"/>
            </a:endParaRPr>
          </a:p>
          <a:p>
            <a:pPr lvl="1"/>
            <a:r>
              <a:rPr lang="en-US" sz="2200">
                <a:latin typeface="Arial"/>
                <a:cs typeface="Arial"/>
              </a:rPr>
              <a:t>Cloud computing platforms: AWS and </a:t>
            </a:r>
            <a:r>
              <a:rPr lang="en-US" sz="2200" err="1">
                <a:latin typeface="Arial"/>
                <a:cs typeface="Arial"/>
              </a:rPr>
              <a:t>DataBrick</a:t>
            </a:r>
            <a:endParaRPr lang="en-US" sz="2200">
              <a:latin typeface="Arial"/>
              <a:cs typeface="Arial"/>
            </a:endParaRPr>
          </a:p>
          <a:p>
            <a:pPr lvl="1"/>
            <a:endParaRPr lang="en-US" sz="2200">
              <a:latin typeface="Arial"/>
              <a:cs typeface="Arial"/>
            </a:endParaRPr>
          </a:p>
          <a:p>
            <a:r>
              <a:rPr lang="en-US" sz="2200">
                <a:latin typeface="Arial"/>
                <a:cs typeface="Arial"/>
              </a:rPr>
              <a:t>Objective:</a:t>
            </a:r>
          </a:p>
          <a:p>
            <a:pPr lvl="1" algn="just"/>
            <a:r>
              <a:rPr lang="en-US" sz="2200">
                <a:latin typeface="Arial"/>
                <a:ea typeface="+mn-lt"/>
                <a:cs typeface="+mn-lt"/>
              </a:rPr>
              <a:t>Using both </a:t>
            </a:r>
            <a:r>
              <a:rPr lang="en-US" sz="2200" err="1">
                <a:latin typeface="Arial"/>
                <a:ea typeface="+mn-lt"/>
                <a:cs typeface="+mn-lt"/>
              </a:rPr>
              <a:t>PyTorch</a:t>
            </a:r>
            <a:r>
              <a:rPr lang="en-US" sz="2200">
                <a:latin typeface="Arial"/>
                <a:ea typeface="+mn-lt"/>
                <a:cs typeface="+mn-lt"/>
              </a:rPr>
              <a:t> and </a:t>
            </a:r>
            <a:r>
              <a:rPr lang="en-US" sz="2200" err="1">
                <a:latin typeface="Arial"/>
                <a:ea typeface="+mn-lt"/>
                <a:cs typeface="+mn-lt"/>
              </a:rPr>
              <a:t>PySpark</a:t>
            </a:r>
            <a:r>
              <a:rPr lang="en-US" sz="2200">
                <a:latin typeface="Arial"/>
                <a:ea typeface="+mn-lt"/>
                <a:cs typeface="+mn-lt"/>
              </a:rPr>
              <a:t> frameworks with two pretrained models (i.e. ResNet50 and InceptionV3) for binary classification (COVID vs. No-findings) and multi-class classification (COVID vs. No-findings vs. Pneumonia) settings.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60BF9-A841-48E4-92E9-59926D8F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>
                <a:ea typeface="+mj-lt"/>
                <a:cs typeface="+mj-lt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06AB1-D8A4-40CF-805B-E85407A07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7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Image Datasets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C6E029-718A-479F-BEEC-6748240C6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91015"/>
              </p:ext>
            </p:extLst>
          </p:nvPr>
        </p:nvGraphicFramePr>
        <p:xfrm>
          <a:off x="158151" y="2746075"/>
          <a:ext cx="7030578" cy="39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980">
                  <a:extLst>
                    <a:ext uri="{9D8B030D-6E8A-4147-A177-3AD203B41FA5}">
                      <a16:colId xmlns:a16="http://schemas.microsoft.com/office/drawing/2014/main" val="4227237942"/>
                    </a:ext>
                  </a:extLst>
                </a:gridCol>
                <a:gridCol w="4025660">
                  <a:extLst>
                    <a:ext uri="{9D8B030D-6E8A-4147-A177-3AD203B41FA5}">
                      <a16:colId xmlns:a16="http://schemas.microsoft.com/office/drawing/2014/main" val="730623547"/>
                    </a:ext>
                  </a:extLst>
                </a:gridCol>
                <a:gridCol w="2357938">
                  <a:extLst>
                    <a:ext uri="{9D8B030D-6E8A-4147-A177-3AD203B41FA5}">
                      <a16:colId xmlns:a16="http://schemas.microsoft.com/office/drawing/2014/main" val="2985310852"/>
                    </a:ext>
                  </a:extLst>
                </a:gridCol>
              </a:tblGrid>
              <a:tr h="3255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/>
                        </a:rPr>
                        <a:t>Index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/>
                        </a:rPr>
                        <a:t>Data Source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/>
                        </a:rPr>
                        <a:t>Amount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87982771"/>
                  </a:ext>
                </a:extLst>
              </a:tr>
              <a:tr h="13429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/>
                        </a:rPr>
                        <a:t>COVID Chest x-ray dataset (multiple sources) - </a:t>
                      </a:r>
                      <a:r>
                        <a:rPr lang="en-US" sz="1400" b="0" i="0" u="none" strike="noStrike" noProof="0">
                          <a:effectLst/>
                          <a:latin typeface="Arial"/>
                        </a:rPr>
                        <a:t>Cohen JP et al. [4]</a:t>
                      </a:r>
                      <a:endParaRPr lang="en-US" sz="1400" b="0" i="0" u="none" strike="noStrike" noProof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/>
                        </a:rPr>
                        <a:t>866 X-ray images total but only 782 are frontal view. Among 782 frontal view images, 18 No findings, 191 Pneumonia-No </a:t>
                      </a:r>
                      <a:r>
                        <a:rPr lang="en-US" sz="1400" err="1">
                          <a:effectLst/>
                          <a:latin typeface="Arial"/>
                        </a:rPr>
                        <a:t>covid</a:t>
                      </a:r>
                      <a:r>
                        <a:rPr lang="en-US" sz="1400">
                          <a:effectLst/>
                          <a:latin typeface="Arial"/>
                        </a:rPr>
                        <a:t>, and 478 Pneumonia-Covid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783735498"/>
                  </a:ext>
                </a:extLst>
              </a:tr>
              <a:tr h="93452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/>
                        </a:rPr>
                        <a:t>COVID 19 dataset (Covid19 developed by Cohen +  ChestX-ray8 database provided by Wang) - </a:t>
                      </a:r>
                      <a:r>
                        <a:rPr lang="en-US" sz="1400" b="0" i="0" u="none" strike="noStrike" noProof="0">
                          <a:effectLst/>
                          <a:latin typeface="Arial"/>
                        </a:rPr>
                        <a:t>Ozturk et al. [6]</a:t>
                      </a:r>
                      <a:endParaRPr lang="en-US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/>
                        </a:rPr>
                        <a:t>127 Covid19 (these images are also in the #1 dataset), 500 no finding, 500 pneumonia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01958399"/>
                  </a:ext>
                </a:extLst>
              </a:tr>
              <a:tr h="12208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/>
                        </a:rPr>
                        <a:t>COVID 19 Kaggle dataset (images from Italian Society of Medical and Interventional Radiology (SIRM) COVID-19 DATABASE, Novel Corona Virus 2019 Dataset developed by Joseph Paul Cohen) - </a:t>
                      </a:r>
                      <a:r>
                        <a:rPr lang="en-US" sz="1400" b="0" i="0" u="none" strike="noStrike" noProof="0">
                          <a:effectLst/>
                          <a:latin typeface="Arial"/>
                        </a:rPr>
                        <a:t>Chowdhury et al. [5]</a:t>
                      </a:r>
                      <a:endParaRPr lang="en-US" sz="1400" b="0" i="0" u="none" strike="noStrike" noProof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/>
                        </a:rPr>
                        <a:t>219 Covid19 (include 158 images  from #1), 1341 Normal, 1345 Viral Pneumonia</a:t>
                      </a:r>
                      <a:br>
                        <a:rPr lang="en-US">
                          <a:effectLst/>
                        </a:rPr>
                      </a:br>
                      <a:endParaRPr lang="en-US" sz="1400">
                        <a:effectLst/>
                        <a:latin typeface="Arial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663573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759F321-D05D-4E22-B209-3A70465BB536}"/>
              </a:ext>
            </a:extLst>
          </p:cNvPr>
          <p:cNvSpPr txBox="1"/>
          <p:nvPr/>
        </p:nvSpPr>
        <p:spPr>
          <a:xfrm>
            <a:off x="7714891" y="2668438"/>
            <a:ext cx="3533954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latin typeface="Arial"/>
                <a:cs typeface="Arial"/>
              </a:rPr>
              <a:t>Sample dataset: #2</a:t>
            </a:r>
          </a:p>
          <a:p>
            <a:endParaRPr lang="en-US" sz="20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Arial"/>
                <a:cs typeface="Arial"/>
              </a:rPr>
              <a:t>Full dataset: </a:t>
            </a:r>
            <a:r>
              <a:rPr lang="en-US" sz="2000">
                <a:latin typeface="Arial"/>
                <a:ea typeface="+mn-lt"/>
                <a:cs typeface="+mn-lt"/>
              </a:rPr>
              <a:t> 4412 frontal chest X-ray images in three classes: </a:t>
            </a:r>
            <a:endParaRPr lang="en-US" sz="2000">
              <a:latin typeface="Arial"/>
              <a:ea typeface="+mn-lt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>
                <a:latin typeface="Arial"/>
                <a:ea typeface="+mn-lt"/>
                <a:cs typeface="+mn-lt"/>
              </a:rPr>
              <a:t>698 covid-19</a:t>
            </a:r>
            <a:endParaRPr lang="en-US" sz="2000" err="1">
              <a:latin typeface="Arial"/>
              <a:ea typeface="+mn-lt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>
                <a:latin typeface="Arial"/>
                <a:ea typeface="+mn-lt"/>
                <a:cs typeface="+mn-lt"/>
              </a:rPr>
              <a:t>1851 normal</a:t>
            </a:r>
            <a:endParaRPr lang="en-US" sz="2000">
              <a:latin typeface="Arial"/>
              <a:ea typeface="+mn-lt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>
                <a:latin typeface="Arial"/>
                <a:ea typeface="+mn-lt"/>
                <a:cs typeface="+mn-lt"/>
              </a:rPr>
              <a:t>1863 viral pneumonia</a:t>
            </a:r>
          </a:p>
          <a:p>
            <a:pPr marL="285750" indent="-285750">
              <a:buFont typeface="Arial"/>
              <a:buChar char="•"/>
            </a:pPr>
            <a:endParaRPr lang="en-US" sz="2000">
              <a:latin typeface="Arial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Arial"/>
                <a:ea typeface="+mn-lt"/>
                <a:cs typeface="+mn-lt"/>
              </a:rPr>
              <a:t>80% training: 20% testing</a:t>
            </a:r>
          </a:p>
        </p:txBody>
      </p:sp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DA7E-36E2-4446-9093-FC24AA5D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Datasets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4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DD56A2B-D5AC-4DFF-94B3-FCB8040D5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05" y="2500762"/>
            <a:ext cx="4867275" cy="2419350"/>
          </a:xfrm>
          <a:prstGeom prst="rect">
            <a:avLst/>
          </a:prstGeom>
        </p:spPr>
      </p:pic>
      <p:pic>
        <p:nvPicPr>
          <p:cNvPr id="5" name="Picture 5" descr="A close up of a newspaper&#10;&#10;Description automatically generated">
            <a:extLst>
              <a:ext uri="{FF2B5EF4-FFF2-40B4-BE49-F238E27FC236}">
                <a16:creationId xmlns:a16="http://schemas.microsoft.com/office/drawing/2014/main" id="{DA0D6BC7-454A-4E22-B6F5-BD58A055E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411" y="2499863"/>
            <a:ext cx="5305784" cy="426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2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Models</a:t>
            </a:r>
            <a:endParaRPr lang="en-US">
              <a:latin typeface="Trebuchet MS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113" y="1848043"/>
            <a:ext cx="9613861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200">
              <a:latin typeface="Arial"/>
              <a:cs typeface="Arial"/>
            </a:endParaRPr>
          </a:p>
          <a:p>
            <a:pPr lvl="1"/>
            <a:r>
              <a:rPr lang="en-US" sz="3200">
                <a:latin typeface="Arial"/>
                <a:cs typeface="Arial"/>
              </a:rPr>
              <a:t>ResNet-50</a:t>
            </a:r>
          </a:p>
          <a:p>
            <a:pPr lvl="1"/>
            <a:endParaRPr lang="en-US"/>
          </a:p>
        </p:txBody>
      </p:sp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AECDF6BE-4EC1-447D-890F-8DA5645CD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590" y="3113917"/>
            <a:ext cx="9486179" cy="2082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518796-D0E0-439D-B4A6-588C4F454B2C}"/>
              </a:ext>
            </a:extLst>
          </p:cNvPr>
          <p:cNvSpPr txBox="1"/>
          <p:nvPr/>
        </p:nvSpPr>
        <p:spPr>
          <a:xfrm>
            <a:off x="4379344" y="5874588"/>
            <a:ext cx="81490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https://www.researchgate.net/figure/ResNet-50-architecture-26-shown-with-the-residual-units-the-size-of-the-filters-and_fig1_338603223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1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9432-AEDE-41E9-B16F-D0A96922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Models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967DAB-A4AC-41D4-B383-03F2E69F2248}"/>
              </a:ext>
            </a:extLst>
          </p:cNvPr>
          <p:cNvSpPr txBox="1">
            <a:spLocks/>
          </p:cNvSpPr>
          <p:nvPr/>
        </p:nvSpPr>
        <p:spPr>
          <a:xfrm>
            <a:off x="329513" y="2287991"/>
            <a:ext cx="9613861" cy="4217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200">
                <a:latin typeface="Arial"/>
                <a:cs typeface="Arial"/>
              </a:rPr>
              <a:t>InceptionV3</a:t>
            </a:r>
            <a:endParaRPr lang="en-US"/>
          </a:p>
          <a:p>
            <a:endParaRPr lang="en-US"/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D3B2894A-F9E4-40C6-A433-820F2A5FE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38" y="2985458"/>
            <a:ext cx="9903123" cy="2597988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17A89D32-281E-4F60-B361-08BE2317480B}"/>
              </a:ext>
            </a:extLst>
          </p:cNvPr>
          <p:cNvSpPr txBox="1"/>
          <p:nvPr/>
        </p:nvSpPr>
        <p:spPr>
          <a:xfrm>
            <a:off x="4681268" y="6320287"/>
            <a:ext cx="698452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ea typeface="+mn-lt"/>
                <a:cs typeface="+mn-lt"/>
              </a:rPr>
              <a:t>https://cloud.google.com/tpu/docs/inception-v3-advanced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6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4533-90BF-4CB5-B269-5EC68122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/>
              <a:t>Approaches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FFCF1-E3C1-459E-9E48-B78BE88F2C3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A5388-70D8-4FEF-891E-6FA65AD18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5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20</Slides>
  <Notes>11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Berlin</vt:lpstr>
      <vt:lpstr>1_Berlin</vt:lpstr>
      <vt:lpstr>2_Berlin</vt:lpstr>
      <vt:lpstr>COVID-19 Detection with X-ray Image Classification Using Cloud Computing Platforms</vt:lpstr>
      <vt:lpstr>Agenda</vt:lpstr>
      <vt:lpstr>Project Description</vt:lpstr>
      <vt:lpstr>Methodology</vt:lpstr>
      <vt:lpstr>Image Datasets</vt:lpstr>
      <vt:lpstr>Image Datasets</vt:lpstr>
      <vt:lpstr>Models</vt:lpstr>
      <vt:lpstr>Models</vt:lpstr>
      <vt:lpstr>Approaches and Results</vt:lpstr>
      <vt:lpstr>PyTorch and Amazon SageMaker</vt:lpstr>
      <vt:lpstr>PyTorch and Amazon SageMaker</vt:lpstr>
      <vt:lpstr>Results</vt:lpstr>
      <vt:lpstr>Results</vt:lpstr>
      <vt:lpstr>Results</vt:lpstr>
      <vt:lpstr>Results</vt:lpstr>
      <vt:lpstr>Link to Demo Video of X-ray Image Prediction of Covid-19</vt:lpstr>
      <vt:lpstr>PySpark and DataBricks</vt:lpstr>
      <vt:lpstr>Best Model Confusion Matrix</vt:lpstr>
      <vt:lpstr>Discussion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revision>4</cp:revision>
  <dcterms:created xsi:type="dcterms:W3CDTF">2020-12-03T15:43:56Z</dcterms:created>
  <dcterms:modified xsi:type="dcterms:W3CDTF">2020-12-05T08:43:30Z</dcterms:modified>
</cp:coreProperties>
</file>