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notesSlides/notesSlide17.xml" ContentType="application/vnd.openxmlformats-officedocument.presentationml.notesSlid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notesSlides/notesSlide18.xml" ContentType="application/vnd.openxmlformats-officedocument.presentationml.notesSlid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ppt/charts/chart39.xml" ContentType="application/vnd.openxmlformats-officedocument.drawingml.chart+xml"/>
  <Override PartName="/ppt/charts/style39.xml" ContentType="application/vnd.ms-office.chartstyle+xml"/>
  <Override PartName="/ppt/charts/colors39.xml" ContentType="application/vnd.ms-office.chartcolorstyle+xml"/>
  <Override PartName="/ppt/notesSlides/notesSlide19.xml" ContentType="application/vnd.openxmlformats-officedocument.presentationml.notesSlide+xml"/>
  <Override PartName="/ppt/charts/chart40.xml" ContentType="application/vnd.openxmlformats-officedocument.drawingml.chart+xml"/>
  <Override PartName="/ppt/charts/style40.xml" ContentType="application/vnd.ms-office.chartstyle+xml"/>
  <Override PartName="/ppt/charts/colors4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3" r:id="rId1"/>
    <p:sldMasterId id="2147483771" r:id="rId2"/>
    <p:sldMasterId id="2147483789" r:id="rId3"/>
  </p:sldMasterIdLst>
  <p:notesMasterIdLst>
    <p:notesMasterId r:id="rId60"/>
  </p:notesMasterIdLst>
  <p:sldIdLst>
    <p:sldId id="256" r:id="rId4"/>
    <p:sldId id="257" r:id="rId5"/>
    <p:sldId id="258" r:id="rId6"/>
    <p:sldId id="259" r:id="rId7"/>
    <p:sldId id="281" r:id="rId8"/>
    <p:sldId id="260" r:id="rId9"/>
    <p:sldId id="263" r:id="rId10"/>
    <p:sldId id="283" r:id="rId11"/>
    <p:sldId id="261" r:id="rId12"/>
    <p:sldId id="285" r:id="rId13"/>
    <p:sldId id="284" r:id="rId14"/>
    <p:sldId id="286" r:id="rId15"/>
    <p:sldId id="320" r:id="rId16"/>
    <p:sldId id="319" r:id="rId17"/>
    <p:sldId id="324" r:id="rId18"/>
    <p:sldId id="323" r:id="rId19"/>
    <p:sldId id="325" r:id="rId20"/>
    <p:sldId id="322" r:id="rId21"/>
    <p:sldId id="287" r:id="rId22"/>
    <p:sldId id="278" r:id="rId23"/>
    <p:sldId id="288" r:id="rId24"/>
    <p:sldId id="314" r:id="rId25"/>
    <p:sldId id="277" r:id="rId26"/>
    <p:sldId id="315" r:id="rId27"/>
    <p:sldId id="279" r:id="rId28"/>
    <p:sldId id="289" r:id="rId29"/>
    <p:sldId id="291" r:id="rId30"/>
    <p:sldId id="292" r:id="rId31"/>
    <p:sldId id="293" r:id="rId32"/>
    <p:sldId id="294" r:id="rId33"/>
    <p:sldId id="295" r:id="rId34"/>
    <p:sldId id="296" r:id="rId35"/>
    <p:sldId id="309" r:id="rId36"/>
    <p:sldId id="310" r:id="rId37"/>
    <p:sldId id="311" r:id="rId38"/>
    <p:sldId id="312" r:id="rId39"/>
    <p:sldId id="313" r:id="rId40"/>
    <p:sldId id="318" r:id="rId41"/>
    <p:sldId id="290" r:id="rId42"/>
    <p:sldId id="280" r:id="rId43"/>
    <p:sldId id="297" r:id="rId44"/>
    <p:sldId id="298" r:id="rId45"/>
    <p:sldId id="299" r:id="rId46"/>
    <p:sldId id="300" r:id="rId47"/>
    <p:sldId id="301" r:id="rId48"/>
    <p:sldId id="303" r:id="rId49"/>
    <p:sldId id="304" r:id="rId50"/>
    <p:sldId id="305" r:id="rId51"/>
    <p:sldId id="302" r:id="rId52"/>
    <p:sldId id="306" r:id="rId53"/>
    <p:sldId id="316" r:id="rId54"/>
    <p:sldId id="307" r:id="rId55"/>
    <p:sldId id="308" r:id="rId56"/>
    <p:sldId id="274" r:id="rId57"/>
    <p:sldId id="275" r:id="rId58"/>
    <p:sldId id="276"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62" autoAdjust="0"/>
    <p:restoredTop sz="89051" autoAdjust="0"/>
  </p:normalViewPr>
  <p:slideViewPr>
    <p:cSldViewPr snapToGrid="0">
      <p:cViewPr>
        <p:scale>
          <a:sx n="70" d="100"/>
          <a:sy n="70" d="100"/>
        </p:scale>
        <p:origin x="83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5" Type="http://schemas.openxmlformats.org/officeDocument/2006/relationships/slide" Target="slides/slide2.xml"/><Relationship Id="rId61" Type="http://schemas.openxmlformats.org/officeDocument/2006/relationships/presProps" Target="presProp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f231798a548aeff1/Documents/Courses/Georgia%20Tech/Practicum/note%20char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f231798a548aeff1/Documents/Courses/Georgia%20Tech/Practicum/note%20chart.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d.docs.live.net/f231798a548aeff1/Documents/Courses/Georgia%20Tech/Practicum/note%20chart.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https://d.docs.live.net/f231798a548aeff1/Documents/Courses/Georgia%20Tech/Practicum/note%20chart.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https://d.docs.live.net/f231798a548aeff1/Documents/Courses/Georgia%20Tech/Practicum/note%20chart.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https://d.docs.live.net/f231798a548aeff1/Documents/Courses/Georgia%20Tech/Practicum/note%20chart.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https://d.docs.live.net/f231798a548aeff1/Documents/Courses/Georgia%20Tech/Practicum/note%20chart.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https://d.docs.live.net/f231798a548aeff1/Documents/Courses/Georgia%20Tech/Practicum/note%20chart.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https://d.docs.live.net/f231798a548aeff1/Documents/Courses/Georgia%20Tech/Practicum/note%20chart.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https://d.docs.live.net/f231798a548aeff1/Documents/Courses/Georgia%20Tech/Practicum/note%20chart.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f231798a548aeff1/Documents/Courses/Georgia%20Tech/Practicum/note%20chart.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https://d.docs.live.net/f231798a548aeff1/Documents/Courses/Georgia%20Tech/Practicum/note%20chart.xlsx"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https://d.docs.live.net/f231798a548aeff1/Documents/Courses/Georgia%20Tech/Practicum/note%20chart.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https://d.docs.live.net/f231798a548aeff1/Documents/Courses/Georgia%20Tech/Practicum/note%20chart.xlsx"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https://d.docs.live.net/f231798a548aeff1/Documents/Courses/Georgia%20Tech/Practicum/note%20chart.xlsx"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https://d.docs.live.net/f231798a548aeff1/Documents/Courses/Georgia%20Tech/Practicum/note%20chart.xlsx" TargetMode="External"/><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oleObject" Target="https://d.docs.live.net/f231798a548aeff1/Documents/Courses/Georgia%20Tech/Practicum/note%20chart.xlsx" TargetMode="External"/><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oleObject" Target="https://d.docs.live.net/f231798a548aeff1/Documents/Courses/Georgia%20Tech/Practicum/note%20chart.xlsx" TargetMode="External"/><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oleObject" Target="https://d.docs.live.net/f231798a548aeff1/Documents/Courses/Georgia%20Tech/Practicum/note%20chart.xlsx" TargetMode="External"/><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oleObject" Target="https://d.docs.live.net/f231798a548aeff1/Documents/Courses/Georgia%20Tech/Practicum/note%20chart.xlsx" TargetMode="External"/><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oleObject" Target="https://d.docs.live.net/f231798a548aeff1/Documents/Courses/Georgia%20Tech/Practicum/note%20chart.xlsx" TargetMode="External"/><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f231798a548aeff1/Documents/Courses/Georgia%20Tech/Practicum/note%20chart.xlsx"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https://d.docs.live.net/f231798a548aeff1/Documents/Courses/Georgia%20Tech/Practicum/note%20chart.xlsx" TargetMode="External"/><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oleObject" Target="https://d.docs.live.net/f231798a548aeff1/Documents/Courses/Georgia%20Tech/Practicum/note%20chart.xlsx" TargetMode="External"/><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oleObject" Target="https://d.docs.live.net/f231798a548aeff1/Documents/Courses/Georgia%20Tech/Practicum/note%20chart.xlsx" TargetMode="External"/><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oleObject" Target="https://d.docs.live.net/f231798a548aeff1/Documents/Courses/Georgia%20Tech/Practicum/note%20chart.xlsx" TargetMode="External"/><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oleObject" Target="https://d.docs.live.net/f231798a548aeff1/Documents/Courses/Georgia%20Tech/Practicum/note%20chart.xlsx" TargetMode="External"/><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oleObject" Target="https://d.docs.live.net/f231798a548aeff1/Documents/Courses/Georgia%20Tech/Practicum/note%20chart.xlsx" TargetMode="External"/><Relationship Id="rId2" Type="http://schemas.microsoft.com/office/2011/relationships/chartColorStyle" Target="colors37.xml"/><Relationship Id="rId1" Type="http://schemas.microsoft.com/office/2011/relationships/chartStyle" Target="style37.xml"/></Relationships>
</file>

<file path=ppt/charts/_rels/chart38.xml.rels><?xml version="1.0" encoding="UTF-8" standalone="yes"?>
<Relationships xmlns="http://schemas.openxmlformats.org/package/2006/relationships"><Relationship Id="rId3" Type="http://schemas.openxmlformats.org/officeDocument/2006/relationships/oleObject" Target="https://d.docs.live.net/f231798a548aeff1/Documents/Courses/Georgia%20Tech/Practicum/note%20chart.xlsx" TargetMode="External"/><Relationship Id="rId2" Type="http://schemas.microsoft.com/office/2011/relationships/chartColorStyle" Target="colors38.xml"/><Relationship Id="rId1" Type="http://schemas.microsoft.com/office/2011/relationships/chartStyle" Target="style38.xml"/></Relationships>
</file>

<file path=ppt/charts/_rels/chart39.xml.rels><?xml version="1.0" encoding="UTF-8" standalone="yes"?>
<Relationships xmlns="http://schemas.openxmlformats.org/package/2006/relationships"><Relationship Id="rId3" Type="http://schemas.openxmlformats.org/officeDocument/2006/relationships/oleObject" Target="https://d.docs.live.net/f231798a548aeff1/Documents/Courses/Georgia%20Tech/Practicum/note%20chart.xlsx" TargetMode="External"/><Relationship Id="rId2" Type="http://schemas.microsoft.com/office/2011/relationships/chartColorStyle" Target="colors39.xml"/><Relationship Id="rId1" Type="http://schemas.microsoft.com/office/2011/relationships/chartStyle" Target="style39.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f231798a548aeff1/Documents/Courses/Georgia%20Tech/Practicum/note%20chart.xlsx" TargetMode="External"/><Relationship Id="rId2" Type="http://schemas.microsoft.com/office/2011/relationships/chartColorStyle" Target="colors4.xml"/><Relationship Id="rId1" Type="http://schemas.microsoft.com/office/2011/relationships/chartStyle" Target="style4.xml"/></Relationships>
</file>

<file path=ppt/charts/_rels/chart40.xml.rels><?xml version="1.0" encoding="UTF-8" standalone="yes"?>
<Relationships xmlns="http://schemas.openxmlformats.org/package/2006/relationships"><Relationship Id="rId3" Type="http://schemas.openxmlformats.org/officeDocument/2006/relationships/oleObject" Target="https://d.docs.live.net/f231798a548aeff1/Documents/Courses/Georgia%20Tech/Practicum/note%20chart.xlsx" TargetMode="External"/><Relationship Id="rId2" Type="http://schemas.microsoft.com/office/2011/relationships/chartColorStyle" Target="colors40.xml"/><Relationship Id="rId1" Type="http://schemas.microsoft.com/office/2011/relationships/chartStyle" Target="style40.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f231798a548aeff1/Documents/Courses/Georgia%20Tech/Practicum/note%20char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f231798a548aeff1/Documents/Courses/Georgia%20Tech/Practicum/note%20char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f231798a548aeff1/Documents/Courses/Georgia%20Tech/Practicum/note%20char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f231798a548aeff1/Documents/Courses/Georgia%20Tech/Practicum/note%20char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f231798a548aeff1/Documents/Courses/Georgia%20Tech/Practicum/note%20char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Client Primary Diagnosis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1"/>
          <c:order val="1"/>
          <c:tx>
            <c:strRef>
              <c:f>CYF!$C$229</c:f>
              <c:strCache>
                <c:ptCount val="1"/>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CYF!$A$230:$A$237</c:f>
              <c:strCache>
                <c:ptCount val="8"/>
                <c:pt idx="0">
                  <c:v>Depressive Disorders</c:v>
                </c:pt>
                <c:pt idx="1">
                  <c:v>Bipolar Disorders</c:v>
                </c:pt>
                <c:pt idx="2">
                  <c:v>Oppositional/ Conduct Disorders</c:v>
                </c:pt>
                <c:pt idx="3">
                  <c:v>Stressor and Adjustment Disorders</c:v>
                </c:pt>
                <c:pt idx="4">
                  <c:v>ADHD</c:v>
                </c:pt>
                <c:pt idx="5">
                  <c:v>Anxiety Disorders</c:v>
                </c:pt>
                <c:pt idx="6">
                  <c:v>Schizophrenic Disorders</c:v>
                </c:pt>
                <c:pt idx="7">
                  <c:v>Other/Excluded</c:v>
                </c:pt>
              </c:strCache>
            </c:strRef>
          </c:cat>
          <c:val>
            <c:numRef>
              <c:f>CYF!$C$230:$C$237</c:f>
              <c:numCache>
                <c:formatCode>0.0%</c:formatCode>
                <c:ptCount val="8"/>
                <c:pt idx="0">
                  <c:v>0.51632329635499208</c:v>
                </c:pt>
                <c:pt idx="1">
                  <c:v>9.6830427892234547E-2</c:v>
                </c:pt>
                <c:pt idx="2">
                  <c:v>8.5578446909667191E-2</c:v>
                </c:pt>
                <c:pt idx="3">
                  <c:v>4.0570522979397783E-2</c:v>
                </c:pt>
                <c:pt idx="4">
                  <c:v>2.3930269413629159E-2</c:v>
                </c:pt>
                <c:pt idx="5">
                  <c:v>3.9302694136291602E-2</c:v>
                </c:pt>
                <c:pt idx="6">
                  <c:v>7.1315372424722662E-2</c:v>
                </c:pt>
                <c:pt idx="7">
                  <c:v>5.0713153724247229E-2</c:v>
                </c:pt>
              </c:numCache>
            </c:numRef>
          </c:val>
          <c:extLst>
            <c:ext xmlns:c16="http://schemas.microsoft.com/office/drawing/2014/chart" uri="{C3380CC4-5D6E-409C-BE32-E72D297353CC}">
              <c16:uniqueId val="{00000008-FD41-4D78-A222-BA1D821242B4}"/>
            </c:ext>
          </c:extLst>
        </c:ser>
        <c:dLbls>
          <c:showLegendKey val="0"/>
          <c:showVal val="0"/>
          <c:showCatName val="0"/>
          <c:showSerName val="0"/>
          <c:showPercent val="0"/>
          <c:showBubbleSize val="0"/>
        </c:dLbls>
        <c:gapWidth val="182"/>
        <c:axId val="647829728"/>
        <c:axId val="647833056"/>
        <c:extLst>
          <c:ext xmlns:c15="http://schemas.microsoft.com/office/drawing/2012/chart" uri="{02D57815-91ED-43cb-92C2-25804820EDAC}">
            <c15:filteredBarSeries>
              <c15:ser>
                <c:idx val="0"/>
                <c:order val="0"/>
                <c:tx>
                  <c:strRef>
                    <c:extLst>
                      <c:ext uri="{02D57815-91ED-43cb-92C2-25804820EDAC}">
                        <c15:formulaRef>
                          <c15:sqref>CYF!$B$229</c15:sqref>
                        </c15:formulaRef>
                      </c:ext>
                    </c:extLst>
                    <c:strCache>
                      <c:ptCount val="1"/>
                    </c:strCache>
                  </c:strRef>
                </c:tx>
                <c:spPr>
                  <a:solidFill>
                    <a:schemeClr val="accent1"/>
                  </a:solidFill>
                  <a:ln>
                    <a:noFill/>
                  </a:ln>
                  <a:effectLst/>
                </c:spPr>
                <c:invertIfNegative val="0"/>
                <c:cat>
                  <c:strRef>
                    <c:extLst>
                      <c:ext uri="{02D57815-91ED-43cb-92C2-25804820EDAC}">
                        <c15:formulaRef>
                          <c15:sqref>CYF!$A$230:$A$237</c15:sqref>
                        </c15:formulaRef>
                      </c:ext>
                    </c:extLst>
                    <c:strCache>
                      <c:ptCount val="8"/>
                      <c:pt idx="0">
                        <c:v>Depressive Disorders</c:v>
                      </c:pt>
                      <c:pt idx="1">
                        <c:v>Bipolar Disorders</c:v>
                      </c:pt>
                      <c:pt idx="2">
                        <c:v>Oppositional/ Conduct Disorders</c:v>
                      </c:pt>
                      <c:pt idx="3">
                        <c:v>Stressor and Adjustment Disorders</c:v>
                      </c:pt>
                      <c:pt idx="4">
                        <c:v>ADHD</c:v>
                      </c:pt>
                      <c:pt idx="5">
                        <c:v>Anxiety Disorders</c:v>
                      </c:pt>
                      <c:pt idx="6">
                        <c:v>Schizophrenic Disorders</c:v>
                      </c:pt>
                      <c:pt idx="7">
                        <c:v>Other/Excluded</c:v>
                      </c:pt>
                    </c:strCache>
                  </c:strRef>
                </c:cat>
                <c:val>
                  <c:numRef>
                    <c:extLst>
                      <c:ext uri="{02D57815-91ED-43cb-92C2-25804820EDAC}">
                        <c15:formulaRef>
                          <c15:sqref>CYF!$B$230:$B$237</c15:sqref>
                        </c15:formulaRef>
                      </c:ext>
                    </c:extLst>
                    <c:numCache>
                      <c:formatCode>General</c:formatCode>
                      <c:ptCount val="8"/>
                      <c:pt idx="0">
                        <c:v>3258</c:v>
                      </c:pt>
                      <c:pt idx="1">
                        <c:v>611</c:v>
                      </c:pt>
                      <c:pt idx="2">
                        <c:v>540</c:v>
                      </c:pt>
                      <c:pt idx="3">
                        <c:v>256</c:v>
                      </c:pt>
                      <c:pt idx="4">
                        <c:v>151</c:v>
                      </c:pt>
                      <c:pt idx="5">
                        <c:v>248</c:v>
                      </c:pt>
                      <c:pt idx="6">
                        <c:v>450</c:v>
                      </c:pt>
                      <c:pt idx="7">
                        <c:v>320</c:v>
                      </c:pt>
                    </c:numCache>
                  </c:numRef>
                </c:val>
                <c:extLst>
                  <c:ext xmlns:c16="http://schemas.microsoft.com/office/drawing/2014/chart" uri="{C3380CC4-5D6E-409C-BE32-E72D297353CC}">
                    <c16:uniqueId val="{00000009-FD41-4D78-A222-BA1D821242B4}"/>
                  </c:ext>
                </c:extLst>
              </c15:ser>
            </c15:filteredBarSeries>
          </c:ext>
        </c:extLst>
      </c:barChart>
      <c:catAx>
        <c:axId val="64782972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647833056"/>
        <c:crosses val="autoZero"/>
        <c:auto val="1"/>
        <c:lblAlgn val="ctr"/>
        <c:lblOffset val="100"/>
        <c:noMultiLvlLbl val="0"/>
      </c:catAx>
      <c:valAx>
        <c:axId val="647833056"/>
        <c:scaling>
          <c:orientation val="minMax"/>
        </c:scaling>
        <c:delete val="0"/>
        <c:axPos val="b"/>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78297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Received CWS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1"/>
          <c:order val="1"/>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09F-4B05-BF09-980FF820D305}"/>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709F-4B05-BF09-980FF820D305}"/>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5-709F-4B05-BF09-980FF820D30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CYF!$A$289:$A$291</c:f>
              <c:strCache>
                <c:ptCount val="3"/>
                <c:pt idx="0">
                  <c:v>Yes</c:v>
                </c:pt>
                <c:pt idx="1">
                  <c:v>No</c:v>
                </c:pt>
                <c:pt idx="2">
                  <c:v>Unknown</c:v>
                </c:pt>
              </c:strCache>
            </c:strRef>
          </c:cat>
          <c:val>
            <c:numRef>
              <c:f>CYF!$C$289:$C$291</c:f>
              <c:numCache>
                <c:formatCode>0.0%</c:formatCode>
                <c:ptCount val="3"/>
                <c:pt idx="0">
                  <c:v>0.14469096671949286</c:v>
                </c:pt>
                <c:pt idx="1">
                  <c:v>0.83914421553090335</c:v>
                </c:pt>
                <c:pt idx="2">
                  <c:v>1.6164817749603804E-2</c:v>
                </c:pt>
              </c:numCache>
            </c:numRef>
          </c:val>
          <c:extLst>
            <c:ext xmlns:c16="http://schemas.microsoft.com/office/drawing/2014/chart" uri="{C3380CC4-5D6E-409C-BE32-E72D297353CC}">
              <c16:uniqueId val="{00000006-709F-4B05-BF09-980FF820D305}"/>
            </c:ext>
          </c:extLst>
        </c:ser>
        <c:dLbls>
          <c:showLegendKey val="0"/>
          <c:showVal val="0"/>
          <c:showCatName val="0"/>
          <c:showSerName val="0"/>
          <c:showPercent val="0"/>
          <c:showBubbleSize val="0"/>
          <c:showLeaderLines val="1"/>
        </c:dLbls>
        <c:firstSliceAng val="0"/>
        <c:extLst>
          <c:ext xmlns:c15="http://schemas.microsoft.com/office/drawing/2012/chart" uri="{02D57815-91ED-43cb-92C2-25804820EDAC}">
            <c15:filteredPieSeries>
              <c15: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8-709F-4B05-BF09-980FF820D305}"/>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A-709F-4B05-BF09-980FF820D305}"/>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C-709F-4B05-BF09-980FF820D305}"/>
                    </c:ext>
                  </c:extLst>
                </c:dPt>
                <c:cat>
                  <c:strRef>
                    <c:extLst>
                      <c:ext uri="{02D57815-91ED-43cb-92C2-25804820EDAC}">
                        <c15:formulaRef>
                          <c15:sqref>CYF!$A$289:$A$291</c15:sqref>
                        </c15:formulaRef>
                      </c:ext>
                    </c:extLst>
                    <c:strCache>
                      <c:ptCount val="3"/>
                      <c:pt idx="0">
                        <c:v>Yes</c:v>
                      </c:pt>
                      <c:pt idx="1">
                        <c:v>No</c:v>
                      </c:pt>
                      <c:pt idx="2">
                        <c:v>Unknown</c:v>
                      </c:pt>
                    </c:strCache>
                  </c:strRef>
                </c:cat>
                <c:val>
                  <c:numRef>
                    <c:extLst>
                      <c:ext uri="{02D57815-91ED-43cb-92C2-25804820EDAC}">
                        <c15:formulaRef>
                          <c15:sqref>CYF!$B$289:$B$291</c15:sqref>
                        </c15:formulaRef>
                      </c:ext>
                    </c:extLst>
                    <c:numCache>
                      <c:formatCode>General</c:formatCode>
                      <c:ptCount val="3"/>
                      <c:pt idx="0">
                        <c:v>913</c:v>
                      </c:pt>
                      <c:pt idx="1">
                        <c:v>5295</c:v>
                      </c:pt>
                      <c:pt idx="2">
                        <c:v>102</c:v>
                      </c:pt>
                    </c:numCache>
                  </c:numRef>
                </c:val>
                <c:extLst>
                  <c:ext xmlns:c16="http://schemas.microsoft.com/office/drawing/2014/chart" uri="{C3380CC4-5D6E-409C-BE32-E72D297353CC}">
                    <c16:uniqueId val="{0000000D-709F-4B05-BF09-980FF820D305}"/>
                  </c:ext>
                </c:extLst>
              </c15:ser>
            </c15:filteredPieSeries>
          </c:ext>
        </c:extLst>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Received Probation</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1"/>
          <c:order val="1"/>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48D-4AEE-A803-A515C7987204}"/>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A48D-4AEE-A803-A515C7987204}"/>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5-A48D-4AEE-A803-A515C798720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CYF!$A$294:$A$296</c:f>
              <c:strCache>
                <c:ptCount val="3"/>
                <c:pt idx="0">
                  <c:v>Yes</c:v>
                </c:pt>
                <c:pt idx="1">
                  <c:v>No</c:v>
                </c:pt>
                <c:pt idx="2">
                  <c:v>Unknown</c:v>
                </c:pt>
              </c:strCache>
            </c:strRef>
          </c:cat>
          <c:val>
            <c:numRef>
              <c:f>CYF!$C$294:$C$296</c:f>
              <c:numCache>
                <c:formatCode>0.0%</c:formatCode>
                <c:ptCount val="3"/>
                <c:pt idx="0">
                  <c:v>8.541996830427892E-2</c:v>
                </c:pt>
                <c:pt idx="1">
                  <c:v>0.89841521394611723</c:v>
                </c:pt>
                <c:pt idx="2">
                  <c:v>1.6164817749603804E-2</c:v>
                </c:pt>
              </c:numCache>
            </c:numRef>
          </c:val>
          <c:extLst>
            <c:ext xmlns:c16="http://schemas.microsoft.com/office/drawing/2014/chart" uri="{C3380CC4-5D6E-409C-BE32-E72D297353CC}">
              <c16:uniqueId val="{00000006-A48D-4AEE-A803-A515C7987204}"/>
            </c:ext>
          </c:extLst>
        </c:ser>
        <c:dLbls>
          <c:showLegendKey val="0"/>
          <c:showVal val="0"/>
          <c:showCatName val="0"/>
          <c:showSerName val="0"/>
          <c:showPercent val="0"/>
          <c:showBubbleSize val="0"/>
          <c:showLeaderLines val="1"/>
        </c:dLbls>
        <c:firstSliceAng val="0"/>
        <c:extLst>
          <c:ext xmlns:c15="http://schemas.microsoft.com/office/drawing/2012/chart" uri="{02D57815-91ED-43cb-92C2-25804820EDAC}">
            <c15:filteredPieSeries>
              <c15: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8-A48D-4AEE-A803-A515C7987204}"/>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A-A48D-4AEE-A803-A515C7987204}"/>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C-A48D-4AEE-A803-A515C7987204}"/>
                    </c:ext>
                  </c:extLst>
                </c:dPt>
                <c:cat>
                  <c:strRef>
                    <c:extLst>
                      <c:ext uri="{02D57815-91ED-43cb-92C2-25804820EDAC}">
                        <c15:formulaRef>
                          <c15:sqref>CYF!$A$294:$A$296</c15:sqref>
                        </c15:formulaRef>
                      </c:ext>
                    </c:extLst>
                    <c:strCache>
                      <c:ptCount val="3"/>
                      <c:pt idx="0">
                        <c:v>Yes</c:v>
                      </c:pt>
                      <c:pt idx="1">
                        <c:v>No</c:v>
                      </c:pt>
                      <c:pt idx="2">
                        <c:v>Unknown</c:v>
                      </c:pt>
                    </c:strCache>
                  </c:strRef>
                </c:cat>
                <c:val>
                  <c:numRef>
                    <c:extLst>
                      <c:ext uri="{02D57815-91ED-43cb-92C2-25804820EDAC}">
                        <c15:formulaRef>
                          <c15:sqref>CYF!$B$294:$B$296</c15:sqref>
                        </c15:formulaRef>
                      </c:ext>
                    </c:extLst>
                    <c:numCache>
                      <c:formatCode>General</c:formatCode>
                      <c:ptCount val="3"/>
                      <c:pt idx="0">
                        <c:v>539</c:v>
                      </c:pt>
                      <c:pt idx="1">
                        <c:v>5669</c:v>
                      </c:pt>
                      <c:pt idx="2">
                        <c:v>102</c:v>
                      </c:pt>
                    </c:numCache>
                  </c:numRef>
                </c:val>
                <c:extLst>
                  <c:ext xmlns:c16="http://schemas.microsoft.com/office/drawing/2014/chart" uri="{C3380CC4-5D6E-409C-BE32-E72D297353CC}">
                    <c16:uniqueId val="{0000000D-A48D-4AEE-A803-A515C7987204}"/>
                  </c:ext>
                </c:extLst>
              </c15:ser>
            </c15:filteredPieSeries>
          </c:ext>
        </c:extLst>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Co-occuring substance</a:t>
            </a:r>
            <a:r>
              <a:rPr lang="en-US" baseline="0"/>
              <a:t> use</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1"/>
          <c:order val="1"/>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A3D-48B2-A958-2A1E7AF85DF4}"/>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BA3D-48B2-A958-2A1E7AF85DF4}"/>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5-BA3D-48B2-A958-2A1E7AF85DF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CYF!$A$279:$A$281</c:f>
              <c:strCache>
                <c:ptCount val="3"/>
                <c:pt idx="0">
                  <c:v>Yes</c:v>
                </c:pt>
                <c:pt idx="1">
                  <c:v>No</c:v>
                </c:pt>
                <c:pt idx="2">
                  <c:v>Unknown</c:v>
                </c:pt>
              </c:strCache>
            </c:strRef>
          </c:cat>
          <c:val>
            <c:numRef>
              <c:f>CYF!$C$279:$C$281</c:f>
              <c:numCache>
                <c:formatCode>0.0%</c:formatCode>
                <c:ptCount val="3"/>
                <c:pt idx="0">
                  <c:v>9.857369255150554E-2</c:v>
                </c:pt>
                <c:pt idx="1">
                  <c:v>0.88526148969889062</c:v>
                </c:pt>
                <c:pt idx="2">
                  <c:v>1.6164817749603804E-2</c:v>
                </c:pt>
              </c:numCache>
            </c:numRef>
          </c:val>
          <c:extLst>
            <c:ext xmlns:c16="http://schemas.microsoft.com/office/drawing/2014/chart" uri="{C3380CC4-5D6E-409C-BE32-E72D297353CC}">
              <c16:uniqueId val="{00000006-BA3D-48B2-A958-2A1E7AF85DF4}"/>
            </c:ext>
          </c:extLst>
        </c:ser>
        <c:dLbls>
          <c:showLegendKey val="0"/>
          <c:showVal val="0"/>
          <c:showCatName val="0"/>
          <c:showSerName val="0"/>
          <c:showPercent val="0"/>
          <c:showBubbleSize val="0"/>
          <c:showLeaderLines val="1"/>
        </c:dLbls>
        <c:firstSliceAng val="0"/>
        <c:extLst>
          <c:ext xmlns:c15="http://schemas.microsoft.com/office/drawing/2012/chart" uri="{02D57815-91ED-43cb-92C2-25804820EDAC}">
            <c15:filteredPieSeries>
              <c15: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8-BA3D-48B2-A958-2A1E7AF85DF4}"/>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A-BA3D-48B2-A958-2A1E7AF85DF4}"/>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C-BA3D-48B2-A958-2A1E7AF85DF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uri="{CE6537A1-D6FC-4f65-9D91-7224C49458BB}"/>
                  </c:extLst>
                </c:dLbls>
                <c:cat>
                  <c:strRef>
                    <c:extLst>
                      <c:ext uri="{02D57815-91ED-43cb-92C2-25804820EDAC}">
                        <c15:formulaRef>
                          <c15:sqref>CYF!$A$279:$A$281</c15:sqref>
                        </c15:formulaRef>
                      </c:ext>
                    </c:extLst>
                    <c:strCache>
                      <c:ptCount val="3"/>
                      <c:pt idx="0">
                        <c:v>Yes</c:v>
                      </c:pt>
                      <c:pt idx="1">
                        <c:v>No</c:v>
                      </c:pt>
                      <c:pt idx="2">
                        <c:v>Unknown</c:v>
                      </c:pt>
                    </c:strCache>
                  </c:strRef>
                </c:cat>
                <c:val>
                  <c:numRef>
                    <c:extLst>
                      <c:ext uri="{02D57815-91ED-43cb-92C2-25804820EDAC}">
                        <c15:formulaRef>
                          <c15:sqref>CYF!$B$279:$B$281</c15:sqref>
                        </c15:formulaRef>
                      </c:ext>
                    </c:extLst>
                    <c:numCache>
                      <c:formatCode>General</c:formatCode>
                      <c:ptCount val="3"/>
                      <c:pt idx="0">
                        <c:v>622</c:v>
                      </c:pt>
                      <c:pt idx="1">
                        <c:v>5586</c:v>
                      </c:pt>
                      <c:pt idx="2">
                        <c:v>102</c:v>
                      </c:pt>
                    </c:numCache>
                  </c:numRef>
                </c:val>
                <c:extLst>
                  <c:ext xmlns:c16="http://schemas.microsoft.com/office/drawing/2014/chart" uri="{C3380CC4-5D6E-409C-BE32-E72D297353CC}">
                    <c16:uniqueId val="{0000000D-BA3D-48B2-A958-2A1E7AF85DF4}"/>
                  </c:ext>
                </c:extLst>
              </c15:ser>
            </c15:filteredPieSeries>
          </c:ext>
        </c:extLst>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Received ADS/SUD</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dLbls>
          <c:showLegendKey val="0"/>
          <c:showVal val="0"/>
          <c:showCatName val="0"/>
          <c:showSerName val="0"/>
          <c:showPercent val="0"/>
          <c:showBubbleSize val="0"/>
          <c:showLeaderLines val="1"/>
        </c:dLbls>
        <c:firstSliceAng val="0"/>
        <c:extLst>
          <c:ext xmlns:c15="http://schemas.microsoft.com/office/drawing/2012/chart" uri="{02D57815-91ED-43cb-92C2-25804820EDAC}">
            <c15:filteredPieSeries>
              <c15: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8-9379-4EFC-AE08-D06C74A13FAD}"/>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A-9379-4EFC-AE08-D06C74A13FAD}"/>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C-9379-4EFC-AE08-D06C74A13FAD}"/>
                    </c:ext>
                  </c:extLst>
                </c:dPt>
                <c:cat>
                  <c:strRef>
                    <c:extLst>
                      <c:ext uri="{02D57815-91ED-43cb-92C2-25804820EDAC}">
                        <c15:formulaRef>
                          <c15:sqref>CYF!$A$277:$A$279</c15:sqref>
                        </c15:formulaRef>
                      </c:ext>
                    </c:extLst>
                    <c:strCache>
                      <c:ptCount val="3"/>
                      <c:pt idx="0">
                        <c:v>Yes</c:v>
                      </c:pt>
                      <c:pt idx="1">
                        <c:v>No</c:v>
                      </c:pt>
                      <c:pt idx="2">
                        <c:v>Unknown</c:v>
                      </c:pt>
                    </c:strCache>
                  </c:strRef>
                </c:cat>
                <c:val>
                  <c:numRef>
                    <c:extLst>
                      <c:ext uri="{02D57815-91ED-43cb-92C2-25804820EDAC}">
                        <c15:formulaRef>
                          <c15:sqref>CYF!$B$277:$B$279</c15:sqref>
                        </c15:formulaRef>
                      </c:ext>
                    </c:extLst>
                    <c:numCache>
                      <c:formatCode>General</c:formatCode>
                      <c:ptCount val="3"/>
                      <c:pt idx="0">
                        <c:v>396</c:v>
                      </c:pt>
                      <c:pt idx="1">
                        <c:v>5812</c:v>
                      </c:pt>
                      <c:pt idx="2">
                        <c:v>102</c:v>
                      </c:pt>
                    </c:numCache>
                  </c:numRef>
                </c:val>
                <c:extLst>
                  <c:ext xmlns:c16="http://schemas.microsoft.com/office/drawing/2014/chart" uri="{C3380CC4-5D6E-409C-BE32-E72D297353CC}">
                    <c16:uniqueId val="{0000000D-9379-4EFC-AE08-D06C74A13FAD}"/>
                  </c:ext>
                </c:extLst>
              </c15:ser>
            </c15:filteredPieSeries>
          </c:ext>
        </c:extLst>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Received ADS/SUD</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dLbls>
          <c:showLegendKey val="0"/>
          <c:showVal val="0"/>
          <c:showCatName val="0"/>
          <c:showSerName val="0"/>
          <c:showPercent val="0"/>
          <c:showBubbleSize val="0"/>
          <c:showLeaderLines val="1"/>
        </c:dLbls>
        <c:firstSliceAng val="0"/>
        <c:extLst>
          <c:ext xmlns:c15="http://schemas.microsoft.com/office/drawing/2012/chart" uri="{02D57815-91ED-43cb-92C2-25804820EDAC}">
            <c15:filteredPieSeries>
              <c15: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8-9379-4EFC-AE08-D06C74A13FAD}"/>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A-9379-4EFC-AE08-D06C74A13FAD}"/>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C-9379-4EFC-AE08-D06C74A13FAD}"/>
                    </c:ext>
                  </c:extLst>
                </c:dPt>
                <c:cat>
                  <c:strRef>
                    <c:extLst>
                      <c:ext uri="{02D57815-91ED-43cb-92C2-25804820EDAC}">
                        <c15:formulaRef>
                          <c15:sqref>CYF!$A$277:$A$279</c15:sqref>
                        </c15:formulaRef>
                      </c:ext>
                    </c:extLst>
                    <c:strCache>
                      <c:ptCount val="3"/>
                      <c:pt idx="0">
                        <c:v>Yes</c:v>
                      </c:pt>
                      <c:pt idx="1">
                        <c:v>No</c:v>
                      </c:pt>
                      <c:pt idx="2">
                        <c:v>Unknown</c:v>
                      </c:pt>
                    </c:strCache>
                  </c:strRef>
                </c:cat>
                <c:val>
                  <c:numRef>
                    <c:extLst>
                      <c:ext uri="{02D57815-91ED-43cb-92C2-25804820EDAC}">
                        <c15:formulaRef>
                          <c15:sqref>CYF!$B$277:$B$279</c15:sqref>
                        </c15:formulaRef>
                      </c:ext>
                    </c:extLst>
                    <c:numCache>
                      <c:formatCode>General</c:formatCode>
                      <c:ptCount val="3"/>
                      <c:pt idx="0">
                        <c:v>396</c:v>
                      </c:pt>
                      <c:pt idx="1">
                        <c:v>5812</c:v>
                      </c:pt>
                      <c:pt idx="2">
                        <c:v>102</c:v>
                      </c:pt>
                    </c:numCache>
                  </c:numRef>
                </c:val>
                <c:extLst>
                  <c:ext xmlns:c16="http://schemas.microsoft.com/office/drawing/2014/chart" uri="{C3380CC4-5D6E-409C-BE32-E72D297353CC}">
                    <c16:uniqueId val="{0000000D-9379-4EFC-AE08-D06C74A13FAD}"/>
                  </c:ext>
                </c:extLst>
              </c15:ser>
            </c15:filteredPieSeries>
          </c:ext>
        </c:extLst>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dirty="0" smtClean="0">
                <a:effectLst/>
              </a:rPr>
              <a:t>Percent of CYF cases and clients being readmitted to psychiatric hospital 7, 30, 60 and 90-days after being discharged </a:t>
            </a:r>
            <a:endParaRPr lang="en-US" sz="1800" dirty="0">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strRef>
              <c:f>Sheet2!$A$56</c:f>
              <c:strCache>
                <c:ptCount val="1"/>
                <c:pt idx="0">
                  <c:v>7-day readmission</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(Sheet2!$C$55,Sheet2!$E$55)</c:f>
              <c:strCache>
                <c:ptCount val="2"/>
                <c:pt idx="0">
                  <c:v>Cases (N=13,950)</c:v>
                </c:pt>
                <c:pt idx="1">
                  <c:v>Clients (N=6,310)</c:v>
                </c:pt>
              </c:strCache>
            </c:strRef>
          </c:cat>
          <c:val>
            <c:numRef>
              <c:f>(Sheet2!$C$56,Sheet2!$E$56)</c:f>
              <c:numCache>
                <c:formatCode>0.0%</c:formatCode>
                <c:ptCount val="2"/>
                <c:pt idx="0">
                  <c:v>7.1827956989247307E-2</c:v>
                </c:pt>
                <c:pt idx="1">
                  <c:v>9.4770206022186998E-2</c:v>
                </c:pt>
              </c:numCache>
            </c:numRef>
          </c:val>
          <c:extLst>
            <c:ext xmlns:c16="http://schemas.microsoft.com/office/drawing/2014/chart" uri="{C3380CC4-5D6E-409C-BE32-E72D297353CC}">
              <c16:uniqueId val="{00000000-EE65-4669-AE1D-BB2560131DC2}"/>
            </c:ext>
          </c:extLst>
        </c:ser>
        <c:ser>
          <c:idx val="3"/>
          <c:order val="1"/>
          <c:tx>
            <c:strRef>
              <c:f>Sheet2!$A$57</c:f>
              <c:strCache>
                <c:ptCount val="1"/>
                <c:pt idx="0">
                  <c:v>30-day readmission</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(Sheet2!$C$55,Sheet2!$E$55)</c:f>
              <c:strCache>
                <c:ptCount val="2"/>
                <c:pt idx="0">
                  <c:v>Cases (N=13,950)</c:v>
                </c:pt>
                <c:pt idx="1">
                  <c:v>Clients (N=6,310)</c:v>
                </c:pt>
              </c:strCache>
            </c:strRef>
          </c:cat>
          <c:val>
            <c:numRef>
              <c:f>(Sheet2!$C$57,Sheet2!$E$57)</c:f>
              <c:numCache>
                <c:formatCode>0.0%</c:formatCode>
                <c:ptCount val="2"/>
                <c:pt idx="0">
                  <c:v>0.16430107526881721</c:v>
                </c:pt>
                <c:pt idx="1">
                  <c:v>0.16434231378763867</c:v>
                </c:pt>
              </c:numCache>
            </c:numRef>
          </c:val>
          <c:extLst>
            <c:ext xmlns:c16="http://schemas.microsoft.com/office/drawing/2014/chart" uri="{C3380CC4-5D6E-409C-BE32-E72D297353CC}">
              <c16:uniqueId val="{00000001-EE65-4669-AE1D-BB2560131DC2}"/>
            </c:ext>
          </c:extLst>
        </c:ser>
        <c:ser>
          <c:idx val="0"/>
          <c:order val="2"/>
          <c:tx>
            <c:strRef>
              <c:f>Sheet2!$A$58</c:f>
              <c:strCache>
                <c:ptCount val="1"/>
                <c:pt idx="0">
                  <c:v>60-day readmission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(Sheet2!$C$55,Sheet2!$E$55)</c:f>
              <c:strCache>
                <c:ptCount val="2"/>
                <c:pt idx="0">
                  <c:v>Cases (N=13,950)</c:v>
                </c:pt>
                <c:pt idx="1">
                  <c:v>Clients (N=6,310)</c:v>
                </c:pt>
              </c:strCache>
            </c:strRef>
          </c:cat>
          <c:val>
            <c:numRef>
              <c:f>(Sheet2!$C$58,Sheet2!$E$58)</c:f>
              <c:numCache>
                <c:formatCode>0.0%</c:formatCode>
                <c:ptCount val="2"/>
                <c:pt idx="0">
                  <c:v>0.22408602150537635</c:v>
                </c:pt>
                <c:pt idx="1">
                  <c:v>0.19683042789223454</c:v>
                </c:pt>
              </c:numCache>
            </c:numRef>
          </c:val>
          <c:extLst>
            <c:ext xmlns:c16="http://schemas.microsoft.com/office/drawing/2014/chart" uri="{C3380CC4-5D6E-409C-BE32-E72D297353CC}">
              <c16:uniqueId val="{00000002-EE65-4669-AE1D-BB2560131DC2}"/>
            </c:ext>
          </c:extLst>
        </c:ser>
        <c:ser>
          <c:idx val="2"/>
          <c:order val="3"/>
          <c:tx>
            <c:strRef>
              <c:f>Sheet2!$A$59</c:f>
              <c:strCache>
                <c:ptCount val="1"/>
                <c:pt idx="0">
                  <c:v>90-day readmission</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(Sheet2!$C$55,Sheet2!$E$55)</c:f>
              <c:strCache>
                <c:ptCount val="2"/>
                <c:pt idx="0">
                  <c:v>Cases (N=13,950)</c:v>
                </c:pt>
                <c:pt idx="1">
                  <c:v>Clients (N=6,310)</c:v>
                </c:pt>
              </c:strCache>
            </c:strRef>
          </c:cat>
          <c:val>
            <c:numRef>
              <c:f>(Sheet2!$C$59,Sheet2!$E$59)</c:f>
              <c:numCache>
                <c:formatCode>0.0%</c:formatCode>
                <c:ptCount val="2"/>
                <c:pt idx="0">
                  <c:v>0.26487455197132614</c:v>
                </c:pt>
                <c:pt idx="1">
                  <c:v>0.22091917591125199</c:v>
                </c:pt>
              </c:numCache>
            </c:numRef>
          </c:val>
          <c:extLst>
            <c:ext xmlns:c16="http://schemas.microsoft.com/office/drawing/2014/chart" uri="{C3380CC4-5D6E-409C-BE32-E72D297353CC}">
              <c16:uniqueId val="{00000003-EE65-4669-AE1D-BB2560131DC2}"/>
            </c:ext>
          </c:extLst>
        </c:ser>
        <c:dLbls>
          <c:showLegendKey val="0"/>
          <c:showVal val="0"/>
          <c:showCatName val="0"/>
          <c:showSerName val="0"/>
          <c:showPercent val="0"/>
          <c:showBubbleSize val="0"/>
        </c:dLbls>
        <c:gapWidth val="219"/>
        <c:overlap val="-27"/>
        <c:axId val="271834544"/>
        <c:axId val="271832464"/>
      </c:barChart>
      <c:catAx>
        <c:axId val="271834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271832464"/>
        <c:crosses val="autoZero"/>
        <c:auto val="1"/>
        <c:lblAlgn val="ctr"/>
        <c:lblOffset val="100"/>
        <c:noMultiLvlLbl val="0"/>
      </c:catAx>
      <c:valAx>
        <c:axId val="27183246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71834544"/>
        <c:crosses val="autoZero"/>
        <c:crossBetween val="between"/>
        <c:majorUnit val="0.1"/>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dirty="0" smtClean="0">
                <a:effectLst/>
              </a:rPr>
              <a:t>Accuracy by different sets of variables</a:t>
            </a:r>
            <a:endParaRPr lang="en-US" dirty="0">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CYF!$U$72:$U$73</c:f>
              <c:strCache>
                <c:ptCount val="2"/>
                <c:pt idx="0">
                  <c:v>7-day</c:v>
                </c:pt>
                <c:pt idx="1">
                  <c:v>All predictors (185)</c:v>
                </c:pt>
              </c:strCache>
            </c:strRef>
          </c:tx>
          <c:spPr>
            <a:solidFill>
              <a:schemeClr val="accent1"/>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CYF!$T$74:$T$80</c:f>
              <c:strCache>
                <c:ptCount val="7"/>
                <c:pt idx="0">
                  <c:v>Naïve Bayes</c:v>
                </c:pt>
                <c:pt idx="1">
                  <c:v>KNN</c:v>
                </c:pt>
                <c:pt idx="2">
                  <c:v>Logistic Regression</c:v>
                </c:pt>
                <c:pt idx="3">
                  <c:v>Neuro Networks</c:v>
                </c:pt>
                <c:pt idx="4">
                  <c:v>Decision Tree</c:v>
                </c:pt>
                <c:pt idx="5">
                  <c:v>Random Forest</c:v>
                </c:pt>
                <c:pt idx="6">
                  <c:v>Gradient Boosting</c:v>
                </c:pt>
              </c:strCache>
            </c:strRef>
          </c:cat>
          <c:val>
            <c:numRef>
              <c:f>CYF!$U$74:$U$80</c:f>
              <c:numCache>
                <c:formatCode>General</c:formatCode>
                <c:ptCount val="7"/>
                <c:pt idx="0">
                  <c:v>0.25619999999999998</c:v>
                </c:pt>
                <c:pt idx="1">
                  <c:v>0.71160000000000001</c:v>
                </c:pt>
                <c:pt idx="2">
                  <c:v>0.82</c:v>
                </c:pt>
                <c:pt idx="3">
                  <c:v>0.80859999999999999</c:v>
                </c:pt>
                <c:pt idx="4">
                  <c:v>0.81179999999999997</c:v>
                </c:pt>
                <c:pt idx="5">
                  <c:v>0.87660000000000005</c:v>
                </c:pt>
                <c:pt idx="6">
                  <c:v>0.87939999999999996</c:v>
                </c:pt>
              </c:numCache>
            </c:numRef>
          </c:val>
          <c:extLst>
            <c:ext xmlns:c16="http://schemas.microsoft.com/office/drawing/2014/chart" uri="{C3380CC4-5D6E-409C-BE32-E72D297353CC}">
              <c16:uniqueId val="{00000000-1E5F-4615-BE97-3BD38EAD0EAF}"/>
            </c:ext>
          </c:extLst>
        </c:ser>
        <c:ser>
          <c:idx val="1"/>
          <c:order val="1"/>
          <c:tx>
            <c:strRef>
              <c:f>CYF!$V$72:$V$73</c:f>
              <c:strCache>
                <c:ptCount val="2"/>
                <c:pt idx="0">
                  <c:v>7-day</c:v>
                </c:pt>
                <c:pt idx="1">
                  <c:v>Predictorselected by tree-based models (15)</c:v>
                </c:pt>
              </c:strCache>
            </c:strRef>
          </c:tx>
          <c:spPr>
            <a:solidFill>
              <a:schemeClr val="accent2"/>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CYF!$T$74:$T$80</c:f>
              <c:strCache>
                <c:ptCount val="7"/>
                <c:pt idx="0">
                  <c:v>Naïve Bayes</c:v>
                </c:pt>
                <c:pt idx="1">
                  <c:v>KNN</c:v>
                </c:pt>
                <c:pt idx="2">
                  <c:v>Logistic Regression</c:v>
                </c:pt>
                <c:pt idx="3">
                  <c:v>Neuro Networks</c:v>
                </c:pt>
                <c:pt idx="4">
                  <c:v>Decision Tree</c:v>
                </c:pt>
                <c:pt idx="5">
                  <c:v>Random Forest</c:v>
                </c:pt>
                <c:pt idx="6">
                  <c:v>Gradient Boosting</c:v>
                </c:pt>
              </c:strCache>
            </c:strRef>
          </c:cat>
          <c:val>
            <c:numRef>
              <c:f>CYF!$V$74:$V$80</c:f>
              <c:numCache>
                <c:formatCode>General</c:formatCode>
                <c:ptCount val="7"/>
                <c:pt idx="0">
                  <c:v>0.79859999999999998</c:v>
                </c:pt>
                <c:pt idx="1">
                  <c:v>0.74129999999999996</c:v>
                </c:pt>
                <c:pt idx="2">
                  <c:v>0.81469999999999998</c:v>
                </c:pt>
                <c:pt idx="3">
                  <c:v>0.79710000000000003</c:v>
                </c:pt>
                <c:pt idx="4">
                  <c:v>0.55600000000000005</c:v>
                </c:pt>
                <c:pt idx="5">
                  <c:v>0.69340000000000002</c:v>
                </c:pt>
                <c:pt idx="6">
                  <c:v>0.56310000000000004</c:v>
                </c:pt>
              </c:numCache>
            </c:numRef>
          </c:val>
          <c:extLst>
            <c:ext xmlns:c16="http://schemas.microsoft.com/office/drawing/2014/chart" uri="{C3380CC4-5D6E-409C-BE32-E72D297353CC}">
              <c16:uniqueId val="{00000001-1E5F-4615-BE97-3BD38EAD0EAF}"/>
            </c:ext>
          </c:extLst>
        </c:ser>
        <c:ser>
          <c:idx val="2"/>
          <c:order val="2"/>
          <c:tx>
            <c:strRef>
              <c:f>CYF!$W$72:$W$73</c:f>
              <c:strCache>
                <c:ptCount val="2"/>
                <c:pt idx="0">
                  <c:v>7-day</c:v>
                </c:pt>
                <c:pt idx="1">
                  <c:v>Predictor selected by Boruta algorithm (9)</c:v>
                </c:pt>
              </c:strCache>
            </c:strRef>
          </c:tx>
          <c:spPr>
            <a:solidFill>
              <a:schemeClr val="accent3"/>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CYF!$T$74:$T$80</c:f>
              <c:strCache>
                <c:ptCount val="7"/>
                <c:pt idx="0">
                  <c:v>Naïve Bayes</c:v>
                </c:pt>
                <c:pt idx="1">
                  <c:v>KNN</c:v>
                </c:pt>
                <c:pt idx="2">
                  <c:v>Logistic Regression</c:v>
                </c:pt>
                <c:pt idx="3">
                  <c:v>Neuro Networks</c:v>
                </c:pt>
                <c:pt idx="4">
                  <c:v>Decision Tree</c:v>
                </c:pt>
                <c:pt idx="5">
                  <c:v>Random Forest</c:v>
                </c:pt>
                <c:pt idx="6">
                  <c:v>Gradient Boosting</c:v>
                </c:pt>
              </c:strCache>
            </c:strRef>
          </c:cat>
          <c:val>
            <c:numRef>
              <c:f>CYF!$W$74:$W$80</c:f>
              <c:numCache>
                <c:formatCode>General</c:formatCode>
                <c:ptCount val="7"/>
                <c:pt idx="0">
                  <c:v>0.78959999999999997</c:v>
                </c:pt>
                <c:pt idx="1">
                  <c:v>0.77749999999999997</c:v>
                </c:pt>
                <c:pt idx="2">
                  <c:v>0.81140000000000001</c:v>
                </c:pt>
                <c:pt idx="3">
                  <c:v>0.79790000000000005</c:v>
                </c:pt>
                <c:pt idx="4">
                  <c:v>0.81430000000000002</c:v>
                </c:pt>
                <c:pt idx="5">
                  <c:v>0.85650000000000004</c:v>
                </c:pt>
                <c:pt idx="6">
                  <c:v>0.86439999999999995</c:v>
                </c:pt>
              </c:numCache>
            </c:numRef>
          </c:val>
          <c:extLst>
            <c:ext xmlns:c16="http://schemas.microsoft.com/office/drawing/2014/chart" uri="{C3380CC4-5D6E-409C-BE32-E72D297353CC}">
              <c16:uniqueId val="{00000002-1E5F-4615-BE97-3BD38EAD0EAF}"/>
            </c:ext>
          </c:extLst>
        </c:ser>
        <c:dLbls>
          <c:showLegendKey val="0"/>
          <c:showVal val="0"/>
          <c:showCatName val="0"/>
          <c:showSerName val="0"/>
          <c:showPercent val="0"/>
          <c:showBubbleSize val="0"/>
        </c:dLbls>
        <c:gapWidth val="219"/>
        <c:overlap val="-27"/>
        <c:axId val="441654576"/>
        <c:axId val="441649168"/>
      </c:barChart>
      <c:catAx>
        <c:axId val="441654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41649168"/>
        <c:crosses val="autoZero"/>
        <c:auto val="1"/>
        <c:lblAlgn val="ctr"/>
        <c:lblOffset val="100"/>
        <c:noMultiLvlLbl val="0"/>
      </c:catAx>
      <c:valAx>
        <c:axId val="4416491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44165457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dirty="0" smtClean="0">
                <a:effectLst/>
              </a:rPr>
              <a:t>Accuracy by different sets of variables</a:t>
            </a:r>
            <a:endParaRPr lang="en-US" dirty="0">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CYF!$U$88</c:f>
              <c:strCache>
                <c:ptCount val="1"/>
                <c:pt idx="0">
                  <c:v>All predictors (185)</c:v>
                </c:pt>
              </c:strCache>
            </c:strRef>
          </c:tx>
          <c:spPr>
            <a:solidFill>
              <a:schemeClr val="accent1"/>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CYF!$T$89:$T$95</c:f>
              <c:strCache>
                <c:ptCount val="7"/>
                <c:pt idx="0">
                  <c:v>Naïve Bayes</c:v>
                </c:pt>
                <c:pt idx="1">
                  <c:v>KNN</c:v>
                </c:pt>
                <c:pt idx="2">
                  <c:v>Logistic Regression</c:v>
                </c:pt>
                <c:pt idx="3">
                  <c:v>Neuro Networks</c:v>
                </c:pt>
                <c:pt idx="4">
                  <c:v>Decision Tree</c:v>
                </c:pt>
                <c:pt idx="5">
                  <c:v>Random Forest</c:v>
                </c:pt>
                <c:pt idx="6">
                  <c:v>Gradient Boosting</c:v>
                </c:pt>
              </c:strCache>
            </c:strRef>
          </c:cat>
          <c:val>
            <c:numRef>
              <c:f>CYF!$U$89:$U$95</c:f>
              <c:numCache>
                <c:formatCode>General</c:formatCode>
                <c:ptCount val="7"/>
                <c:pt idx="0">
                  <c:v>0.3871</c:v>
                </c:pt>
                <c:pt idx="1">
                  <c:v>0.66080000000000005</c:v>
                </c:pt>
                <c:pt idx="2">
                  <c:v>0.74450000000000005</c:v>
                </c:pt>
                <c:pt idx="3">
                  <c:v>0.71630000000000005</c:v>
                </c:pt>
                <c:pt idx="4">
                  <c:v>0.71130000000000004</c:v>
                </c:pt>
                <c:pt idx="5">
                  <c:v>0.78680000000000005</c:v>
                </c:pt>
                <c:pt idx="6">
                  <c:v>0.7903</c:v>
                </c:pt>
              </c:numCache>
            </c:numRef>
          </c:val>
          <c:extLst>
            <c:ext xmlns:c16="http://schemas.microsoft.com/office/drawing/2014/chart" uri="{C3380CC4-5D6E-409C-BE32-E72D297353CC}">
              <c16:uniqueId val="{00000000-714D-4373-B8A0-495798CEF0DE}"/>
            </c:ext>
          </c:extLst>
        </c:ser>
        <c:ser>
          <c:idx val="1"/>
          <c:order val="1"/>
          <c:tx>
            <c:strRef>
              <c:f>CYF!$V$88</c:f>
              <c:strCache>
                <c:ptCount val="1"/>
                <c:pt idx="0">
                  <c:v>Predictorselected by tree-based models (15)</c:v>
                </c:pt>
              </c:strCache>
            </c:strRef>
          </c:tx>
          <c:spPr>
            <a:solidFill>
              <a:schemeClr val="accent2"/>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CYF!$T$89:$T$95</c:f>
              <c:strCache>
                <c:ptCount val="7"/>
                <c:pt idx="0">
                  <c:v>Naïve Bayes</c:v>
                </c:pt>
                <c:pt idx="1">
                  <c:v>KNN</c:v>
                </c:pt>
                <c:pt idx="2">
                  <c:v>Logistic Regression</c:v>
                </c:pt>
                <c:pt idx="3">
                  <c:v>Neuro Networks</c:v>
                </c:pt>
                <c:pt idx="4">
                  <c:v>Decision Tree</c:v>
                </c:pt>
                <c:pt idx="5">
                  <c:v>Random Forest</c:v>
                </c:pt>
                <c:pt idx="6">
                  <c:v>Gradient Boosting</c:v>
                </c:pt>
              </c:strCache>
            </c:strRef>
          </c:cat>
          <c:val>
            <c:numRef>
              <c:f>CYF!$V$89:$V$95</c:f>
              <c:numCache>
                <c:formatCode>General</c:formatCode>
                <c:ptCount val="7"/>
                <c:pt idx="0">
                  <c:v>0.71989999999999998</c:v>
                </c:pt>
                <c:pt idx="1">
                  <c:v>0.65720000000000001</c:v>
                </c:pt>
                <c:pt idx="2">
                  <c:v>0.72419999999999995</c:v>
                </c:pt>
                <c:pt idx="3">
                  <c:v>0.72519999999999996</c:v>
                </c:pt>
                <c:pt idx="4">
                  <c:v>0.4204</c:v>
                </c:pt>
                <c:pt idx="5">
                  <c:v>0.61319999999999997</c:v>
                </c:pt>
                <c:pt idx="6">
                  <c:v>0.47660000000000002</c:v>
                </c:pt>
              </c:numCache>
            </c:numRef>
          </c:val>
          <c:extLst>
            <c:ext xmlns:c16="http://schemas.microsoft.com/office/drawing/2014/chart" uri="{C3380CC4-5D6E-409C-BE32-E72D297353CC}">
              <c16:uniqueId val="{00000001-714D-4373-B8A0-495798CEF0DE}"/>
            </c:ext>
          </c:extLst>
        </c:ser>
        <c:ser>
          <c:idx val="2"/>
          <c:order val="2"/>
          <c:tx>
            <c:strRef>
              <c:f>CYF!$W$88</c:f>
              <c:strCache>
                <c:ptCount val="1"/>
                <c:pt idx="0">
                  <c:v>Predictor selected by Boruta algorithm (12)</c:v>
                </c:pt>
              </c:strCache>
            </c:strRef>
          </c:tx>
          <c:spPr>
            <a:solidFill>
              <a:schemeClr val="accent3"/>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CYF!$T$89:$T$95</c:f>
              <c:strCache>
                <c:ptCount val="7"/>
                <c:pt idx="0">
                  <c:v>Naïve Bayes</c:v>
                </c:pt>
                <c:pt idx="1">
                  <c:v>KNN</c:v>
                </c:pt>
                <c:pt idx="2">
                  <c:v>Logistic Regression</c:v>
                </c:pt>
                <c:pt idx="3">
                  <c:v>Neuro Networks</c:v>
                </c:pt>
                <c:pt idx="4">
                  <c:v>Decision Tree</c:v>
                </c:pt>
                <c:pt idx="5">
                  <c:v>Random Forest</c:v>
                </c:pt>
                <c:pt idx="6">
                  <c:v>Gradient Boosting</c:v>
                </c:pt>
              </c:strCache>
            </c:strRef>
          </c:cat>
          <c:val>
            <c:numRef>
              <c:f>CYF!$W$89:$W$95</c:f>
              <c:numCache>
                <c:formatCode>General</c:formatCode>
                <c:ptCount val="7"/>
                <c:pt idx="0">
                  <c:v>0.71519999999999995</c:v>
                </c:pt>
                <c:pt idx="1">
                  <c:v>0.71060000000000001</c:v>
                </c:pt>
                <c:pt idx="2">
                  <c:v>0.73450000000000004</c:v>
                </c:pt>
                <c:pt idx="3">
                  <c:v>0.74960000000000004</c:v>
                </c:pt>
                <c:pt idx="4">
                  <c:v>0.71809999999999996</c:v>
                </c:pt>
                <c:pt idx="5">
                  <c:v>0.76890000000000003</c:v>
                </c:pt>
                <c:pt idx="6">
                  <c:v>0.77280000000000004</c:v>
                </c:pt>
              </c:numCache>
            </c:numRef>
          </c:val>
          <c:extLst>
            <c:ext xmlns:c16="http://schemas.microsoft.com/office/drawing/2014/chart" uri="{C3380CC4-5D6E-409C-BE32-E72D297353CC}">
              <c16:uniqueId val="{00000002-714D-4373-B8A0-495798CEF0DE}"/>
            </c:ext>
          </c:extLst>
        </c:ser>
        <c:dLbls>
          <c:showLegendKey val="0"/>
          <c:showVal val="0"/>
          <c:showCatName val="0"/>
          <c:showSerName val="0"/>
          <c:showPercent val="0"/>
          <c:showBubbleSize val="0"/>
        </c:dLbls>
        <c:gapWidth val="219"/>
        <c:overlap val="-27"/>
        <c:axId val="441654576"/>
        <c:axId val="441649168"/>
      </c:barChart>
      <c:catAx>
        <c:axId val="441654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441649168"/>
        <c:crosses val="autoZero"/>
        <c:auto val="1"/>
        <c:lblAlgn val="ctr"/>
        <c:lblOffset val="100"/>
        <c:noMultiLvlLbl val="0"/>
      </c:catAx>
      <c:valAx>
        <c:axId val="4416491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44165457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dirty="0" smtClean="0">
                <a:effectLst/>
              </a:rPr>
              <a:t>Accuracy by different sets of variables</a:t>
            </a:r>
            <a:endParaRPr lang="en-US" dirty="0">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CYF!$U$105</c:f>
              <c:strCache>
                <c:ptCount val="1"/>
                <c:pt idx="0">
                  <c:v>All predictors (185)</c:v>
                </c:pt>
              </c:strCache>
            </c:strRef>
          </c:tx>
          <c:spPr>
            <a:solidFill>
              <a:schemeClr val="accent1"/>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CYF!$T$106:$T$112</c:f>
              <c:strCache>
                <c:ptCount val="7"/>
                <c:pt idx="0">
                  <c:v>Naïve Bayes</c:v>
                </c:pt>
                <c:pt idx="1">
                  <c:v>KNN</c:v>
                </c:pt>
                <c:pt idx="2">
                  <c:v>Logistic Regression</c:v>
                </c:pt>
                <c:pt idx="3">
                  <c:v>Neuro Networks</c:v>
                </c:pt>
                <c:pt idx="4">
                  <c:v>Decision Tree</c:v>
                </c:pt>
                <c:pt idx="5">
                  <c:v>Random Forest</c:v>
                </c:pt>
                <c:pt idx="6">
                  <c:v>Gradient Boosting</c:v>
                </c:pt>
              </c:strCache>
            </c:strRef>
          </c:cat>
          <c:val>
            <c:numRef>
              <c:f>CYF!$U$106:$U$112</c:f>
              <c:numCache>
                <c:formatCode>General</c:formatCode>
                <c:ptCount val="7"/>
                <c:pt idx="0">
                  <c:v>0.68600000000000005</c:v>
                </c:pt>
                <c:pt idx="1">
                  <c:v>0.64359999999999995</c:v>
                </c:pt>
                <c:pt idx="2">
                  <c:v>0.72809999999999997</c:v>
                </c:pt>
                <c:pt idx="3">
                  <c:v>0.72989999999999999</c:v>
                </c:pt>
                <c:pt idx="4">
                  <c:v>0.6784</c:v>
                </c:pt>
                <c:pt idx="5">
                  <c:v>0.75600000000000001</c:v>
                </c:pt>
                <c:pt idx="6">
                  <c:v>0.76670000000000005</c:v>
                </c:pt>
              </c:numCache>
            </c:numRef>
          </c:val>
          <c:extLst>
            <c:ext xmlns:c16="http://schemas.microsoft.com/office/drawing/2014/chart" uri="{C3380CC4-5D6E-409C-BE32-E72D297353CC}">
              <c16:uniqueId val="{00000000-8CF8-4F0B-9649-282A9EA64A2A}"/>
            </c:ext>
          </c:extLst>
        </c:ser>
        <c:ser>
          <c:idx val="1"/>
          <c:order val="1"/>
          <c:tx>
            <c:strRef>
              <c:f>CYF!$V$105</c:f>
              <c:strCache>
                <c:ptCount val="1"/>
                <c:pt idx="0">
                  <c:v>Predictorselected by tree-based models (15)</c:v>
                </c:pt>
              </c:strCache>
            </c:strRef>
          </c:tx>
          <c:spPr>
            <a:solidFill>
              <a:schemeClr val="accent2"/>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CYF!$T$106:$T$112</c:f>
              <c:strCache>
                <c:ptCount val="7"/>
                <c:pt idx="0">
                  <c:v>Naïve Bayes</c:v>
                </c:pt>
                <c:pt idx="1">
                  <c:v>KNN</c:v>
                </c:pt>
                <c:pt idx="2">
                  <c:v>Logistic Regression</c:v>
                </c:pt>
                <c:pt idx="3">
                  <c:v>Neuro Networks</c:v>
                </c:pt>
                <c:pt idx="4">
                  <c:v>Decision Tree</c:v>
                </c:pt>
                <c:pt idx="5">
                  <c:v>Random Forest</c:v>
                </c:pt>
                <c:pt idx="6">
                  <c:v>Gradient Boosting</c:v>
                </c:pt>
              </c:strCache>
            </c:strRef>
          </c:cat>
          <c:val>
            <c:numRef>
              <c:f>CYF!$V$106:$V$112</c:f>
              <c:numCache>
                <c:formatCode>General</c:formatCode>
                <c:ptCount val="7"/>
                <c:pt idx="0">
                  <c:v>0.6966</c:v>
                </c:pt>
                <c:pt idx="1">
                  <c:v>0.63360000000000005</c:v>
                </c:pt>
                <c:pt idx="2">
                  <c:v>0.71909999999999996</c:v>
                </c:pt>
                <c:pt idx="3">
                  <c:v>0.70909999999999995</c:v>
                </c:pt>
                <c:pt idx="4">
                  <c:v>0.50339999999999996</c:v>
                </c:pt>
                <c:pt idx="5">
                  <c:v>0.62680000000000002</c:v>
                </c:pt>
                <c:pt idx="6">
                  <c:v>0.47939999999999999</c:v>
                </c:pt>
              </c:numCache>
            </c:numRef>
          </c:val>
          <c:extLst>
            <c:ext xmlns:c16="http://schemas.microsoft.com/office/drawing/2014/chart" uri="{C3380CC4-5D6E-409C-BE32-E72D297353CC}">
              <c16:uniqueId val="{00000001-8CF8-4F0B-9649-282A9EA64A2A}"/>
            </c:ext>
          </c:extLst>
        </c:ser>
        <c:ser>
          <c:idx val="2"/>
          <c:order val="2"/>
          <c:tx>
            <c:strRef>
              <c:f>CYF!$W$105</c:f>
              <c:strCache>
                <c:ptCount val="1"/>
                <c:pt idx="0">
                  <c:v>Predictor selected by Boruta algorithm (12)</c:v>
                </c:pt>
              </c:strCache>
            </c:strRef>
          </c:tx>
          <c:spPr>
            <a:solidFill>
              <a:schemeClr val="accent3"/>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CYF!$T$106:$T$112</c:f>
              <c:strCache>
                <c:ptCount val="7"/>
                <c:pt idx="0">
                  <c:v>Naïve Bayes</c:v>
                </c:pt>
                <c:pt idx="1">
                  <c:v>KNN</c:v>
                </c:pt>
                <c:pt idx="2">
                  <c:v>Logistic Regression</c:v>
                </c:pt>
                <c:pt idx="3">
                  <c:v>Neuro Networks</c:v>
                </c:pt>
                <c:pt idx="4">
                  <c:v>Decision Tree</c:v>
                </c:pt>
                <c:pt idx="5">
                  <c:v>Random Forest</c:v>
                </c:pt>
                <c:pt idx="6">
                  <c:v>Gradient Boosting</c:v>
                </c:pt>
              </c:strCache>
            </c:strRef>
          </c:cat>
          <c:val>
            <c:numRef>
              <c:f>CYF!$W$106:$W$112</c:f>
              <c:numCache>
                <c:formatCode>General</c:formatCode>
                <c:ptCount val="7"/>
                <c:pt idx="0">
                  <c:v>0.69299999999999995</c:v>
                </c:pt>
                <c:pt idx="1">
                  <c:v>0.68869999999999998</c:v>
                </c:pt>
                <c:pt idx="2">
                  <c:v>0.71950000000000003</c:v>
                </c:pt>
                <c:pt idx="3">
                  <c:v>0.71660000000000001</c:v>
                </c:pt>
                <c:pt idx="4">
                  <c:v>0.68440000000000001</c:v>
                </c:pt>
                <c:pt idx="5">
                  <c:v>0.74029999999999996</c:v>
                </c:pt>
                <c:pt idx="6">
                  <c:v>0.74990000000000001</c:v>
                </c:pt>
              </c:numCache>
            </c:numRef>
          </c:val>
          <c:extLst>
            <c:ext xmlns:c16="http://schemas.microsoft.com/office/drawing/2014/chart" uri="{C3380CC4-5D6E-409C-BE32-E72D297353CC}">
              <c16:uniqueId val="{00000002-8CF8-4F0B-9649-282A9EA64A2A}"/>
            </c:ext>
          </c:extLst>
        </c:ser>
        <c:dLbls>
          <c:showLegendKey val="0"/>
          <c:showVal val="0"/>
          <c:showCatName val="0"/>
          <c:showSerName val="0"/>
          <c:showPercent val="0"/>
          <c:showBubbleSize val="0"/>
        </c:dLbls>
        <c:gapWidth val="219"/>
        <c:overlap val="-27"/>
        <c:axId val="441654576"/>
        <c:axId val="441649168"/>
      </c:barChart>
      <c:catAx>
        <c:axId val="441654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441649168"/>
        <c:crosses val="autoZero"/>
        <c:auto val="1"/>
        <c:lblAlgn val="ctr"/>
        <c:lblOffset val="100"/>
        <c:noMultiLvlLbl val="0"/>
      </c:catAx>
      <c:valAx>
        <c:axId val="4416491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44165457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dirty="0" smtClean="0">
                <a:effectLst/>
              </a:rPr>
              <a:t>Accuracy by different sets of variables</a:t>
            </a:r>
            <a:endParaRPr lang="en-US" dirty="0">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CYF!$U$123</c:f>
              <c:strCache>
                <c:ptCount val="1"/>
                <c:pt idx="0">
                  <c:v>All predictors (185)</c:v>
                </c:pt>
              </c:strCache>
            </c:strRef>
          </c:tx>
          <c:spPr>
            <a:solidFill>
              <a:schemeClr val="accent1"/>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CYF!$T$124:$T$130</c:f>
              <c:strCache>
                <c:ptCount val="7"/>
                <c:pt idx="0">
                  <c:v>Naïve Bayes</c:v>
                </c:pt>
                <c:pt idx="1">
                  <c:v>KNN</c:v>
                </c:pt>
                <c:pt idx="2">
                  <c:v>Logistic Regression</c:v>
                </c:pt>
                <c:pt idx="3">
                  <c:v>Neuro Networks</c:v>
                </c:pt>
                <c:pt idx="4">
                  <c:v>Decision Tree</c:v>
                </c:pt>
                <c:pt idx="5">
                  <c:v>Random Forest</c:v>
                </c:pt>
                <c:pt idx="6">
                  <c:v>Gradient Boosting</c:v>
                </c:pt>
              </c:strCache>
            </c:strRef>
          </c:cat>
          <c:val>
            <c:numRef>
              <c:f>CYF!$U$124:$U$130</c:f>
              <c:numCache>
                <c:formatCode>General</c:formatCode>
                <c:ptCount val="7"/>
                <c:pt idx="0">
                  <c:v>0.65969999999999995</c:v>
                </c:pt>
                <c:pt idx="1">
                  <c:v>0.65190000000000003</c:v>
                </c:pt>
                <c:pt idx="2">
                  <c:v>0.71450000000000002</c:v>
                </c:pt>
                <c:pt idx="3">
                  <c:v>0.71060000000000001</c:v>
                </c:pt>
                <c:pt idx="4">
                  <c:v>0.66120000000000001</c:v>
                </c:pt>
                <c:pt idx="5">
                  <c:v>0.73270000000000002</c:v>
                </c:pt>
                <c:pt idx="6">
                  <c:v>0.74780000000000002</c:v>
                </c:pt>
              </c:numCache>
            </c:numRef>
          </c:val>
          <c:extLst>
            <c:ext xmlns:c16="http://schemas.microsoft.com/office/drawing/2014/chart" uri="{C3380CC4-5D6E-409C-BE32-E72D297353CC}">
              <c16:uniqueId val="{00000000-ED73-42AE-9CD8-D9628882E379}"/>
            </c:ext>
          </c:extLst>
        </c:ser>
        <c:ser>
          <c:idx val="1"/>
          <c:order val="1"/>
          <c:tx>
            <c:strRef>
              <c:f>CYF!$V$123</c:f>
              <c:strCache>
                <c:ptCount val="1"/>
                <c:pt idx="0">
                  <c:v>Predictorselected by tree-based models (15)</c:v>
                </c:pt>
              </c:strCache>
            </c:strRef>
          </c:tx>
          <c:spPr>
            <a:solidFill>
              <a:schemeClr val="accent2"/>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CYF!$T$124:$T$130</c:f>
              <c:strCache>
                <c:ptCount val="7"/>
                <c:pt idx="0">
                  <c:v>Naïve Bayes</c:v>
                </c:pt>
                <c:pt idx="1">
                  <c:v>KNN</c:v>
                </c:pt>
                <c:pt idx="2">
                  <c:v>Logistic Regression</c:v>
                </c:pt>
                <c:pt idx="3">
                  <c:v>Neuro Networks</c:v>
                </c:pt>
                <c:pt idx="4">
                  <c:v>Decision Tree</c:v>
                </c:pt>
                <c:pt idx="5">
                  <c:v>Random Forest</c:v>
                </c:pt>
                <c:pt idx="6">
                  <c:v>Gradient Boosting</c:v>
                </c:pt>
              </c:strCache>
            </c:strRef>
          </c:cat>
          <c:val>
            <c:numRef>
              <c:f>CYF!$V$124:$V$130</c:f>
              <c:numCache>
                <c:formatCode>General</c:formatCode>
                <c:ptCount val="7"/>
                <c:pt idx="0">
                  <c:v>0.68440000000000001</c:v>
                </c:pt>
                <c:pt idx="1">
                  <c:v>0.61250000000000004</c:v>
                </c:pt>
                <c:pt idx="2">
                  <c:v>0.71020000000000005</c:v>
                </c:pt>
                <c:pt idx="3">
                  <c:v>0.70589999999999997</c:v>
                </c:pt>
                <c:pt idx="4">
                  <c:v>0.47910000000000003</c:v>
                </c:pt>
                <c:pt idx="5">
                  <c:v>0.59250000000000003</c:v>
                </c:pt>
                <c:pt idx="6">
                  <c:v>0.52310000000000001</c:v>
                </c:pt>
              </c:numCache>
            </c:numRef>
          </c:val>
          <c:extLst>
            <c:ext xmlns:c16="http://schemas.microsoft.com/office/drawing/2014/chart" uri="{C3380CC4-5D6E-409C-BE32-E72D297353CC}">
              <c16:uniqueId val="{00000001-ED73-42AE-9CD8-D9628882E379}"/>
            </c:ext>
          </c:extLst>
        </c:ser>
        <c:ser>
          <c:idx val="2"/>
          <c:order val="2"/>
          <c:tx>
            <c:strRef>
              <c:f>CYF!$W$123</c:f>
              <c:strCache>
                <c:ptCount val="1"/>
                <c:pt idx="0">
                  <c:v>Predictor selected by Boruta algorithm (11)</c:v>
                </c:pt>
              </c:strCache>
            </c:strRef>
          </c:tx>
          <c:spPr>
            <a:solidFill>
              <a:schemeClr val="accent3"/>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CYF!$T$124:$T$130</c:f>
              <c:strCache>
                <c:ptCount val="7"/>
                <c:pt idx="0">
                  <c:v>Naïve Bayes</c:v>
                </c:pt>
                <c:pt idx="1">
                  <c:v>KNN</c:v>
                </c:pt>
                <c:pt idx="2">
                  <c:v>Logistic Regression</c:v>
                </c:pt>
                <c:pt idx="3">
                  <c:v>Neuro Networks</c:v>
                </c:pt>
                <c:pt idx="4">
                  <c:v>Decision Tree</c:v>
                </c:pt>
                <c:pt idx="5">
                  <c:v>Random Forest</c:v>
                </c:pt>
                <c:pt idx="6">
                  <c:v>Gradient Boosting</c:v>
                </c:pt>
              </c:strCache>
            </c:strRef>
          </c:cat>
          <c:val>
            <c:numRef>
              <c:f>CYF!$W$124:$W$130</c:f>
              <c:numCache>
                <c:formatCode>General</c:formatCode>
                <c:ptCount val="7"/>
                <c:pt idx="0">
                  <c:v>0.67689999999999995</c:v>
                </c:pt>
                <c:pt idx="1">
                  <c:v>0.65969999999999995</c:v>
                </c:pt>
                <c:pt idx="2">
                  <c:v>0.7077</c:v>
                </c:pt>
                <c:pt idx="3">
                  <c:v>0.70840000000000003</c:v>
                </c:pt>
                <c:pt idx="4">
                  <c:v>0.6694</c:v>
                </c:pt>
                <c:pt idx="5">
                  <c:v>0.71589999999999998</c:v>
                </c:pt>
                <c:pt idx="6">
                  <c:v>0.73419999999999996</c:v>
                </c:pt>
              </c:numCache>
            </c:numRef>
          </c:val>
          <c:extLst>
            <c:ext xmlns:c16="http://schemas.microsoft.com/office/drawing/2014/chart" uri="{C3380CC4-5D6E-409C-BE32-E72D297353CC}">
              <c16:uniqueId val="{00000002-ED73-42AE-9CD8-D9628882E379}"/>
            </c:ext>
          </c:extLst>
        </c:ser>
        <c:dLbls>
          <c:showLegendKey val="0"/>
          <c:showVal val="0"/>
          <c:showCatName val="0"/>
          <c:showSerName val="0"/>
          <c:showPercent val="0"/>
          <c:showBubbleSize val="0"/>
        </c:dLbls>
        <c:gapWidth val="219"/>
        <c:overlap val="-27"/>
        <c:axId val="441654576"/>
        <c:axId val="441649168"/>
      </c:barChart>
      <c:catAx>
        <c:axId val="441654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441649168"/>
        <c:crosses val="autoZero"/>
        <c:auto val="1"/>
        <c:lblAlgn val="ctr"/>
        <c:lblOffset val="100"/>
        <c:noMultiLvlLbl val="0"/>
      </c:catAx>
      <c:valAx>
        <c:axId val="441649168"/>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44165457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Client</a:t>
            </a:r>
            <a:r>
              <a:rPr lang="en-US" baseline="0"/>
              <a:t> Age Distribution</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1"/>
          <c:order val="1"/>
          <c:tx>
            <c:strRef>
              <c:f>CYF!$C$208</c:f>
              <c:strCache>
                <c:ptCount val="1"/>
                <c:pt idx="0">
                  <c:v>%</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CYF!$A$209:$A$213</c:f>
              <c:strCache>
                <c:ptCount val="5"/>
                <c:pt idx="0">
                  <c:v>0-5 years old</c:v>
                </c:pt>
                <c:pt idx="1">
                  <c:v>6-11 years old</c:v>
                </c:pt>
                <c:pt idx="2">
                  <c:v>12-15 years old</c:v>
                </c:pt>
                <c:pt idx="3">
                  <c:v>16-17 years old</c:v>
                </c:pt>
                <c:pt idx="4">
                  <c:v>18-25 years old</c:v>
                </c:pt>
              </c:strCache>
            </c:strRef>
          </c:cat>
          <c:val>
            <c:numRef>
              <c:f>CYF!$C$209:$C$213</c:f>
              <c:numCache>
                <c:formatCode>0.0%</c:formatCode>
                <c:ptCount val="5"/>
                <c:pt idx="0">
                  <c:v>1.7432646592709985E-3</c:v>
                </c:pt>
                <c:pt idx="1">
                  <c:v>0.11426307448494454</c:v>
                </c:pt>
                <c:pt idx="2">
                  <c:v>0.42646592709984155</c:v>
                </c:pt>
                <c:pt idx="3">
                  <c:v>0.44849445324881143</c:v>
                </c:pt>
                <c:pt idx="4">
                  <c:v>9.0332805071315376E-3</c:v>
                </c:pt>
              </c:numCache>
            </c:numRef>
          </c:val>
          <c:extLst>
            <c:ext xmlns:c16="http://schemas.microsoft.com/office/drawing/2014/chart" uri="{C3380CC4-5D6E-409C-BE32-E72D297353CC}">
              <c16:uniqueId val="{00000000-A6B0-41E2-8A85-738BEC9A2A4D}"/>
            </c:ext>
          </c:extLst>
        </c:ser>
        <c:dLbls>
          <c:showLegendKey val="0"/>
          <c:showVal val="0"/>
          <c:showCatName val="0"/>
          <c:showSerName val="0"/>
          <c:showPercent val="0"/>
          <c:showBubbleSize val="0"/>
        </c:dLbls>
        <c:gapWidth val="100"/>
        <c:axId val="516309952"/>
        <c:axId val="516312032"/>
        <c:extLst>
          <c:ext xmlns:c15="http://schemas.microsoft.com/office/drawing/2012/chart" uri="{02D57815-91ED-43cb-92C2-25804820EDAC}">
            <c15:filteredBarSeries>
              <c15:ser>
                <c:idx val="0"/>
                <c:order val="0"/>
                <c:tx>
                  <c:strRef>
                    <c:extLst>
                      <c:ext uri="{02D57815-91ED-43cb-92C2-25804820EDAC}">
                        <c15:formulaRef>
                          <c15:sqref>CYF!$B$208</c15:sqref>
                        </c15:formulaRef>
                      </c:ext>
                    </c:extLst>
                    <c:strCache>
                      <c:ptCount val="1"/>
                      <c:pt idx="0">
                        <c:v>n</c:v>
                      </c:pt>
                    </c:strCache>
                  </c:strRef>
                </c:tx>
                <c:spPr>
                  <a:solidFill>
                    <a:schemeClr val="accent1"/>
                  </a:solidFill>
                  <a:ln>
                    <a:noFill/>
                  </a:ln>
                  <a:effectLst/>
                </c:spPr>
                <c:invertIfNegative val="0"/>
                <c:cat>
                  <c:strRef>
                    <c:extLst>
                      <c:ext uri="{02D57815-91ED-43cb-92C2-25804820EDAC}">
                        <c15:formulaRef>
                          <c15:sqref>CYF!$A$209:$A$213</c15:sqref>
                        </c15:formulaRef>
                      </c:ext>
                    </c:extLst>
                    <c:strCache>
                      <c:ptCount val="5"/>
                      <c:pt idx="0">
                        <c:v>0-5 years old</c:v>
                      </c:pt>
                      <c:pt idx="1">
                        <c:v>6-11 years old</c:v>
                      </c:pt>
                      <c:pt idx="2">
                        <c:v>12-15 years old</c:v>
                      </c:pt>
                      <c:pt idx="3">
                        <c:v>16-17 years old</c:v>
                      </c:pt>
                      <c:pt idx="4">
                        <c:v>18-25 years old</c:v>
                      </c:pt>
                    </c:strCache>
                  </c:strRef>
                </c:cat>
                <c:val>
                  <c:numRef>
                    <c:extLst>
                      <c:ext uri="{02D57815-91ED-43cb-92C2-25804820EDAC}">
                        <c15:formulaRef>
                          <c15:sqref>CYF!$B$209:$B$213</c15:sqref>
                        </c15:formulaRef>
                      </c:ext>
                    </c:extLst>
                    <c:numCache>
                      <c:formatCode>General</c:formatCode>
                      <c:ptCount val="5"/>
                      <c:pt idx="0">
                        <c:v>11</c:v>
                      </c:pt>
                      <c:pt idx="1">
                        <c:v>721</c:v>
                      </c:pt>
                      <c:pt idx="2">
                        <c:v>2691</c:v>
                      </c:pt>
                      <c:pt idx="3">
                        <c:v>2830</c:v>
                      </c:pt>
                      <c:pt idx="4">
                        <c:v>57</c:v>
                      </c:pt>
                    </c:numCache>
                  </c:numRef>
                </c:val>
                <c:extLst>
                  <c:ext xmlns:c16="http://schemas.microsoft.com/office/drawing/2014/chart" uri="{C3380CC4-5D6E-409C-BE32-E72D297353CC}">
                    <c16:uniqueId val="{00000001-A6B0-41E2-8A85-738BEC9A2A4D}"/>
                  </c:ext>
                </c:extLst>
              </c15:ser>
            </c15:filteredBarSeries>
          </c:ext>
        </c:extLst>
      </c:barChart>
      <c:catAx>
        <c:axId val="5163099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516312032"/>
        <c:crosses val="autoZero"/>
        <c:auto val="1"/>
        <c:lblAlgn val="ctr"/>
        <c:lblOffset val="100"/>
        <c:noMultiLvlLbl val="0"/>
      </c:catAx>
      <c:valAx>
        <c:axId val="516312032"/>
        <c:scaling>
          <c:orientation val="minMax"/>
        </c:scaling>
        <c:delete val="0"/>
        <c:axPos val="b"/>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5163099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dirty="0" smtClean="0">
                <a:effectLst/>
              </a:rPr>
              <a:t>Average important feature scores of Gradient Boosting model using Boruta predictors across four timeframes - CYF</a:t>
            </a:r>
            <a:endParaRPr lang="en-US" dirty="0">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dLbls>
            <c:dLbl>
              <c:idx val="12"/>
              <c:layout/>
              <c:tx>
                <c:rich>
                  <a:bodyPr/>
                  <a:lstStyle/>
                  <a:p>
                    <a:r>
                      <a:rPr lang="en-US" smtClean="0"/>
                      <a:t>&lt;0.01</a:t>
                    </a:r>
                    <a:endParaRPr lang="en-US" dirty="0"/>
                  </a:p>
                </c:rich>
              </c:tx>
              <c:showLegendKey val="0"/>
              <c:showVal val="1"/>
              <c:showCatName val="0"/>
              <c:showSerName val="0"/>
              <c:showPercent val="0"/>
              <c:showBubbleSize val="0"/>
              <c:extLst>
                <c:ext xmlns:c15="http://schemas.microsoft.com/office/drawing/2012/chart" uri="{CE6537A1-D6FC-4f65-9D91-7224C49458BB}">
                  <c15:layout/>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CYF!$U$153:$U$165</c:f>
              <c:strCache>
                <c:ptCount val="13"/>
                <c:pt idx="0">
                  <c:v>liv_House or Apartme</c:v>
                </c:pt>
                <c:pt idx="1">
                  <c:v>as_close_Satisfactor</c:v>
                </c:pt>
                <c:pt idx="2">
                  <c:v>svc_ip_7days_pre    </c:v>
                </c:pt>
                <c:pt idx="3">
                  <c:v>as_close_Home/Shelte</c:v>
                </c:pt>
                <c:pt idx="4">
                  <c:v>as_loc_IPCAPS       </c:v>
                </c:pt>
                <c:pt idx="5">
                  <c:v>svc_ip_30days_pre   </c:v>
                </c:pt>
                <c:pt idx="6">
                  <c:v>as_loc_IPFFS        </c:v>
                </c:pt>
                <c:pt idx="7">
                  <c:v>svc_pre             </c:v>
                </c:pt>
                <c:pt idx="8">
                  <c:v>svc_op_30days_pre   </c:v>
                </c:pt>
                <c:pt idx="9">
                  <c:v>svc_pre_all         </c:v>
                </c:pt>
                <c:pt idx="10">
                  <c:v>svc_es_30days_pre   </c:v>
                </c:pt>
                <c:pt idx="11">
                  <c:v>IP_history          </c:v>
                </c:pt>
                <c:pt idx="12">
                  <c:v>as_length_IP        </c:v>
                </c:pt>
              </c:strCache>
            </c:strRef>
          </c:cat>
          <c:val>
            <c:numRef>
              <c:f>CYF!$V$153:$V$165</c:f>
              <c:numCache>
                <c:formatCode>General</c:formatCode>
                <c:ptCount val="13"/>
                <c:pt idx="0">
                  <c:v>9.6480000000000003E-3</c:v>
                </c:pt>
                <c:pt idx="1">
                  <c:v>1.6247000000000001E-2</c:v>
                </c:pt>
                <c:pt idx="2">
                  <c:v>2.2814750000000002E-2</c:v>
                </c:pt>
                <c:pt idx="3">
                  <c:v>3.4512750000000002E-2</c:v>
                </c:pt>
                <c:pt idx="4">
                  <c:v>4.6362250000000001E-2</c:v>
                </c:pt>
                <c:pt idx="5">
                  <c:v>6.6018750000000001E-2</c:v>
                </c:pt>
                <c:pt idx="6">
                  <c:v>7.0943499999999993E-2</c:v>
                </c:pt>
                <c:pt idx="7">
                  <c:v>8.2383499999999998E-2</c:v>
                </c:pt>
                <c:pt idx="8">
                  <c:v>8.437299999999999E-2</c:v>
                </c:pt>
                <c:pt idx="9">
                  <c:v>8.8353750000000009E-2</c:v>
                </c:pt>
                <c:pt idx="10">
                  <c:v>9.1131000000000004E-2</c:v>
                </c:pt>
                <c:pt idx="11">
                  <c:v>0.13968</c:v>
                </c:pt>
                <c:pt idx="12">
                  <c:v>0.30561325</c:v>
                </c:pt>
              </c:numCache>
            </c:numRef>
          </c:val>
          <c:extLst>
            <c:ext xmlns:c16="http://schemas.microsoft.com/office/drawing/2014/chart" uri="{C3380CC4-5D6E-409C-BE32-E72D297353CC}">
              <c16:uniqueId val="{00000000-2EC4-491F-BEE9-BB3D6AFA39FC}"/>
            </c:ext>
          </c:extLst>
        </c:ser>
        <c:dLbls>
          <c:showLegendKey val="0"/>
          <c:showVal val="0"/>
          <c:showCatName val="0"/>
          <c:showSerName val="0"/>
          <c:showPercent val="0"/>
          <c:showBubbleSize val="0"/>
        </c:dLbls>
        <c:gapWidth val="182"/>
        <c:axId val="761460576"/>
        <c:axId val="761462240"/>
      </c:barChart>
      <c:catAx>
        <c:axId val="76146057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761462240"/>
        <c:crosses val="autoZero"/>
        <c:auto val="1"/>
        <c:lblAlgn val="ctr"/>
        <c:lblOffset val="100"/>
        <c:noMultiLvlLbl val="0"/>
      </c:catAx>
      <c:valAx>
        <c:axId val="7614622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7614605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Client</a:t>
            </a:r>
            <a:r>
              <a:rPr lang="en-US" baseline="0"/>
              <a:t> Age Distribution</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AOA!$A$257:$A$259</c:f>
              <c:strCache>
                <c:ptCount val="3"/>
                <c:pt idx="0">
                  <c:v>&lt;18-25 years old</c:v>
                </c:pt>
                <c:pt idx="1">
                  <c:v>26-59 years old</c:v>
                </c:pt>
                <c:pt idx="2">
                  <c:v>60+ years old</c:v>
                </c:pt>
              </c:strCache>
            </c:strRef>
          </c:cat>
          <c:val>
            <c:numRef>
              <c:f>AOA!$B$257:$B$259</c:f>
              <c:numCache>
                <c:formatCode>0.0%</c:formatCode>
                <c:ptCount val="3"/>
                <c:pt idx="0">
                  <c:v>0.28499999999999998</c:v>
                </c:pt>
                <c:pt idx="1">
                  <c:v>0.63900000000000001</c:v>
                </c:pt>
                <c:pt idx="2">
                  <c:v>7.5999999999999998E-2</c:v>
                </c:pt>
              </c:numCache>
            </c:numRef>
          </c:val>
          <c:extLst>
            <c:ext xmlns:c16="http://schemas.microsoft.com/office/drawing/2014/chart" uri="{C3380CC4-5D6E-409C-BE32-E72D297353CC}">
              <c16:uniqueId val="{00000000-3226-44FB-B957-F94C6D059FCA}"/>
            </c:ext>
          </c:extLst>
        </c:ser>
        <c:dLbls>
          <c:showLegendKey val="0"/>
          <c:showVal val="0"/>
          <c:showCatName val="0"/>
          <c:showSerName val="0"/>
          <c:showPercent val="0"/>
          <c:showBubbleSize val="0"/>
        </c:dLbls>
        <c:gapWidth val="100"/>
        <c:axId val="516309952"/>
        <c:axId val="516312032"/>
        <c:extLst/>
      </c:barChart>
      <c:catAx>
        <c:axId val="5163099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516312032"/>
        <c:crosses val="autoZero"/>
        <c:auto val="1"/>
        <c:lblAlgn val="ctr"/>
        <c:lblOffset val="100"/>
        <c:noMultiLvlLbl val="0"/>
      </c:catAx>
      <c:valAx>
        <c:axId val="516312032"/>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5163099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Client</a:t>
            </a:r>
            <a:r>
              <a:rPr lang="en-US" baseline="0"/>
              <a:t> Gender Distribution</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AOA!$A$262:$A$264</c:f>
              <c:strCache>
                <c:ptCount val="3"/>
                <c:pt idx="0">
                  <c:v>Female</c:v>
                </c:pt>
                <c:pt idx="1">
                  <c:v>Male</c:v>
                </c:pt>
                <c:pt idx="2">
                  <c:v>Other</c:v>
                </c:pt>
              </c:strCache>
            </c:strRef>
          </c:cat>
          <c:val>
            <c:numRef>
              <c:f>AOA!$B$262:$B$264</c:f>
              <c:numCache>
                <c:formatCode>0.0%</c:formatCode>
                <c:ptCount val="3"/>
                <c:pt idx="0">
                  <c:v>0.55100000000000005</c:v>
                </c:pt>
                <c:pt idx="1">
                  <c:v>0.436</c:v>
                </c:pt>
                <c:pt idx="2">
                  <c:v>1.2999999999999999E-2</c:v>
                </c:pt>
              </c:numCache>
            </c:numRef>
          </c:val>
          <c:extLst>
            <c:ext xmlns:c16="http://schemas.microsoft.com/office/drawing/2014/chart" uri="{C3380CC4-5D6E-409C-BE32-E72D297353CC}">
              <c16:uniqueId val="{00000000-8039-48C7-8B82-1874C756ED88}"/>
            </c:ext>
          </c:extLst>
        </c:ser>
        <c:dLbls>
          <c:showLegendKey val="0"/>
          <c:showVal val="0"/>
          <c:showCatName val="0"/>
          <c:showSerName val="0"/>
          <c:showPercent val="0"/>
          <c:showBubbleSize val="0"/>
        </c:dLbls>
        <c:gapWidth val="100"/>
        <c:axId val="516309952"/>
        <c:axId val="516312032"/>
        <c:extLst/>
      </c:barChart>
      <c:catAx>
        <c:axId val="5163099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516312032"/>
        <c:crosses val="autoZero"/>
        <c:auto val="1"/>
        <c:lblAlgn val="ctr"/>
        <c:lblOffset val="100"/>
        <c:noMultiLvlLbl val="0"/>
      </c:catAx>
      <c:valAx>
        <c:axId val="516312032"/>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5163099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Client</a:t>
            </a:r>
            <a:r>
              <a:rPr lang="en-US" baseline="0"/>
              <a:t> Sexual Orientation Distribution</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AOA!$A$267:$A$269</c:f>
              <c:strCache>
                <c:ptCount val="3"/>
                <c:pt idx="0">
                  <c:v>Heterosexual</c:v>
                </c:pt>
                <c:pt idx="1">
                  <c:v>LGBTQ+</c:v>
                </c:pt>
                <c:pt idx="2">
                  <c:v>Unknown</c:v>
                </c:pt>
              </c:strCache>
            </c:strRef>
          </c:cat>
          <c:val>
            <c:numRef>
              <c:f>AOA!$B$267:$B$269</c:f>
              <c:numCache>
                <c:formatCode>0.0%</c:formatCode>
                <c:ptCount val="3"/>
                <c:pt idx="0">
                  <c:v>0.28100000000000003</c:v>
                </c:pt>
                <c:pt idx="1">
                  <c:v>4.3799999999999999E-2</c:v>
                </c:pt>
                <c:pt idx="2">
                  <c:v>0.67500000000000004</c:v>
                </c:pt>
              </c:numCache>
            </c:numRef>
          </c:val>
          <c:extLst>
            <c:ext xmlns:c16="http://schemas.microsoft.com/office/drawing/2014/chart" uri="{C3380CC4-5D6E-409C-BE32-E72D297353CC}">
              <c16:uniqueId val="{00000000-23A4-4103-B6D9-ADD418AEA149}"/>
            </c:ext>
          </c:extLst>
        </c:ser>
        <c:dLbls>
          <c:showLegendKey val="0"/>
          <c:showVal val="0"/>
          <c:showCatName val="0"/>
          <c:showSerName val="0"/>
          <c:showPercent val="0"/>
          <c:showBubbleSize val="0"/>
        </c:dLbls>
        <c:gapWidth val="90"/>
        <c:axId val="516309952"/>
        <c:axId val="516312032"/>
        <c:extLst/>
      </c:barChart>
      <c:catAx>
        <c:axId val="5163099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516312032"/>
        <c:crosses val="autoZero"/>
        <c:auto val="1"/>
        <c:lblAlgn val="ctr"/>
        <c:lblOffset val="100"/>
        <c:noMultiLvlLbl val="0"/>
      </c:catAx>
      <c:valAx>
        <c:axId val="516312032"/>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5163099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Client</a:t>
            </a:r>
            <a:r>
              <a:rPr lang="en-US" baseline="0"/>
              <a:t> Race Distribution</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AOA!$A$272:$A$278</c:f>
              <c:strCache>
                <c:ptCount val="7"/>
                <c:pt idx="0">
                  <c:v>Asian/ Pacific Islander</c:v>
                </c:pt>
                <c:pt idx="1">
                  <c:v>Black/African-American    </c:v>
                </c:pt>
                <c:pt idx="2">
                  <c:v>Hispanic</c:v>
                </c:pt>
                <c:pt idx="3">
                  <c:v>Native American</c:v>
                </c:pt>
                <c:pt idx="4">
                  <c:v>White</c:v>
                </c:pt>
                <c:pt idx="5">
                  <c:v>Other</c:v>
                </c:pt>
                <c:pt idx="6">
                  <c:v>Unknown</c:v>
                </c:pt>
              </c:strCache>
            </c:strRef>
          </c:cat>
          <c:val>
            <c:numRef>
              <c:f>AOA!$B$272:$B$278</c:f>
              <c:numCache>
                <c:formatCode>0.0%</c:formatCode>
                <c:ptCount val="7"/>
                <c:pt idx="0">
                  <c:v>4.5999999999999999E-2</c:v>
                </c:pt>
                <c:pt idx="1">
                  <c:v>0.12</c:v>
                </c:pt>
                <c:pt idx="2">
                  <c:v>0.23799999999999999</c:v>
                </c:pt>
                <c:pt idx="3">
                  <c:v>8.0000000000000002E-3</c:v>
                </c:pt>
                <c:pt idx="4">
                  <c:v>0.46400000000000002</c:v>
                </c:pt>
                <c:pt idx="5">
                  <c:v>2.9000000000000001E-2</c:v>
                </c:pt>
                <c:pt idx="6">
                  <c:v>9.5000000000000001E-2</c:v>
                </c:pt>
              </c:numCache>
            </c:numRef>
          </c:val>
          <c:extLst>
            <c:ext xmlns:c16="http://schemas.microsoft.com/office/drawing/2014/chart" uri="{C3380CC4-5D6E-409C-BE32-E72D297353CC}">
              <c16:uniqueId val="{00000000-2CF8-45C6-8ACF-35CD718A0AA0}"/>
            </c:ext>
          </c:extLst>
        </c:ser>
        <c:dLbls>
          <c:showLegendKey val="0"/>
          <c:showVal val="0"/>
          <c:showCatName val="0"/>
          <c:showSerName val="0"/>
          <c:showPercent val="0"/>
          <c:showBubbleSize val="0"/>
        </c:dLbls>
        <c:gapWidth val="100"/>
        <c:axId val="516309952"/>
        <c:axId val="516312032"/>
        <c:extLst/>
      </c:barChart>
      <c:catAx>
        <c:axId val="5163099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516312032"/>
        <c:crosses val="autoZero"/>
        <c:auto val="1"/>
        <c:lblAlgn val="ctr"/>
        <c:lblOffset val="100"/>
        <c:noMultiLvlLbl val="0"/>
      </c:catAx>
      <c:valAx>
        <c:axId val="516312032"/>
        <c:scaling>
          <c:orientation val="minMax"/>
        </c:scaling>
        <c:delete val="0"/>
        <c:axPos val="b"/>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5163099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Client Primary Spoken</a:t>
            </a:r>
            <a:r>
              <a:rPr lang="en-US" baseline="0"/>
              <a:t> Language Distribution</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AOA!$A$281:$A$285</c:f>
              <c:strCache>
                <c:ptCount val="5"/>
                <c:pt idx="0">
                  <c:v>English</c:v>
                </c:pt>
                <c:pt idx="1">
                  <c:v>Spanish</c:v>
                </c:pt>
                <c:pt idx="2">
                  <c:v>Middle Eastern languages</c:v>
                </c:pt>
                <c:pt idx="3">
                  <c:v>Asian languages</c:v>
                </c:pt>
                <c:pt idx="4">
                  <c:v>Other/ Unknown</c:v>
                </c:pt>
              </c:strCache>
            </c:strRef>
          </c:cat>
          <c:val>
            <c:numRef>
              <c:f>AOA!$B$281:$B$285</c:f>
              <c:numCache>
                <c:formatCode>0.0%</c:formatCode>
                <c:ptCount val="5"/>
                <c:pt idx="0">
                  <c:v>0.83799999999999997</c:v>
                </c:pt>
                <c:pt idx="1">
                  <c:v>5.6000000000000001E-2</c:v>
                </c:pt>
                <c:pt idx="2">
                  <c:v>0.6</c:v>
                </c:pt>
                <c:pt idx="3">
                  <c:v>1.1000000000000001E-2</c:v>
                </c:pt>
                <c:pt idx="4">
                  <c:v>8.900000000000001E-2</c:v>
                </c:pt>
              </c:numCache>
            </c:numRef>
          </c:val>
          <c:extLst>
            <c:ext xmlns:c16="http://schemas.microsoft.com/office/drawing/2014/chart" uri="{C3380CC4-5D6E-409C-BE32-E72D297353CC}">
              <c16:uniqueId val="{00000000-DE24-4C33-859E-52DE1FCC06EE}"/>
            </c:ext>
          </c:extLst>
        </c:ser>
        <c:dLbls>
          <c:showLegendKey val="0"/>
          <c:showVal val="0"/>
          <c:showCatName val="0"/>
          <c:showSerName val="0"/>
          <c:showPercent val="0"/>
          <c:showBubbleSize val="0"/>
        </c:dLbls>
        <c:gapWidth val="182"/>
        <c:axId val="423809664"/>
        <c:axId val="423810080"/>
      </c:barChart>
      <c:catAx>
        <c:axId val="4238096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3810080"/>
        <c:crosses val="autoZero"/>
        <c:auto val="1"/>
        <c:lblAlgn val="ctr"/>
        <c:lblOffset val="100"/>
        <c:noMultiLvlLbl val="0"/>
      </c:catAx>
      <c:valAx>
        <c:axId val="423810080"/>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38096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Client Primary Diagnosis Distribution</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AOA!$A$288:$A$293</c:f>
              <c:strCache>
                <c:ptCount val="6"/>
                <c:pt idx="0">
                  <c:v>Schizophrenia and other psychotic disorders</c:v>
                </c:pt>
                <c:pt idx="1">
                  <c:v>Depressive disorders</c:v>
                </c:pt>
                <c:pt idx="2">
                  <c:v>Bipolar disorders</c:v>
                </c:pt>
                <c:pt idx="3">
                  <c:v>Stressor and Adjustment disorders</c:v>
                </c:pt>
                <c:pt idx="4">
                  <c:v>Anxiety disorders</c:v>
                </c:pt>
                <c:pt idx="5">
                  <c:v>Other/Excluded</c:v>
                </c:pt>
              </c:strCache>
            </c:strRef>
          </c:cat>
          <c:val>
            <c:numRef>
              <c:f>AOA!$B$288:$B$293</c:f>
              <c:numCache>
                <c:formatCode>0.0%</c:formatCode>
                <c:ptCount val="6"/>
                <c:pt idx="0">
                  <c:v>0.45100000000000001</c:v>
                </c:pt>
                <c:pt idx="1">
                  <c:v>0.26700000000000002</c:v>
                </c:pt>
                <c:pt idx="2">
                  <c:v>0.221</c:v>
                </c:pt>
                <c:pt idx="3">
                  <c:v>1.7000000000000001E-2</c:v>
                </c:pt>
                <c:pt idx="4">
                  <c:v>0.01</c:v>
                </c:pt>
                <c:pt idx="5">
                  <c:v>3.5000000000000003E-2</c:v>
                </c:pt>
              </c:numCache>
            </c:numRef>
          </c:val>
          <c:extLst>
            <c:ext xmlns:c16="http://schemas.microsoft.com/office/drawing/2014/chart" uri="{C3380CC4-5D6E-409C-BE32-E72D297353CC}">
              <c16:uniqueId val="{00000000-238B-4205-BDB5-3702644446AE}"/>
            </c:ext>
          </c:extLst>
        </c:ser>
        <c:dLbls>
          <c:showLegendKey val="0"/>
          <c:showVal val="0"/>
          <c:showCatName val="0"/>
          <c:showSerName val="0"/>
          <c:showPercent val="0"/>
          <c:showBubbleSize val="0"/>
        </c:dLbls>
        <c:gapWidth val="182"/>
        <c:axId val="657508944"/>
        <c:axId val="657509360"/>
      </c:barChart>
      <c:catAx>
        <c:axId val="6575089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7509360"/>
        <c:crosses val="autoZero"/>
        <c:auto val="1"/>
        <c:lblAlgn val="ctr"/>
        <c:lblOffset val="100"/>
        <c:noMultiLvlLbl val="0"/>
      </c:catAx>
      <c:valAx>
        <c:axId val="657509360"/>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75089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Client Insurance Status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AOA!$A$296:$A$298</c:f>
              <c:strCache>
                <c:ptCount val="3"/>
                <c:pt idx="0">
                  <c:v>Medi-Cal + Medicare</c:v>
                </c:pt>
                <c:pt idx="1">
                  <c:v>Private</c:v>
                </c:pt>
                <c:pt idx="2">
                  <c:v>Uninsured/Unknown</c:v>
                </c:pt>
              </c:strCache>
            </c:strRef>
          </c:cat>
          <c:val>
            <c:numRef>
              <c:f>AOA!$B$296:$B$298</c:f>
              <c:numCache>
                <c:formatCode>0.0%</c:formatCode>
                <c:ptCount val="3"/>
                <c:pt idx="0">
                  <c:v>0.66599999999999993</c:v>
                </c:pt>
                <c:pt idx="1">
                  <c:v>4.5999999999999999E-2</c:v>
                </c:pt>
                <c:pt idx="2">
                  <c:v>0.28899999999999998</c:v>
                </c:pt>
              </c:numCache>
            </c:numRef>
          </c:val>
          <c:extLst>
            <c:ext xmlns:c16="http://schemas.microsoft.com/office/drawing/2014/chart" uri="{C3380CC4-5D6E-409C-BE32-E72D297353CC}">
              <c16:uniqueId val="{00000000-F9D2-43D8-81C5-1FC9866A35CD}"/>
            </c:ext>
          </c:extLst>
        </c:ser>
        <c:dLbls>
          <c:showLegendKey val="0"/>
          <c:showVal val="0"/>
          <c:showCatName val="0"/>
          <c:showSerName val="0"/>
          <c:showPercent val="0"/>
          <c:showBubbleSize val="0"/>
        </c:dLbls>
        <c:gapWidth val="182"/>
        <c:axId val="412973344"/>
        <c:axId val="843752976"/>
      </c:barChart>
      <c:catAx>
        <c:axId val="4129733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3752976"/>
        <c:crosses val="autoZero"/>
        <c:auto val="1"/>
        <c:lblAlgn val="ctr"/>
        <c:lblOffset val="100"/>
        <c:noMultiLvlLbl val="0"/>
      </c:catAx>
      <c:valAx>
        <c:axId val="843752976"/>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29733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Client Employment Status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AOA!$A$301:$A$307</c:f>
              <c:strCache>
                <c:ptCount val="7"/>
                <c:pt idx="0">
                  <c:v>Not in labor force</c:v>
                </c:pt>
                <c:pt idx="1">
                  <c:v>Not seeking work</c:v>
                </c:pt>
                <c:pt idx="2">
                  <c:v>Seeking work</c:v>
                </c:pt>
                <c:pt idx="3">
                  <c:v>Competitive job</c:v>
                </c:pt>
                <c:pt idx="4">
                  <c:v>Resident/ Inmate of institution</c:v>
                </c:pt>
                <c:pt idx="5">
                  <c:v>Other</c:v>
                </c:pt>
                <c:pt idx="6">
                  <c:v>Unknown</c:v>
                </c:pt>
              </c:strCache>
            </c:strRef>
          </c:cat>
          <c:val>
            <c:numRef>
              <c:f>AOA!$B$301:$B$307</c:f>
              <c:numCache>
                <c:formatCode>0.0%</c:formatCode>
                <c:ptCount val="7"/>
                <c:pt idx="0">
                  <c:v>0.30299999999999999</c:v>
                </c:pt>
                <c:pt idx="1">
                  <c:v>0.17499999999999999</c:v>
                </c:pt>
                <c:pt idx="2">
                  <c:v>0.16200000000000001</c:v>
                </c:pt>
                <c:pt idx="3">
                  <c:v>7.6999999999999999E-2</c:v>
                </c:pt>
                <c:pt idx="4">
                  <c:v>1.1000000000000001E-2</c:v>
                </c:pt>
                <c:pt idx="5">
                  <c:v>7.6999999999999999E-2</c:v>
                </c:pt>
                <c:pt idx="6">
                  <c:v>0.19600000000000001</c:v>
                </c:pt>
              </c:numCache>
            </c:numRef>
          </c:val>
          <c:extLst>
            <c:ext xmlns:c16="http://schemas.microsoft.com/office/drawing/2014/chart" uri="{C3380CC4-5D6E-409C-BE32-E72D297353CC}">
              <c16:uniqueId val="{00000000-2244-444E-80CD-E89D529B67FC}"/>
            </c:ext>
          </c:extLst>
        </c:ser>
        <c:dLbls>
          <c:showLegendKey val="0"/>
          <c:showVal val="0"/>
          <c:showCatName val="0"/>
          <c:showSerName val="0"/>
          <c:showPercent val="0"/>
          <c:showBubbleSize val="0"/>
        </c:dLbls>
        <c:gapWidth val="182"/>
        <c:axId val="712088176"/>
        <c:axId val="712086096"/>
      </c:barChart>
      <c:catAx>
        <c:axId val="71208817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2086096"/>
        <c:crosses val="autoZero"/>
        <c:auto val="1"/>
        <c:lblAlgn val="ctr"/>
        <c:lblOffset val="100"/>
        <c:noMultiLvlLbl val="0"/>
      </c:catAx>
      <c:valAx>
        <c:axId val="712086096"/>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20881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Co-occuring</a:t>
            </a:r>
            <a:r>
              <a:rPr lang="en-US" baseline="0"/>
              <a:t> substance use</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F87-40DC-8C47-ECFE40E0663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F87-40DC-8C47-ECFE40E0663C}"/>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AOA!$A$352:$A$353</c:f>
              <c:strCache>
                <c:ptCount val="2"/>
                <c:pt idx="0">
                  <c:v>Yes</c:v>
                </c:pt>
                <c:pt idx="1">
                  <c:v>No</c:v>
                </c:pt>
              </c:strCache>
            </c:strRef>
          </c:cat>
          <c:val>
            <c:numRef>
              <c:f>AOA!$B$352:$B$353</c:f>
              <c:numCache>
                <c:formatCode>0.0%</c:formatCode>
                <c:ptCount val="2"/>
                <c:pt idx="0">
                  <c:v>0.57299999999999995</c:v>
                </c:pt>
                <c:pt idx="1">
                  <c:v>0.42700000000000005</c:v>
                </c:pt>
              </c:numCache>
            </c:numRef>
          </c:val>
          <c:extLst>
            <c:ext xmlns:c16="http://schemas.microsoft.com/office/drawing/2014/chart" uri="{C3380CC4-5D6E-409C-BE32-E72D297353CC}">
              <c16:uniqueId val="{00000004-2F87-40DC-8C47-ECFE40E0663C}"/>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Client</a:t>
            </a:r>
            <a:r>
              <a:rPr lang="en-US" baseline="0"/>
              <a:t> Gender Distribution</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1"/>
          <c:order val="1"/>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CYF!$A$216:$A$218</c:f>
              <c:strCache>
                <c:ptCount val="3"/>
                <c:pt idx="0">
                  <c:v>Male</c:v>
                </c:pt>
                <c:pt idx="1">
                  <c:v>Female</c:v>
                </c:pt>
                <c:pt idx="2">
                  <c:v>Other</c:v>
                </c:pt>
              </c:strCache>
            </c:strRef>
          </c:cat>
          <c:val>
            <c:numRef>
              <c:f>CYF!$C$216:$C$218</c:f>
              <c:numCache>
                <c:formatCode>0.0%</c:formatCode>
                <c:ptCount val="3"/>
                <c:pt idx="0">
                  <c:v>0.59286846275752769</c:v>
                </c:pt>
                <c:pt idx="1">
                  <c:v>0.38541996830427894</c:v>
                </c:pt>
                <c:pt idx="2">
                  <c:v>2.1711568938193343E-2</c:v>
                </c:pt>
              </c:numCache>
            </c:numRef>
          </c:val>
          <c:extLst>
            <c:ext xmlns:c16="http://schemas.microsoft.com/office/drawing/2014/chart" uri="{C3380CC4-5D6E-409C-BE32-E72D297353CC}">
              <c16:uniqueId val="{00000000-A5F4-4B07-A9EA-9952EED853BC}"/>
            </c:ext>
          </c:extLst>
        </c:ser>
        <c:dLbls>
          <c:showLegendKey val="0"/>
          <c:showVal val="0"/>
          <c:showCatName val="0"/>
          <c:showSerName val="0"/>
          <c:showPercent val="0"/>
          <c:showBubbleSize val="0"/>
        </c:dLbls>
        <c:gapWidth val="100"/>
        <c:axId val="411946064"/>
        <c:axId val="411946896"/>
        <c:extLst>
          <c:ext xmlns:c15="http://schemas.microsoft.com/office/drawing/2012/chart" uri="{02D57815-91ED-43cb-92C2-25804820EDAC}">
            <c15:filteredBarSeries>
              <c15:ser>
                <c:idx val="0"/>
                <c:order val="0"/>
                <c:spPr>
                  <a:solidFill>
                    <a:schemeClr val="accent1"/>
                  </a:solidFill>
                  <a:ln>
                    <a:noFill/>
                  </a:ln>
                  <a:effectLst/>
                </c:spPr>
                <c:invertIfNegative val="0"/>
                <c:cat>
                  <c:strRef>
                    <c:extLst>
                      <c:ext uri="{02D57815-91ED-43cb-92C2-25804820EDAC}">
                        <c15:formulaRef>
                          <c15:sqref>CYF!$A$216:$A$218</c15:sqref>
                        </c15:formulaRef>
                      </c:ext>
                    </c:extLst>
                    <c:strCache>
                      <c:ptCount val="3"/>
                      <c:pt idx="0">
                        <c:v>Male</c:v>
                      </c:pt>
                      <c:pt idx="1">
                        <c:v>Female</c:v>
                      </c:pt>
                      <c:pt idx="2">
                        <c:v>Other</c:v>
                      </c:pt>
                    </c:strCache>
                  </c:strRef>
                </c:cat>
                <c:val>
                  <c:numRef>
                    <c:extLst>
                      <c:ext uri="{02D57815-91ED-43cb-92C2-25804820EDAC}">
                        <c15:formulaRef>
                          <c15:sqref>CYF!$B$216:$B$218</c15:sqref>
                        </c15:formulaRef>
                      </c:ext>
                    </c:extLst>
                    <c:numCache>
                      <c:formatCode>General</c:formatCode>
                      <c:ptCount val="3"/>
                      <c:pt idx="0">
                        <c:v>3741</c:v>
                      </c:pt>
                      <c:pt idx="1">
                        <c:v>2432</c:v>
                      </c:pt>
                      <c:pt idx="2">
                        <c:v>137</c:v>
                      </c:pt>
                    </c:numCache>
                  </c:numRef>
                </c:val>
                <c:extLst>
                  <c:ext xmlns:c16="http://schemas.microsoft.com/office/drawing/2014/chart" uri="{C3380CC4-5D6E-409C-BE32-E72D297353CC}">
                    <c16:uniqueId val="{00000001-A5F4-4B07-A9EA-9952EED853BC}"/>
                  </c:ext>
                </c:extLst>
              </c15:ser>
            </c15:filteredBarSeries>
          </c:ext>
        </c:extLst>
      </c:barChart>
      <c:catAx>
        <c:axId val="411946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411946896"/>
        <c:crosses val="autoZero"/>
        <c:auto val="1"/>
        <c:lblAlgn val="ctr"/>
        <c:lblOffset val="100"/>
        <c:noMultiLvlLbl val="0"/>
      </c:catAx>
      <c:valAx>
        <c:axId val="411946896"/>
        <c:scaling>
          <c:orientation val="minMax"/>
        </c:scaling>
        <c:delete val="0"/>
        <c:axPos val="b"/>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4119460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Client Education Level</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AOA!$A$310:$A$317</c:f>
              <c:strCache>
                <c:ptCount val="8"/>
                <c:pt idx="0">
                  <c:v>High school not completed</c:v>
                </c:pt>
                <c:pt idx="1">
                  <c:v>High school diploma/GED</c:v>
                </c:pt>
                <c:pt idx="2">
                  <c:v>Some college/ vocational training</c:v>
                </c:pt>
                <c:pt idx="3">
                  <c:v>Associate's Degree</c:v>
                </c:pt>
                <c:pt idx="4">
                  <c:v>Bachelor's Degree</c:v>
                </c:pt>
                <c:pt idx="5">
                  <c:v>Master's Degree</c:v>
                </c:pt>
                <c:pt idx="6">
                  <c:v>Doctoral Degree</c:v>
                </c:pt>
                <c:pt idx="7">
                  <c:v>Unknown/ Not Reported</c:v>
                </c:pt>
              </c:strCache>
            </c:strRef>
          </c:cat>
          <c:val>
            <c:numRef>
              <c:f>AOA!$B$310:$B$317</c:f>
              <c:numCache>
                <c:formatCode>0.0%</c:formatCode>
                <c:ptCount val="8"/>
                <c:pt idx="0">
                  <c:v>0.188</c:v>
                </c:pt>
                <c:pt idx="1">
                  <c:v>0.26400000000000001</c:v>
                </c:pt>
                <c:pt idx="2">
                  <c:v>0.107</c:v>
                </c:pt>
                <c:pt idx="3">
                  <c:v>6.4000000000000001E-2</c:v>
                </c:pt>
                <c:pt idx="4">
                  <c:v>4.7E-2</c:v>
                </c:pt>
                <c:pt idx="5">
                  <c:v>1.1000000000000001E-2</c:v>
                </c:pt>
                <c:pt idx="6">
                  <c:v>2.5000000000000001E-3</c:v>
                </c:pt>
                <c:pt idx="7">
                  <c:v>0.317</c:v>
                </c:pt>
              </c:numCache>
            </c:numRef>
          </c:val>
          <c:extLst>
            <c:ext xmlns:c16="http://schemas.microsoft.com/office/drawing/2014/chart" uri="{C3380CC4-5D6E-409C-BE32-E72D297353CC}">
              <c16:uniqueId val="{00000000-DEA0-4B8A-A912-7707BA667001}"/>
            </c:ext>
          </c:extLst>
        </c:ser>
        <c:dLbls>
          <c:showLegendKey val="0"/>
          <c:showVal val="0"/>
          <c:showCatName val="0"/>
          <c:showSerName val="0"/>
          <c:showPercent val="0"/>
          <c:showBubbleSize val="0"/>
        </c:dLbls>
        <c:gapWidth val="182"/>
        <c:axId val="411938160"/>
        <c:axId val="411943568"/>
      </c:barChart>
      <c:catAx>
        <c:axId val="4119381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1943568"/>
        <c:crosses val="autoZero"/>
        <c:auto val="1"/>
        <c:lblAlgn val="ctr"/>
        <c:lblOffset val="100"/>
        <c:noMultiLvlLbl val="0"/>
      </c:catAx>
      <c:valAx>
        <c:axId val="411943568"/>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19381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Client</a:t>
            </a:r>
            <a:r>
              <a:rPr lang="en-US" baseline="0"/>
              <a:t> Living Situation</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AOA!$A$320:$A$325</c:f>
              <c:strCache>
                <c:ptCount val="6"/>
                <c:pt idx="0">
                  <c:v>Lives independently</c:v>
                </c:pt>
                <c:pt idx="1">
                  <c:v>Homeless</c:v>
                </c:pt>
                <c:pt idx="2">
                  <c:v>Board and Care</c:v>
                </c:pt>
                <c:pt idx="3">
                  <c:v>Institutional</c:v>
                </c:pt>
                <c:pt idx="4">
                  <c:v>Justice Related</c:v>
                </c:pt>
                <c:pt idx="5">
                  <c:v>Other/ Unknown</c:v>
                </c:pt>
              </c:strCache>
            </c:strRef>
          </c:cat>
          <c:val>
            <c:numRef>
              <c:f>AOA!$B$320:$B$325</c:f>
              <c:numCache>
                <c:formatCode>0.0%</c:formatCode>
                <c:ptCount val="6"/>
                <c:pt idx="0">
                  <c:v>0.623</c:v>
                </c:pt>
                <c:pt idx="1">
                  <c:v>0.185</c:v>
                </c:pt>
                <c:pt idx="2">
                  <c:v>4.2999999999999997E-2</c:v>
                </c:pt>
                <c:pt idx="3">
                  <c:v>2.5000000000000001E-2</c:v>
                </c:pt>
                <c:pt idx="4">
                  <c:v>8.0000000000000002E-3</c:v>
                </c:pt>
                <c:pt idx="5">
                  <c:v>0.11800000000000001</c:v>
                </c:pt>
              </c:numCache>
            </c:numRef>
          </c:val>
          <c:extLst>
            <c:ext xmlns:c16="http://schemas.microsoft.com/office/drawing/2014/chart" uri="{C3380CC4-5D6E-409C-BE32-E72D297353CC}">
              <c16:uniqueId val="{00000000-B98C-4722-A2AA-1B57DF32C539}"/>
            </c:ext>
          </c:extLst>
        </c:ser>
        <c:dLbls>
          <c:showLegendKey val="0"/>
          <c:showVal val="0"/>
          <c:showCatName val="0"/>
          <c:showSerName val="0"/>
          <c:showPercent val="0"/>
          <c:showBubbleSize val="0"/>
        </c:dLbls>
        <c:gapWidth val="182"/>
        <c:axId val="844077520"/>
        <c:axId val="844085424"/>
      </c:barChart>
      <c:catAx>
        <c:axId val="84407752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4085424"/>
        <c:crosses val="autoZero"/>
        <c:auto val="1"/>
        <c:lblAlgn val="ctr"/>
        <c:lblOffset val="100"/>
        <c:noMultiLvlLbl val="0"/>
      </c:catAx>
      <c:valAx>
        <c:axId val="844085424"/>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40775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Client Discharge Status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AOA!$A$328:$A$349</c:f>
              <c:strCache>
                <c:ptCount val="22"/>
                <c:pt idx="0">
                  <c:v>Satisfactorily achieved discharge goals</c:v>
                </c:pt>
                <c:pt idx="1">
                  <c:v>To home/ shelter</c:v>
                </c:pt>
                <c:pt idx="2">
                  <c:v>Unplanned discharge</c:v>
                </c:pt>
                <c:pt idx="3">
                  <c:v>To crisis residence</c:v>
                </c:pt>
                <c:pt idx="4">
                  <c:v>To medical hospital</c:v>
                </c:pt>
                <c:pt idx="5">
                  <c:v>Homeless</c:v>
                </c:pt>
                <c:pt idx="6">
                  <c:v>To nursing home</c:v>
                </c:pt>
                <c:pt idx="7">
                  <c:v>To institute for Mentally Disordered</c:v>
                </c:pt>
                <c:pt idx="8">
                  <c:v>To residential treatmet facility</c:v>
                </c:pt>
                <c:pt idx="9">
                  <c:v>Left against medical recommendation</c:v>
                </c:pt>
                <c:pt idx="10">
                  <c:v>Detained in a correctional facility</c:v>
                </c:pt>
                <c:pt idx="11">
                  <c:v>To State hospital</c:v>
                </c:pt>
                <c:pt idx="12">
                  <c:v>Transfer to medical hospital</c:v>
                </c:pt>
                <c:pt idx="13">
                  <c:v>To higher LOC</c:v>
                </c:pt>
                <c:pt idx="14">
                  <c:v>To same LOC</c:v>
                </c:pt>
                <c:pt idx="15">
                  <c:v>To lower LOC</c:v>
                </c:pt>
                <c:pt idx="16">
                  <c:v>Death</c:v>
                </c:pt>
                <c:pt idx="17">
                  <c:v>Incarcerated</c:v>
                </c:pt>
                <c:pt idx="18">
                  <c:v>Moved</c:v>
                </c:pt>
                <c:pt idx="19">
                  <c:v>Court order release</c:v>
                </c:pt>
                <c:pt idx="20">
                  <c:v>Dropped out</c:v>
                </c:pt>
                <c:pt idx="21">
                  <c:v>Other/Unknown</c:v>
                </c:pt>
              </c:strCache>
            </c:strRef>
          </c:cat>
          <c:val>
            <c:numRef>
              <c:f>AOA!$B$328:$B$349</c:f>
              <c:numCache>
                <c:formatCode>0.0%</c:formatCode>
                <c:ptCount val="22"/>
                <c:pt idx="0">
                  <c:v>0.33200000000000002</c:v>
                </c:pt>
                <c:pt idx="1">
                  <c:v>0.46100000000000002</c:v>
                </c:pt>
                <c:pt idx="2">
                  <c:v>3.7999999999999999E-2</c:v>
                </c:pt>
                <c:pt idx="3">
                  <c:v>2.6000000000000002E-2</c:v>
                </c:pt>
                <c:pt idx="4">
                  <c:v>2.2000000000000002E-2</c:v>
                </c:pt>
                <c:pt idx="5">
                  <c:v>1.1000000000000001E-2</c:v>
                </c:pt>
                <c:pt idx="6">
                  <c:v>7.0000000000000001E-3</c:v>
                </c:pt>
                <c:pt idx="7">
                  <c:v>7.0000000000000001E-3</c:v>
                </c:pt>
                <c:pt idx="8">
                  <c:v>6.0000000000000001E-3</c:v>
                </c:pt>
                <c:pt idx="9">
                  <c:v>3.0000000000000001E-3</c:v>
                </c:pt>
                <c:pt idx="10">
                  <c:v>3.0000000000000001E-3</c:v>
                </c:pt>
                <c:pt idx="11">
                  <c:v>2E-3</c:v>
                </c:pt>
                <c:pt idx="12">
                  <c:v>2E-3</c:v>
                </c:pt>
                <c:pt idx="13">
                  <c:v>1E-3</c:v>
                </c:pt>
                <c:pt idx="14">
                  <c:v>1E-3</c:v>
                </c:pt>
                <c:pt idx="15">
                  <c:v>2.0000000000000001E-4</c:v>
                </c:pt>
                <c:pt idx="16">
                  <c:v>6.1999999999999998E-3</c:v>
                </c:pt>
                <c:pt idx="17">
                  <c:v>1E-4</c:v>
                </c:pt>
                <c:pt idx="18">
                  <c:v>1E-4</c:v>
                </c:pt>
                <c:pt idx="19">
                  <c:v>1E-4</c:v>
                </c:pt>
                <c:pt idx="20">
                  <c:v>1E-4</c:v>
                </c:pt>
                <c:pt idx="21">
                  <c:v>4.0999999999999995E-2</c:v>
                </c:pt>
              </c:numCache>
            </c:numRef>
          </c:val>
          <c:extLst>
            <c:ext xmlns:c16="http://schemas.microsoft.com/office/drawing/2014/chart" uri="{C3380CC4-5D6E-409C-BE32-E72D297353CC}">
              <c16:uniqueId val="{00000000-6946-46B0-B153-3772592A60BA}"/>
            </c:ext>
          </c:extLst>
        </c:ser>
        <c:dLbls>
          <c:showLegendKey val="0"/>
          <c:showVal val="0"/>
          <c:showCatName val="0"/>
          <c:showSerName val="0"/>
          <c:showPercent val="0"/>
          <c:showBubbleSize val="0"/>
        </c:dLbls>
        <c:gapWidth val="182"/>
        <c:axId val="657511024"/>
        <c:axId val="657511856"/>
      </c:barChart>
      <c:catAx>
        <c:axId val="65751102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7511856"/>
        <c:crosses val="autoZero"/>
        <c:auto val="1"/>
        <c:lblAlgn val="ctr"/>
        <c:lblOffset val="100"/>
        <c:noMultiLvlLbl val="0"/>
      </c:catAx>
      <c:valAx>
        <c:axId val="657511856"/>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7511024"/>
        <c:crosses val="autoZero"/>
        <c:crossBetween val="between"/>
        <c:majorUnit val="0.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Received ADS/SUD</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dLbls>
          <c:showLegendKey val="0"/>
          <c:showVal val="0"/>
          <c:showCatName val="0"/>
          <c:showSerName val="0"/>
          <c:showPercent val="0"/>
          <c:showBubbleSize val="0"/>
          <c:showLeaderLines val="1"/>
        </c:dLbls>
        <c:firstSliceAng val="0"/>
        <c:extLst>
          <c:ext xmlns:c15="http://schemas.microsoft.com/office/drawing/2012/chart" uri="{02D57815-91ED-43cb-92C2-25804820EDAC}">
            <c15:filteredPieSeries>
              <c15: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8-9379-4EFC-AE08-D06C74A13FAD}"/>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A-9379-4EFC-AE08-D06C74A13FAD}"/>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C-9379-4EFC-AE08-D06C74A13FAD}"/>
                    </c:ext>
                  </c:extLst>
                </c:dPt>
                <c:cat>
                  <c:strRef>
                    <c:extLst>
                      <c:ext uri="{02D57815-91ED-43cb-92C2-25804820EDAC}">
                        <c15:formulaRef>
                          <c15:sqref>CYF!$A$277:$A$279</c15:sqref>
                        </c15:formulaRef>
                      </c:ext>
                    </c:extLst>
                    <c:strCache>
                      <c:ptCount val="3"/>
                      <c:pt idx="0">
                        <c:v>Yes</c:v>
                      </c:pt>
                      <c:pt idx="1">
                        <c:v>No</c:v>
                      </c:pt>
                      <c:pt idx="2">
                        <c:v>Unknown</c:v>
                      </c:pt>
                    </c:strCache>
                  </c:strRef>
                </c:cat>
                <c:val>
                  <c:numRef>
                    <c:extLst>
                      <c:ext uri="{02D57815-91ED-43cb-92C2-25804820EDAC}">
                        <c15:formulaRef>
                          <c15:sqref>CYF!$B$277:$B$279</c15:sqref>
                        </c15:formulaRef>
                      </c:ext>
                    </c:extLst>
                    <c:numCache>
                      <c:formatCode>General</c:formatCode>
                      <c:ptCount val="3"/>
                      <c:pt idx="0">
                        <c:v>396</c:v>
                      </c:pt>
                      <c:pt idx="1">
                        <c:v>5812</c:v>
                      </c:pt>
                      <c:pt idx="2">
                        <c:v>102</c:v>
                      </c:pt>
                    </c:numCache>
                  </c:numRef>
                </c:val>
                <c:extLst>
                  <c:ext xmlns:c16="http://schemas.microsoft.com/office/drawing/2014/chart" uri="{C3380CC4-5D6E-409C-BE32-E72D297353CC}">
                    <c16:uniqueId val="{0000000D-9379-4EFC-AE08-D06C74A13FAD}"/>
                  </c:ext>
                </c:extLst>
              </c15:ser>
            </c15:filteredPieSeries>
          </c:ext>
        </c:extLst>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Received ADS/SUD</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dLbls>
          <c:showLegendKey val="0"/>
          <c:showVal val="0"/>
          <c:showCatName val="0"/>
          <c:showSerName val="0"/>
          <c:showPercent val="0"/>
          <c:showBubbleSize val="0"/>
          <c:showLeaderLines val="1"/>
        </c:dLbls>
        <c:firstSliceAng val="0"/>
        <c:extLst>
          <c:ext xmlns:c15="http://schemas.microsoft.com/office/drawing/2012/chart" uri="{02D57815-91ED-43cb-92C2-25804820EDAC}">
            <c15:filteredPieSeries>
              <c15: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8-9379-4EFC-AE08-D06C74A13FAD}"/>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A-9379-4EFC-AE08-D06C74A13FAD}"/>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C-9379-4EFC-AE08-D06C74A13FAD}"/>
                    </c:ext>
                  </c:extLst>
                </c:dPt>
                <c:cat>
                  <c:strRef>
                    <c:extLst>
                      <c:ext uri="{02D57815-91ED-43cb-92C2-25804820EDAC}">
                        <c15:formulaRef>
                          <c15:sqref>CYF!$A$277:$A$279</c15:sqref>
                        </c15:formulaRef>
                      </c:ext>
                    </c:extLst>
                    <c:strCache>
                      <c:ptCount val="3"/>
                      <c:pt idx="0">
                        <c:v>Yes</c:v>
                      </c:pt>
                      <c:pt idx="1">
                        <c:v>No</c:v>
                      </c:pt>
                      <c:pt idx="2">
                        <c:v>Unknown</c:v>
                      </c:pt>
                    </c:strCache>
                  </c:strRef>
                </c:cat>
                <c:val>
                  <c:numRef>
                    <c:extLst>
                      <c:ext uri="{02D57815-91ED-43cb-92C2-25804820EDAC}">
                        <c15:formulaRef>
                          <c15:sqref>CYF!$B$277:$B$279</c15:sqref>
                        </c15:formulaRef>
                      </c:ext>
                    </c:extLst>
                    <c:numCache>
                      <c:formatCode>General</c:formatCode>
                      <c:ptCount val="3"/>
                      <c:pt idx="0">
                        <c:v>396</c:v>
                      </c:pt>
                      <c:pt idx="1">
                        <c:v>5812</c:v>
                      </c:pt>
                      <c:pt idx="2">
                        <c:v>102</c:v>
                      </c:pt>
                    </c:numCache>
                  </c:numRef>
                </c:val>
                <c:extLst>
                  <c:ext xmlns:c16="http://schemas.microsoft.com/office/drawing/2014/chart" uri="{C3380CC4-5D6E-409C-BE32-E72D297353CC}">
                    <c16:uniqueId val="{0000000D-9379-4EFC-AE08-D06C74A13FAD}"/>
                  </c:ext>
                </c:extLst>
              </c15:ser>
            </c15:filteredPieSeries>
          </c:ext>
        </c:extLst>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dirty="0" smtClean="0">
                <a:effectLst/>
              </a:rPr>
              <a:t>Percent of AOA cases and clients being readmitted to psychiatric hospital 7, 30, 60 and 90-days after being discharged</a:t>
            </a:r>
            <a:endParaRPr lang="en-US" sz="1800" dirty="0">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Sheet1!$A$65</c:f>
              <c:strCache>
                <c:ptCount val="1"/>
                <c:pt idx="0">
                  <c:v>7-day readmission</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Sheet1!$B$64:$E$64</c:f>
              <c:strCache>
                <c:ptCount val="2"/>
                <c:pt idx="0">
                  <c:v>Cases (N=104,920)</c:v>
                </c:pt>
                <c:pt idx="1">
                  <c:v>Clients (N=38,272)</c:v>
                </c:pt>
              </c:strCache>
              <c:extLst/>
            </c:strRef>
          </c:cat>
          <c:val>
            <c:numRef>
              <c:f>Sheet1!$B$65:$E$65</c:f>
              <c:numCache>
                <c:formatCode>0.0%</c:formatCode>
                <c:ptCount val="2"/>
                <c:pt idx="0">
                  <c:v>0.135055280213496</c:v>
                </c:pt>
                <c:pt idx="1">
                  <c:v>0.17911266722408026</c:v>
                </c:pt>
              </c:numCache>
              <c:extLst/>
            </c:numRef>
          </c:val>
          <c:extLst>
            <c:ext xmlns:c16="http://schemas.microsoft.com/office/drawing/2014/chart" uri="{C3380CC4-5D6E-409C-BE32-E72D297353CC}">
              <c16:uniqueId val="{00000000-DDB5-4334-9813-EB6DC94D1C4D}"/>
            </c:ext>
          </c:extLst>
        </c:ser>
        <c:ser>
          <c:idx val="1"/>
          <c:order val="1"/>
          <c:tx>
            <c:strRef>
              <c:f>Sheet1!$A$66</c:f>
              <c:strCache>
                <c:ptCount val="1"/>
                <c:pt idx="0">
                  <c:v>30-day readmission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Sheet1!$B$64:$E$64</c:f>
              <c:strCache>
                <c:ptCount val="2"/>
                <c:pt idx="0">
                  <c:v>Cases (N=104,920)</c:v>
                </c:pt>
                <c:pt idx="1">
                  <c:v>Clients (N=38,272)</c:v>
                </c:pt>
              </c:strCache>
              <c:extLst/>
            </c:strRef>
          </c:cat>
          <c:val>
            <c:numRef>
              <c:f>Sheet1!$B$66:$E$66</c:f>
              <c:numCache>
                <c:formatCode>0.0%</c:formatCode>
                <c:ptCount val="2"/>
                <c:pt idx="0">
                  <c:v>0.26847121616469694</c:v>
                </c:pt>
                <c:pt idx="1">
                  <c:v>0.2534489966555184</c:v>
                </c:pt>
              </c:numCache>
              <c:extLst/>
            </c:numRef>
          </c:val>
          <c:extLst>
            <c:ext xmlns:c16="http://schemas.microsoft.com/office/drawing/2014/chart" uri="{C3380CC4-5D6E-409C-BE32-E72D297353CC}">
              <c16:uniqueId val="{00000001-DDB5-4334-9813-EB6DC94D1C4D}"/>
            </c:ext>
          </c:extLst>
        </c:ser>
        <c:ser>
          <c:idx val="2"/>
          <c:order val="2"/>
          <c:tx>
            <c:strRef>
              <c:f>Sheet1!$A$67</c:f>
              <c:strCache>
                <c:ptCount val="1"/>
                <c:pt idx="0">
                  <c:v>60-day readmission</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Sheet1!$B$64:$E$64</c:f>
              <c:strCache>
                <c:ptCount val="2"/>
                <c:pt idx="0">
                  <c:v>Cases (N=104,920)</c:v>
                </c:pt>
                <c:pt idx="1">
                  <c:v>Clients (N=38,272)</c:v>
                </c:pt>
              </c:strCache>
              <c:extLst/>
            </c:strRef>
          </c:cat>
          <c:val>
            <c:numRef>
              <c:f>Sheet1!$B$67:$E$67</c:f>
              <c:numCache>
                <c:formatCode>0.0%</c:formatCode>
                <c:ptCount val="2"/>
                <c:pt idx="0">
                  <c:v>0.34212733511246662</c:v>
                </c:pt>
                <c:pt idx="1">
                  <c:v>0.28715510033444819</c:v>
                </c:pt>
              </c:numCache>
              <c:extLst/>
            </c:numRef>
          </c:val>
          <c:extLst>
            <c:ext xmlns:c16="http://schemas.microsoft.com/office/drawing/2014/chart" uri="{C3380CC4-5D6E-409C-BE32-E72D297353CC}">
              <c16:uniqueId val="{00000002-DDB5-4334-9813-EB6DC94D1C4D}"/>
            </c:ext>
          </c:extLst>
        </c:ser>
        <c:ser>
          <c:idx val="3"/>
          <c:order val="3"/>
          <c:tx>
            <c:strRef>
              <c:f>Sheet1!$A$68</c:f>
              <c:strCache>
                <c:ptCount val="1"/>
                <c:pt idx="0">
                  <c:v>90-day readmission</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Sheet1!$B$64:$E$64</c:f>
              <c:strCache>
                <c:ptCount val="2"/>
                <c:pt idx="0">
                  <c:v>Cases (N=104,920)</c:v>
                </c:pt>
                <c:pt idx="1">
                  <c:v>Clients (N=38,272)</c:v>
                </c:pt>
              </c:strCache>
              <c:extLst/>
            </c:strRef>
          </c:cat>
          <c:val>
            <c:numRef>
              <c:f>Sheet1!$B$68:$E$68</c:f>
              <c:numCache>
                <c:formatCode>0.0%</c:formatCode>
                <c:ptCount val="2"/>
                <c:pt idx="0">
                  <c:v>0.3855413648494091</c:v>
                </c:pt>
                <c:pt idx="1">
                  <c:v>0.30588942307692307</c:v>
                </c:pt>
              </c:numCache>
              <c:extLst/>
            </c:numRef>
          </c:val>
          <c:extLst>
            <c:ext xmlns:c16="http://schemas.microsoft.com/office/drawing/2014/chart" uri="{C3380CC4-5D6E-409C-BE32-E72D297353CC}">
              <c16:uniqueId val="{00000003-DDB5-4334-9813-EB6DC94D1C4D}"/>
            </c:ext>
          </c:extLst>
        </c:ser>
        <c:dLbls>
          <c:showLegendKey val="0"/>
          <c:showVal val="0"/>
          <c:showCatName val="0"/>
          <c:showSerName val="0"/>
          <c:showPercent val="0"/>
          <c:showBubbleSize val="0"/>
        </c:dLbls>
        <c:gapWidth val="219"/>
        <c:overlap val="-27"/>
        <c:axId val="271834544"/>
        <c:axId val="271832464"/>
      </c:barChart>
      <c:catAx>
        <c:axId val="271834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271832464"/>
        <c:crosses val="autoZero"/>
        <c:auto val="1"/>
        <c:lblAlgn val="ctr"/>
        <c:lblOffset val="100"/>
        <c:noMultiLvlLbl val="0"/>
      </c:catAx>
      <c:valAx>
        <c:axId val="27183246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71834544"/>
        <c:crosses val="autoZero"/>
        <c:crossBetween val="between"/>
        <c:majorUnit val="0.1"/>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dirty="0"/>
              <a:t>Accuracy by different sets of variables</a:t>
            </a:r>
          </a:p>
        </c:rich>
      </c:tx>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AOA!$V$85</c:f>
              <c:strCache>
                <c:ptCount val="1"/>
                <c:pt idx="0">
                  <c:v>All predictors (258)</c:v>
                </c:pt>
              </c:strCache>
            </c:strRef>
          </c:tx>
          <c:spPr>
            <a:solidFill>
              <a:schemeClr val="accent1"/>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AOA!$U$86:$U$92</c:f>
              <c:strCache>
                <c:ptCount val="7"/>
                <c:pt idx="0">
                  <c:v>Naïve Bayes</c:v>
                </c:pt>
                <c:pt idx="1">
                  <c:v>KNN</c:v>
                </c:pt>
                <c:pt idx="2">
                  <c:v>Logistic Regression</c:v>
                </c:pt>
                <c:pt idx="3">
                  <c:v>Neuro Networks</c:v>
                </c:pt>
                <c:pt idx="4">
                  <c:v>Decision Tree</c:v>
                </c:pt>
                <c:pt idx="5">
                  <c:v>Random Forest</c:v>
                </c:pt>
                <c:pt idx="6">
                  <c:v>Gradient Boosting</c:v>
                </c:pt>
              </c:strCache>
            </c:strRef>
          </c:cat>
          <c:val>
            <c:numRef>
              <c:f>AOA!$V$86:$V$92</c:f>
              <c:numCache>
                <c:formatCode>General</c:formatCode>
                <c:ptCount val="7"/>
                <c:pt idx="0">
                  <c:v>0.42980000000000002</c:v>
                </c:pt>
                <c:pt idx="1">
                  <c:v>0.61599999999999999</c:v>
                </c:pt>
                <c:pt idx="2">
                  <c:v>0.69540000000000002</c:v>
                </c:pt>
                <c:pt idx="3">
                  <c:v>0.68759999999999999</c:v>
                </c:pt>
                <c:pt idx="4">
                  <c:v>0.63939999999999997</c:v>
                </c:pt>
                <c:pt idx="5">
                  <c:v>0.72430000000000005</c:v>
                </c:pt>
                <c:pt idx="6">
                  <c:v>0.72709999999999997</c:v>
                </c:pt>
              </c:numCache>
            </c:numRef>
          </c:val>
          <c:extLst>
            <c:ext xmlns:c16="http://schemas.microsoft.com/office/drawing/2014/chart" uri="{C3380CC4-5D6E-409C-BE32-E72D297353CC}">
              <c16:uniqueId val="{00000000-8271-49F8-8B67-A4DF84354A77}"/>
            </c:ext>
          </c:extLst>
        </c:ser>
        <c:ser>
          <c:idx val="1"/>
          <c:order val="1"/>
          <c:tx>
            <c:strRef>
              <c:f>AOA!$W$85</c:f>
              <c:strCache>
                <c:ptCount val="1"/>
                <c:pt idx="0">
                  <c:v>Predictorselected by tree-based models (15)</c:v>
                </c:pt>
              </c:strCache>
            </c:strRef>
          </c:tx>
          <c:spPr>
            <a:solidFill>
              <a:schemeClr val="accent2"/>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AOA!$U$86:$U$92</c:f>
              <c:strCache>
                <c:ptCount val="7"/>
                <c:pt idx="0">
                  <c:v>Naïve Bayes</c:v>
                </c:pt>
                <c:pt idx="1">
                  <c:v>KNN</c:v>
                </c:pt>
                <c:pt idx="2">
                  <c:v>Logistic Regression</c:v>
                </c:pt>
                <c:pt idx="3">
                  <c:v>Neuro Networks</c:v>
                </c:pt>
                <c:pt idx="4">
                  <c:v>Decision Tree</c:v>
                </c:pt>
                <c:pt idx="5">
                  <c:v>Random Forest</c:v>
                </c:pt>
                <c:pt idx="6">
                  <c:v>Gradient Boosting</c:v>
                </c:pt>
              </c:strCache>
            </c:strRef>
          </c:cat>
          <c:val>
            <c:numRef>
              <c:f>AOA!$W$86:$W$92</c:f>
              <c:numCache>
                <c:formatCode>General</c:formatCode>
                <c:ptCount val="7"/>
                <c:pt idx="0">
                  <c:v>0.67889999999999995</c:v>
                </c:pt>
                <c:pt idx="1">
                  <c:v>0.62539999999999996</c:v>
                </c:pt>
                <c:pt idx="2">
                  <c:v>0.68400000000000005</c:v>
                </c:pt>
                <c:pt idx="3">
                  <c:v>0.70709999999999995</c:v>
                </c:pt>
                <c:pt idx="4">
                  <c:v>0.46089999999999998</c:v>
                </c:pt>
                <c:pt idx="5">
                  <c:v>0.55430000000000001</c:v>
                </c:pt>
                <c:pt idx="6">
                  <c:v>0.53269999999999995</c:v>
                </c:pt>
              </c:numCache>
            </c:numRef>
          </c:val>
          <c:extLst>
            <c:ext xmlns:c16="http://schemas.microsoft.com/office/drawing/2014/chart" uri="{C3380CC4-5D6E-409C-BE32-E72D297353CC}">
              <c16:uniqueId val="{00000001-8271-49F8-8B67-A4DF84354A77}"/>
            </c:ext>
          </c:extLst>
        </c:ser>
        <c:ser>
          <c:idx val="2"/>
          <c:order val="2"/>
          <c:tx>
            <c:strRef>
              <c:f>AOA!$X$85</c:f>
              <c:strCache>
                <c:ptCount val="1"/>
                <c:pt idx="0">
                  <c:v>Predictor selected by Boruta algorithm (12)</c:v>
                </c:pt>
              </c:strCache>
            </c:strRef>
          </c:tx>
          <c:spPr>
            <a:solidFill>
              <a:schemeClr val="accent3"/>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AOA!$U$86:$U$92</c:f>
              <c:strCache>
                <c:ptCount val="7"/>
                <c:pt idx="0">
                  <c:v>Naïve Bayes</c:v>
                </c:pt>
                <c:pt idx="1">
                  <c:v>KNN</c:v>
                </c:pt>
                <c:pt idx="2">
                  <c:v>Logistic Regression</c:v>
                </c:pt>
                <c:pt idx="3">
                  <c:v>Neuro Networks</c:v>
                </c:pt>
                <c:pt idx="4">
                  <c:v>Decision Tree</c:v>
                </c:pt>
                <c:pt idx="5">
                  <c:v>Random Forest</c:v>
                </c:pt>
                <c:pt idx="6">
                  <c:v>Gradient Boosting</c:v>
                </c:pt>
              </c:strCache>
            </c:strRef>
          </c:cat>
          <c:val>
            <c:numRef>
              <c:f>AOA!$X$86:$X$92</c:f>
              <c:numCache>
                <c:formatCode>General</c:formatCode>
                <c:ptCount val="7"/>
                <c:pt idx="0">
                  <c:v>0.59960000000000002</c:v>
                </c:pt>
                <c:pt idx="1">
                  <c:v>0.64590000000000003</c:v>
                </c:pt>
                <c:pt idx="2">
                  <c:v>0.68330000000000002</c:v>
                </c:pt>
                <c:pt idx="3">
                  <c:v>0.68300000000000005</c:v>
                </c:pt>
                <c:pt idx="4">
                  <c:v>0.64570000000000005</c:v>
                </c:pt>
                <c:pt idx="5">
                  <c:v>0.69330000000000003</c:v>
                </c:pt>
                <c:pt idx="6">
                  <c:v>0.71340000000000003</c:v>
                </c:pt>
              </c:numCache>
            </c:numRef>
          </c:val>
          <c:extLst>
            <c:ext xmlns:c16="http://schemas.microsoft.com/office/drawing/2014/chart" uri="{C3380CC4-5D6E-409C-BE32-E72D297353CC}">
              <c16:uniqueId val="{00000002-8271-49F8-8B67-A4DF84354A77}"/>
            </c:ext>
          </c:extLst>
        </c:ser>
        <c:dLbls>
          <c:showLegendKey val="0"/>
          <c:showVal val="0"/>
          <c:showCatName val="0"/>
          <c:showSerName val="0"/>
          <c:showPercent val="0"/>
          <c:showBubbleSize val="0"/>
        </c:dLbls>
        <c:gapWidth val="219"/>
        <c:overlap val="-27"/>
        <c:axId val="844079600"/>
        <c:axId val="844092912"/>
      </c:barChart>
      <c:catAx>
        <c:axId val="844079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844092912"/>
        <c:crosses val="autoZero"/>
        <c:auto val="1"/>
        <c:lblAlgn val="ctr"/>
        <c:lblOffset val="100"/>
        <c:noMultiLvlLbl val="0"/>
      </c:catAx>
      <c:valAx>
        <c:axId val="844092912"/>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84407960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a:t>Accuracy by different sets of variables</a:t>
            </a:r>
          </a:p>
        </c:rich>
      </c:tx>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AOA!$V$95</c:f>
              <c:strCache>
                <c:ptCount val="1"/>
                <c:pt idx="0">
                  <c:v>All predictors (258)</c:v>
                </c:pt>
              </c:strCache>
            </c:strRef>
          </c:tx>
          <c:spPr>
            <a:solidFill>
              <a:schemeClr val="accent1"/>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AOA!$U$96:$U$102</c:f>
              <c:strCache>
                <c:ptCount val="7"/>
                <c:pt idx="0">
                  <c:v>Naïve Bayes</c:v>
                </c:pt>
                <c:pt idx="1">
                  <c:v>KNN</c:v>
                </c:pt>
                <c:pt idx="2">
                  <c:v>Logistic Regression</c:v>
                </c:pt>
                <c:pt idx="3">
                  <c:v>Neuro Networks</c:v>
                </c:pt>
                <c:pt idx="4">
                  <c:v>Decision Tree</c:v>
                </c:pt>
                <c:pt idx="5">
                  <c:v>Random Forest</c:v>
                </c:pt>
                <c:pt idx="6">
                  <c:v>Gradient Boosting</c:v>
                </c:pt>
              </c:strCache>
            </c:strRef>
          </c:cat>
          <c:val>
            <c:numRef>
              <c:f>AOA!$V$96:$V$102</c:f>
              <c:numCache>
                <c:formatCode>General</c:formatCode>
                <c:ptCount val="7"/>
                <c:pt idx="0">
                  <c:v>0.30280000000000001</c:v>
                </c:pt>
                <c:pt idx="1">
                  <c:v>0.59450000000000003</c:v>
                </c:pt>
                <c:pt idx="2">
                  <c:v>0.69230000000000003</c:v>
                </c:pt>
                <c:pt idx="3">
                  <c:v>0.68569999999999998</c:v>
                </c:pt>
                <c:pt idx="4">
                  <c:v>0.67930000000000001</c:v>
                </c:pt>
                <c:pt idx="5">
                  <c:v>0.76849999999999996</c:v>
                </c:pt>
                <c:pt idx="6">
                  <c:v>0.77029999999999998</c:v>
                </c:pt>
              </c:numCache>
            </c:numRef>
          </c:val>
          <c:extLst>
            <c:ext xmlns:c16="http://schemas.microsoft.com/office/drawing/2014/chart" uri="{C3380CC4-5D6E-409C-BE32-E72D297353CC}">
              <c16:uniqueId val="{00000000-5F44-4F32-B3A3-EAE62CDEB6B9}"/>
            </c:ext>
          </c:extLst>
        </c:ser>
        <c:ser>
          <c:idx val="1"/>
          <c:order val="1"/>
          <c:tx>
            <c:strRef>
              <c:f>AOA!$W$95</c:f>
              <c:strCache>
                <c:ptCount val="1"/>
                <c:pt idx="0">
                  <c:v>Predictorselected by tree-based models (15)</c:v>
                </c:pt>
              </c:strCache>
            </c:strRef>
          </c:tx>
          <c:spPr>
            <a:solidFill>
              <a:schemeClr val="accent2"/>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AOA!$U$96:$U$102</c:f>
              <c:strCache>
                <c:ptCount val="7"/>
                <c:pt idx="0">
                  <c:v>Naïve Bayes</c:v>
                </c:pt>
                <c:pt idx="1">
                  <c:v>KNN</c:v>
                </c:pt>
                <c:pt idx="2">
                  <c:v>Logistic Regression</c:v>
                </c:pt>
                <c:pt idx="3">
                  <c:v>Neuro Networks</c:v>
                </c:pt>
                <c:pt idx="4">
                  <c:v>Decision Tree</c:v>
                </c:pt>
                <c:pt idx="5">
                  <c:v>Random Forest</c:v>
                </c:pt>
                <c:pt idx="6">
                  <c:v>Gradient Boosting</c:v>
                </c:pt>
              </c:strCache>
            </c:strRef>
          </c:cat>
          <c:val>
            <c:numRef>
              <c:f>AOA!$W$96:$W$102</c:f>
              <c:numCache>
                <c:formatCode>General</c:formatCode>
                <c:ptCount val="7"/>
                <c:pt idx="0">
                  <c:v>0.70020000000000004</c:v>
                </c:pt>
                <c:pt idx="1">
                  <c:v>0.61080000000000001</c:v>
                </c:pt>
                <c:pt idx="2">
                  <c:v>0.68720000000000003</c:v>
                </c:pt>
                <c:pt idx="3">
                  <c:v>0.67179999999999995</c:v>
                </c:pt>
                <c:pt idx="4">
                  <c:v>0.311</c:v>
                </c:pt>
                <c:pt idx="5">
                  <c:v>0.44</c:v>
                </c:pt>
                <c:pt idx="6">
                  <c:v>0.39319999999999999</c:v>
                </c:pt>
              </c:numCache>
            </c:numRef>
          </c:val>
          <c:extLst>
            <c:ext xmlns:c16="http://schemas.microsoft.com/office/drawing/2014/chart" uri="{C3380CC4-5D6E-409C-BE32-E72D297353CC}">
              <c16:uniqueId val="{00000001-5F44-4F32-B3A3-EAE62CDEB6B9}"/>
            </c:ext>
          </c:extLst>
        </c:ser>
        <c:ser>
          <c:idx val="2"/>
          <c:order val="2"/>
          <c:tx>
            <c:strRef>
              <c:f>AOA!$X$95</c:f>
              <c:strCache>
                <c:ptCount val="1"/>
                <c:pt idx="0">
                  <c:v>Predictor selected by Boruta algorithm (9)</c:v>
                </c:pt>
              </c:strCache>
            </c:strRef>
          </c:tx>
          <c:spPr>
            <a:solidFill>
              <a:schemeClr val="accent3"/>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AOA!$U$96:$U$102</c:f>
              <c:strCache>
                <c:ptCount val="7"/>
                <c:pt idx="0">
                  <c:v>Naïve Bayes</c:v>
                </c:pt>
                <c:pt idx="1">
                  <c:v>KNN</c:v>
                </c:pt>
                <c:pt idx="2">
                  <c:v>Logistic Regression</c:v>
                </c:pt>
                <c:pt idx="3">
                  <c:v>Neuro Networks</c:v>
                </c:pt>
                <c:pt idx="4">
                  <c:v>Decision Tree</c:v>
                </c:pt>
                <c:pt idx="5">
                  <c:v>Random Forest</c:v>
                </c:pt>
                <c:pt idx="6">
                  <c:v>Gradient Boosting</c:v>
                </c:pt>
              </c:strCache>
            </c:strRef>
          </c:cat>
          <c:val>
            <c:numRef>
              <c:f>AOA!$X$96:$X$102</c:f>
              <c:numCache>
                <c:formatCode>General</c:formatCode>
                <c:ptCount val="7"/>
                <c:pt idx="0">
                  <c:v>0.60329999999999995</c:v>
                </c:pt>
                <c:pt idx="1">
                  <c:v>0.65749999999999997</c:v>
                </c:pt>
                <c:pt idx="2">
                  <c:v>0.67749999999999999</c:v>
                </c:pt>
                <c:pt idx="3">
                  <c:v>0.67200000000000004</c:v>
                </c:pt>
                <c:pt idx="4">
                  <c:v>0.68789999999999996</c:v>
                </c:pt>
                <c:pt idx="5">
                  <c:v>0.7258</c:v>
                </c:pt>
                <c:pt idx="6">
                  <c:v>0.74229999999999996</c:v>
                </c:pt>
              </c:numCache>
            </c:numRef>
          </c:val>
          <c:extLst>
            <c:ext xmlns:c16="http://schemas.microsoft.com/office/drawing/2014/chart" uri="{C3380CC4-5D6E-409C-BE32-E72D297353CC}">
              <c16:uniqueId val="{00000002-5F44-4F32-B3A3-EAE62CDEB6B9}"/>
            </c:ext>
          </c:extLst>
        </c:ser>
        <c:dLbls>
          <c:showLegendKey val="0"/>
          <c:showVal val="0"/>
          <c:showCatName val="0"/>
          <c:showSerName val="0"/>
          <c:showPercent val="0"/>
          <c:showBubbleSize val="0"/>
        </c:dLbls>
        <c:gapWidth val="219"/>
        <c:overlap val="-27"/>
        <c:axId val="844079600"/>
        <c:axId val="844092912"/>
      </c:barChart>
      <c:catAx>
        <c:axId val="844079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844092912"/>
        <c:crosses val="autoZero"/>
        <c:auto val="1"/>
        <c:lblAlgn val="ctr"/>
        <c:lblOffset val="100"/>
        <c:noMultiLvlLbl val="0"/>
      </c:catAx>
      <c:valAx>
        <c:axId val="844092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84407960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a:t>Accuracy by different sets of variables</a:t>
            </a:r>
          </a:p>
        </c:rich>
      </c:tx>
      <c:layout/>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AOA!$V$106</c:f>
              <c:strCache>
                <c:ptCount val="1"/>
                <c:pt idx="0">
                  <c:v>All predictors (258)</c:v>
                </c:pt>
              </c:strCache>
            </c:strRef>
          </c:tx>
          <c:spPr>
            <a:solidFill>
              <a:schemeClr val="accent1"/>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AOA!$U$107:$U$113</c:f>
              <c:strCache>
                <c:ptCount val="7"/>
                <c:pt idx="0">
                  <c:v>Naïve Bayes</c:v>
                </c:pt>
                <c:pt idx="1">
                  <c:v>KNN</c:v>
                </c:pt>
                <c:pt idx="2">
                  <c:v>Logistic Regression</c:v>
                </c:pt>
                <c:pt idx="3">
                  <c:v>Neuro Networks</c:v>
                </c:pt>
                <c:pt idx="4">
                  <c:v>Decision Tree</c:v>
                </c:pt>
                <c:pt idx="5">
                  <c:v>Random Forest</c:v>
                </c:pt>
                <c:pt idx="6">
                  <c:v>Gradient Boosting</c:v>
                </c:pt>
              </c:strCache>
            </c:strRef>
          </c:cat>
          <c:val>
            <c:numRef>
              <c:f>AOA!$V$107:$V$113</c:f>
              <c:numCache>
                <c:formatCode>General</c:formatCode>
                <c:ptCount val="7"/>
                <c:pt idx="0">
                  <c:v>0.37630000000000002</c:v>
                </c:pt>
                <c:pt idx="1">
                  <c:v>0.60140000000000005</c:v>
                </c:pt>
                <c:pt idx="2">
                  <c:v>0.6946</c:v>
                </c:pt>
                <c:pt idx="3">
                  <c:v>0.67689999999999995</c:v>
                </c:pt>
                <c:pt idx="4">
                  <c:v>0.65410000000000001</c:v>
                </c:pt>
                <c:pt idx="5">
                  <c:v>0.73550000000000004</c:v>
                </c:pt>
                <c:pt idx="6">
                  <c:v>0.7359</c:v>
                </c:pt>
              </c:numCache>
            </c:numRef>
          </c:val>
          <c:extLst>
            <c:ext xmlns:c16="http://schemas.microsoft.com/office/drawing/2014/chart" uri="{C3380CC4-5D6E-409C-BE32-E72D297353CC}">
              <c16:uniqueId val="{00000000-B6C8-4CE5-9A01-00FF8EE305CA}"/>
            </c:ext>
          </c:extLst>
        </c:ser>
        <c:ser>
          <c:idx val="1"/>
          <c:order val="1"/>
          <c:tx>
            <c:strRef>
              <c:f>AOA!$W$106</c:f>
              <c:strCache>
                <c:ptCount val="1"/>
                <c:pt idx="0">
                  <c:v>Predictorselected by tree-based models (15)</c:v>
                </c:pt>
              </c:strCache>
            </c:strRef>
          </c:tx>
          <c:spPr>
            <a:solidFill>
              <a:schemeClr val="accent2"/>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AOA!$U$107:$U$113</c:f>
              <c:strCache>
                <c:ptCount val="7"/>
                <c:pt idx="0">
                  <c:v>Naïve Bayes</c:v>
                </c:pt>
                <c:pt idx="1">
                  <c:v>KNN</c:v>
                </c:pt>
                <c:pt idx="2">
                  <c:v>Logistic Regression</c:v>
                </c:pt>
                <c:pt idx="3">
                  <c:v>Neuro Networks</c:v>
                </c:pt>
                <c:pt idx="4">
                  <c:v>Decision Tree</c:v>
                </c:pt>
                <c:pt idx="5">
                  <c:v>Random Forest</c:v>
                </c:pt>
                <c:pt idx="6">
                  <c:v>Gradient Boosting</c:v>
                </c:pt>
              </c:strCache>
            </c:strRef>
          </c:cat>
          <c:val>
            <c:numRef>
              <c:f>AOA!$W$107:$W$113</c:f>
              <c:numCache>
                <c:formatCode>General</c:formatCode>
                <c:ptCount val="7"/>
                <c:pt idx="0">
                  <c:v>0.68620000000000003</c:v>
                </c:pt>
                <c:pt idx="1">
                  <c:v>0.61480000000000001</c:v>
                </c:pt>
                <c:pt idx="2">
                  <c:v>0.68889999999999996</c:v>
                </c:pt>
                <c:pt idx="3">
                  <c:v>0.68479999999999996</c:v>
                </c:pt>
                <c:pt idx="4">
                  <c:v>0.39069999999999999</c:v>
                </c:pt>
                <c:pt idx="5">
                  <c:v>0.51249999999999996</c:v>
                </c:pt>
                <c:pt idx="6">
                  <c:v>0.51049999999999995</c:v>
                </c:pt>
              </c:numCache>
            </c:numRef>
          </c:val>
          <c:extLst>
            <c:ext xmlns:c16="http://schemas.microsoft.com/office/drawing/2014/chart" uri="{C3380CC4-5D6E-409C-BE32-E72D297353CC}">
              <c16:uniqueId val="{00000001-B6C8-4CE5-9A01-00FF8EE305CA}"/>
            </c:ext>
          </c:extLst>
        </c:ser>
        <c:ser>
          <c:idx val="2"/>
          <c:order val="2"/>
          <c:tx>
            <c:strRef>
              <c:f>AOA!$X$106</c:f>
              <c:strCache>
                <c:ptCount val="1"/>
                <c:pt idx="0">
                  <c:v>Predictor selected by Boruta algorithm (9)</c:v>
                </c:pt>
              </c:strCache>
            </c:strRef>
          </c:tx>
          <c:spPr>
            <a:solidFill>
              <a:schemeClr val="accent3"/>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AOA!$U$107:$U$113</c:f>
              <c:strCache>
                <c:ptCount val="7"/>
                <c:pt idx="0">
                  <c:v>Naïve Bayes</c:v>
                </c:pt>
                <c:pt idx="1">
                  <c:v>KNN</c:v>
                </c:pt>
                <c:pt idx="2">
                  <c:v>Logistic Regression</c:v>
                </c:pt>
                <c:pt idx="3">
                  <c:v>Neuro Networks</c:v>
                </c:pt>
                <c:pt idx="4">
                  <c:v>Decision Tree</c:v>
                </c:pt>
                <c:pt idx="5">
                  <c:v>Random Forest</c:v>
                </c:pt>
                <c:pt idx="6">
                  <c:v>Gradient Boosting</c:v>
                </c:pt>
              </c:strCache>
            </c:strRef>
          </c:cat>
          <c:val>
            <c:numRef>
              <c:f>AOA!$X$107:$X$113</c:f>
              <c:numCache>
                <c:formatCode>General</c:formatCode>
                <c:ptCount val="7"/>
                <c:pt idx="0">
                  <c:v>0.61070000000000002</c:v>
                </c:pt>
                <c:pt idx="1">
                  <c:v>0.64600000000000002</c:v>
                </c:pt>
                <c:pt idx="2">
                  <c:v>0.6754</c:v>
                </c:pt>
                <c:pt idx="3">
                  <c:v>0.65129999999999999</c:v>
                </c:pt>
                <c:pt idx="4">
                  <c:v>0.65549999999999997</c:v>
                </c:pt>
                <c:pt idx="5">
                  <c:v>0.69830000000000003</c:v>
                </c:pt>
                <c:pt idx="6">
                  <c:v>0.71650000000000003</c:v>
                </c:pt>
              </c:numCache>
            </c:numRef>
          </c:val>
          <c:extLst>
            <c:ext xmlns:c16="http://schemas.microsoft.com/office/drawing/2014/chart" uri="{C3380CC4-5D6E-409C-BE32-E72D297353CC}">
              <c16:uniqueId val="{00000002-B6C8-4CE5-9A01-00FF8EE305CA}"/>
            </c:ext>
          </c:extLst>
        </c:ser>
        <c:dLbls>
          <c:showLegendKey val="0"/>
          <c:showVal val="0"/>
          <c:showCatName val="0"/>
          <c:showSerName val="0"/>
          <c:showPercent val="0"/>
          <c:showBubbleSize val="0"/>
        </c:dLbls>
        <c:gapWidth val="219"/>
        <c:overlap val="-27"/>
        <c:axId val="844079600"/>
        <c:axId val="844092912"/>
      </c:barChart>
      <c:catAx>
        <c:axId val="844079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844092912"/>
        <c:crosses val="autoZero"/>
        <c:auto val="1"/>
        <c:lblAlgn val="ctr"/>
        <c:lblOffset val="100"/>
        <c:noMultiLvlLbl val="0"/>
      </c:catAx>
      <c:valAx>
        <c:axId val="844092912"/>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844079600"/>
        <c:crosses val="autoZero"/>
        <c:crossBetween val="between"/>
        <c:majorUnit val="0.2"/>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a:t>Accuracy by different sets of variables</a:t>
            </a:r>
          </a:p>
        </c:rich>
      </c:tx>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AOA!$V$117</c:f>
              <c:strCache>
                <c:ptCount val="1"/>
                <c:pt idx="0">
                  <c:v>All predictors (258)</c:v>
                </c:pt>
              </c:strCache>
            </c:strRef>
          </c:tx>
          <c:spPr>
            <a:solidFill>
              <a:schemeClr val="accent1"/>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AOA!$U$118:$U$124</c:f>
              <c:strCache>
                <c:ptCount val="7"/>
                <c:pt idx="0">
                  <c:v>Naïve Bayes</c:v>
                </c:pt>
                <c:pt idx="1">
                  <c:v>KNN</c:v>
                </c:pt>
                <c:pt idx="2">
                  <c:v>Logistic Regression</c:v>
                </c:pt>
                <c:pt idx="3">
                  <c:v>Neuro Networks</c:v>
                </c:pt>
                <c:pt idx="4">
                  <c:v>Decision Tree</c:v>
                </c:pt>
                <c:pt idx="5">
                  <c:v>Random Forest</c:v>
                </c:pt>
                <c:pt idx="6">
                  <c:v>Gradient Boosting</c:v>
                </c:pt>
              </c:strCache>
            </c:strRef>
          </c:cat>
          <c:val>
            <c:numRef>
              <c:f>AOA!$V$118:$V$124</c:f>
              <c:numCache>
                <c:formatCode>General</c:formatCode>
                <c:ptCount val="7"/>
                <c:pt idx="0">
                  <c:v>0.41570000000000001</c:v>
                </c:pt>
                <c:pt idx="1">
                  <c:v>0.61240000000000006</c:v>
                </c:pt>
                <c:pt idx="2">
                  <c:v>0.69569999999999999</c:v>
                </c:pt>
                <c:pt idx="3">
                  <c:v>0.68389999999999995</c:v>
                </c:pt>
                <c:pt idx="4">
                  <c:v>0.64159999999999995</c:v>
                </c:pt>
                <c:pt idx="5">
                  <c:v>0.72119999999999995</c:v>
                </c:pt>
                <c:pt idx="6">
                  <c:v>0.72219999999999995</c:v>
                </c:pt>
              </c:numCache>
            </c:numRef>
          </c:val>
          <c:extLst>
            <c:ext xmlns:c16="http://schemas.microsoft.com/office/drawing/2014/chart" uri="{C3380CC4-5D6E-409C-BE32-E72D297353CC}">
              <c16:uniqueId val="{00000000-B930-4034-9F90-6E57E5528E5D}"/>
            </c:ext>
          </c:extLst>
        </c:ser>
        <c:ser>
          <c:idx val="1"/>
          <c:order val="1"/>
          <c:tx>
            <c:strRef>
              <c:f>AOA!$W$117</c:f>
              <c:strCache>
                <c:ptCount val="1"/>
                <c:pt idx="0">
                  <c:v>Predictorselected by tree-based models (15)</c:v>
                </c:pt>
              </c:strCache>
            </c:strRef>
          </c:tx>
          <c:spPr>
            <a:solidFill>
              <a:schemeClr val="accent2"/>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AOA!$U$118:$U$124</c:f>
              <c:strCache>
                <c:ptCount val="7"/>
                <c:pt idx="0">
                  <c:v>Naïve Bayes</c:v>
                </c:pt>
                <c:pt idx="1">
                  <c:v>KNN</c:v>
                </c:pt>
                <c:pt idx="2">
                  <c:v>Logistic Regression</c:v>
                </c:pt>
                <c:pt idx="3">
                  <c:v>Neuro Networks</c:v>
                </c:pt>
                <c:pt idx="4">
                  <c:v>Decision Tree</c:v>
                </c:pt>
                <c:pt idx="5">
                  <c:v>Random Forest</c:v>
                </c:pt>
                <c:pt idx="6">
                  <c:v>Gradient Boosting</c:v>
                </c:pt>
              </c:strCache>
            </c:strRef>
          </c:cat>
          <c:val>
            <c:numRef>
              <c:f>AOA!$W$118:$W$124</c:f>
              <c:numCache>
                <c:formatCode>General</c:formatCode>
                <c:ptCount val="7"/>
                <c:pt idx="0">
                  <c:v>0.67959999999999998</c:v>
                </c:pt>
                <c:pt idx="1">
                  <c:v>0.6169</c:v>
                </c:pt>
                <c:pt idx="2">
                  <c:v>0.68400000000000005</c:v>
                </c:pt>
                <c:pt idx="3">
                  <c:v>0.68910000000000005</c:v>
                </c:pt>
                <c:pt idx="4">
                  <c:v>0.44750000000000001</c:v>
                </c:pt>
                <c:pt idx="5">
                  <c:v>0.55840000000000001</c:v>
                </c:pt>
                <c:pt idx="6">
                  <c:v>0.54479999999999995</c:v>
                </c:pt>
              </c:numCache>
            </c:numRef>
          </c:val>
          <c:extLst>
            <c:ext xmlns:c16="http://schemas.microsoft.com/office/drawing/2014/chart" uri="{C3380CC4-5D6E-409C-BE32-E72D297353CC}">
              <c16:uniqueId val="{00000001-B930-4034-9F90-6E57E5528E5D}"/>
            </c:ext>
          </c:extLst>
        </c:ser>
        <c:ser>
          <c:idx val="2"/>
          <c:order val="2"/>
          <c:tx>
            <c:strRef>
              <c:f>AOA!$X$117</c:f>
              <c:strCache>
                <c:ptCount val="1"/>
                <c:pt idx="0">
                  <c:v>Predictor selected by Boruta algorithm (8)</c:v>
                </c:pt>
              </c:strCache>
            </c:strRef>
          </c:tx>
          <c:spPr>
            <a:solidFill>
              <a:schemeClr val="accent3"/>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AOA!$U$118:$U$124</c:f>
              <c:strCache>
                <c:ptCount val="7"/>
                <c:pt idx="0">
                  <c:v>Naïve Bayes</c:v>
                </c:pt>
                <c:pt idx="1">
                  <c:v>KNN</c:v>
                </c:pt>
                <c:pt idx="2">
                  <c:v>Logistic Regression</c:v>
                </c:pt>
                <c:pt idx="3">
                  <c:v>Neuro Networks</c:v>
                </c:pt>
                <c:pt idx="4">
                  <c:v>Decision Tree</c:v>
                </c:pt>
                <c:pt idx="5">
                  <c:v>Random Forest</c:v>
                </c:pt>
                <c:pt idx="6">
                  <c:v>Gradient Boosting</c:v>
                </c:pt>
              </c:strCache>
            </c:strRef>
          </c:cat>
          <c:val>
            <c:numRef>
              <c:f>AOA!$X$118:$X$124</c:f>
              <c:numCache>
                <c:formatCode>General</c:formatCode>
                <c:ptCount val="7"/>
                <c:pt idx="0">
                  <c:v>0.60509999999999997</c:v>
                </c:pt>
                <c:pt idx="1">
                  <c:v>0.64290000000000003</c:v>
                </c:pt>
                <c:pt idx="2">
                  <c:v>0.68010000000000004</c:v>
                </c:pt>
                <c:pt idx="3">
                  <c:v>0.67449999999999999</c:v>
                </c:pt>
                <c:pt idx="4">
                  <c:v>0.64539999999999997</c:v>
                </c:pt>
                <c:pt idx="5">
                  <c:v>0.68589999999999995</c:v>
                </c:pt>
                <c:pt idx="6">
                  <c:v>0.70820000000000005</c:v>
                </c:pt>
              </c:numCache>
            </c:numRef>
          </c:val>
          <c:extLst>
            <c:ext xmlns:c16="http://schemas.microsoft.com/office/drawing/2014/chart" uri="{C3380CC4-5D6E-409C-BE32-E72D297353CC}">
              <c16:uniqueId val="{00000002-B930-4034-9F90-6E57E5528E5D}"/>
            </c:ext>
          </c:extLst>
        </c:ser>
        <c:dLbls>
          <c:showLegendKey val="0"/>
          <c:showVal val="0"/>
          <c:showCatName val="0"/>
          <c:showSerName val="0"/>
          <c:showPercent val="0"/>
          <c:showBubbleSize val="0"/>
        </c:dLbls>
        <c:gapWidth val="219"/>
        <c:overlap val="-27"/>
        <c:axId val="844079600"/>
        <c:axId val="844092912"/>
      </c:barChart>
      <c:catAx>
        <c:axId val="844079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844092912"/>
        <c:crosses val="autoZero"/>
        <c:auto val="1"/>
        <c:lblAlgn val="ctr"/>
        <c:lblOffset val="100"/>
        <c:noMultiLvlLbl val="0"/>
      </c:catAx>
      <c:valAx>
        <c:axId val="844092912"/>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844079600"/>
        <c:crosses val="autoZero"/>
        <c:crossBetween val="between"/>
        <c:majorUnit val="0.2"/>
      </c:valAx>
      <c:spPr>
        <a:noFill/>
        <a:ln>
          <a:noFill/>
        </a:ln>
        <a:effectLst/>
      </c:spPr>
    </c:plotArea>
    <c:legend>
      <c:legendPos val="b"/>
      <c:layout>
        <c:manualLayout>
          <c:xMode val="edge"/>
          <c:yMode val="edge"/>
          <c:x val="5.1457725947521869E-2"/>
          <c:y val="0.90623520545774461"/>
          <c:w val="0.89999999999999991"/>
          <c:h val="8.543145847488795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Client Race Distribution</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1"/>
          <c:order val="1"/>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CYF!$A$221:$A$227</c:f>
              <c:strCache>
                <c:ptCount val="7"/>
                <c:pt idx="0">
                  <c:v>Asian/ Pacific Islander</c:v>
                </c:pt>
                <c:pt idx="1">
                  <c:v>Black/African-American    </c:v>
                </c:pt>
                <c:pt idx="2">
                  <c:v>Hispanic</c:v>
                </c:pt>
                <c:pt idx="3">
                  <c:v>Native American</c:v>
                </c:pt>
                <c:pt idx="4">
                  <c:v>White</c:v>
                </c:pt>
                <c:pt idx="5">
                  <c:v>Other</c:v>
                </c:pt>
                <c:pt idx="6">
                  <c:v>Unknown</c:v>
                </c:pt>
              </c:strCache>
            </c:strRef>
          </c:cat>
          <c:val>
            <c:numRef>
              <c:f>CYF!$C$221:$C$227</c:f>
              <c:numCache>
                <c:formatCode>0.0%</c:formatCode>
                <c:ptCount val="7"/>
                <c:pt idx="0">
                  <c:v>3.8193343898573692E-2</c:v>
                </c:pt>
                <c:pt idx="1">
                  <c:v>0.10935023771790808</c:v>
                </c:pt>
                <c:pt idx="2">
                  <c:v>0.48351822503961966</c:v>
                </c:pt>
                <c:pt idx="3">
                  <c:v>7.9239302694136295E-3</c:v>
                </c:pt>
                <c:pt idx="4">
                  <c:v>0.26925515055467514</c:v>
                </c:pt>
                <c:pt idx="5">
                  <c:v>3.1537242472266247E-2</c:v>
                </c:pt>
                <c:pt idx="6">
                  <c:v>6.0221870047543584E-2</c:v>
                </c:pt>
              </c:numCache>
            </c:numRef>
          </c:val>
          <c:extLst>
            <c:ext xmlns:c16="http://schemas.microsoft.com/office/drawing/2014/chart" uri="{C3380CC4-5D6E-409C-BE32-E72D297353CC}">
              <c16:uniqueId val="{00000000-E09E-4E72-8DA3-99F14D7CA63B}"/>
            </c:ext>
          </c:extLst>
        </c:ser>
        <c:dLbls>
          <c:showLegendKey val="0"/>
          <c:showVal val="0"/>
          <c:showCatName val="0"/>
          <c:showSerName val="0"/>
          <c:showPercent val="0"/>
          <c:showBubbleSize val="0"/>
        </c:dLbls>
        <c:gapWidth val="182"/>
        <c:axId val="657533568"/>
        <c:axId val="657533984"/>
        <c:extLst>
          <c:ext xmlns:c15="http://schemas.microsoft.com/office/drawing/2012/chart" uri="{02D57815-91ED-43cb-92C2-25804820EDAC}">
            <c15:filteredBarSeries>
              <c15:ser>
                <c:idx val="0"/>
                <c:order val="0"/>
                <c:spPr>
                  <a:solidFill>
                    <a:schemeClr val="accent1"/>
                  </a:solidFill>
                  <a:ln>
                    <a:noFill/>
                  </a:ln>
                  <a:effectLst/>
                </c:spPr>
                <c:invertIfNegative val="0"/>
                <c:cat>
                  <c:strRef>
                    <c:extLst>
                      <c:ext uri="{02D57815-91ED-43cb-92C2-25804820EDAC}">
                        <c15:formulaRef>
                          <c15:sqref>CYF!$A$221:$A$227</c15:sqref>
                        </c15:formulaRef>
                      </c:ext>
                    </c:extLst>
                    <c:strCache>
                      <c:ptCount val="7"/>
                      <c:pt idx="0">
                        <c:v>Asian/ Pacific Islander</c:v>
                      </c:pt>
                      <c:pt idx="1">
                        <c:v>Black/African-American    </c:v>
                      </c:pt>
                      <c:pt idx="2">
                        <c:v>Hispanic</c:v>
                      </c:pt>
                      <c:pt idx="3">
                        <c:v>Native American</c:v>
                      </c:pt>
                      <c:pt idx="4">
                        <c:v>White</c:v>
                      </c:pt>
                      <c:pt idx="5">
                        <c:v>Other</c:v>
                      </c:pt>
                      <c:pt idx="6">
                        <c:v>Unknown</c:v>
                      </c:pt>
                    </c:strCache>
                  </c:strRef>
                </c:cat>
                <c:val>
                  <c:numRef>
                    <c:extLst>
                      <c:ext uri="{02D57815-91ED-43cb-92C2-25804820EDAC}">
                        <c15:formulaRef>
                          <c15:sqref>CYF!$B$221:$B$227</c15:sqref>
                        </c15:formulaRef>
                      </c:ext>
                    </c:extLst>
                    <c:numCache>
                      <c:formatCode>General</c:formatCode>
                      <c:ptCount val="7"/>
                      <c:pt idx="0">
                        <c:v>241</c:v>
                      </c:pt>
                      <c:pt idx="1">
                        <c:v>690</c:v>
                      </c:pt>
                      <c:pt idx="2">
                        <c:v>3051</c:v>
                      </c:pt>
                      <c:pt idx="3">
                        <c:v>50</c:v>
                      </c:pt>
                      <c:pt idx="4">
                        <c:v>1699</c:v>
                      </c:pt>
                      <c:pt idx="5">
                        <c:v>199</c:v>
                      </c:pt>
                      <c:pt idx="6">
                        <c:v>380</c:v>
                      </c:pt>
                    </c:numCache>
                  </c:numRef>
                </c:val>
                <c:extLst>
                  <c:ext xmlns:c16="http://schemas.microsoft.com/office/drawing/2014/chart" uri="{C3380CC4-5D6E-409C-BE32-E72D297353CC}">
                    <c16:uniqueId val="{00000001-E09E-4E72-8DA3-99F14D7CA63B}"/>
                  </c:ext>
                </c:extLst>
              </c15:ser>
            </c15:filteredBarSeries>
          </c:ext>
        </c:extLst>
      </c:barChart>
      <c:catAx>
        <c:axId val="65753356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7533984"/>
        <c:crosses val="autoZero"/>
        <c:auto val="1"/>
        <c:lblAlgn val="ctr"/>
        <c:lblOffset val="100"/>
        <c:noMultiLvlLbl val="0"/>
      </c:catAx>
      <c:valAx>
        <c:axId val="657533984"/>
        <c:scaling>
          <c:orientation val="minMax"/>
        </c:scaling>
        <c:delete val="0"/>
        <c:axPos val="b"/>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753356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dirty="0" smtClean="0">
                <a:effectLst/>
              </a:rPr>
              <a:t>Average important feature scores of Gradient Boosting model using</a:t>
            </a:r>
            <a:r>
              <a:rPr lang="en-US" sz="1800" baseline="0" dirty="0" smtClean="0">
                <a:effectLst/>
              </a:rPr>
              <a:t> </a:t>
            </a:r>
            <a:r>
              <a:rPr lang="en-US" sz="1800" dirty="0" smtClean="0">
                <a:effectLst/>
              </a:rPr>
              <a:t>Boruta predictors across four timeframes - AOA</a:t>
            </a:r>
            <a:endParaRPr lang="en-US" sz="1800" dirty="0">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4"/>
          <c:order val="4"/>
          <c:tx>
            <c:strRef>
              <c:f>AOA!$AE$221</c:f>
              <c:strCache>
                <c:ptCount val="1"/>
                <c:pt idx="0">
                  <c:v>Important feature score</c:v>
                </c:pt>
              </c:strCache>
            </c:strRef>
          </c:tx>
          <c:spPr>
            <a:solidFill>
              <a:schemeClr val="accent2">
                <a:lumMod val="50000"/>
              </a:schemeClr>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AOA!$Z$222:$Z$244</c:f>
              <c:strCache>
                <c:ptCount val="23"/>
                <c:pt idx="0">
                  <c:v>Length in hospital</c:v>
                </c:pt>
                <c:pt idx="1">
                  <c:v>History of hospitalization</c:v>
                </c:pt>
                <c:pt idx="2">
                  <c:v>Numer of services up to index hospitalization</c:v>
                </c:pt>
                <c:pt idx="3">
                  <c:v>Numer of services before index hospitalization since previous hospitalization</c:v>
                </c:pt>
                <c:pt idx="4">
                  <c:v>Numer of services before index hospitalization since previous hospitalization at the same subunits</c:v>
                </c:pt>
                <c:pt idx="5">
                  <c:v>IP services 30 days before index hospitalization</c:v>
                </c:pt>
                <c:pt idx="6">
                  <c:v>IP services 60 days before index hospitalization</c:v>
                </c:pt>
                <c:pt idx="7">
                  <c:v>ES services 7 days before index hospitalization</c:v>
                </c:pt>
                <c:pt idx="8">
                  <c:v>ES services 30 days before index hospitalization</c:v>
                </c:pt>
                <c:pt idx="9">
                  <c:v>ES services 60 days before index hospitalization</c:v>
                </c:pt>
                <c:pt idx="10">
                  <c:v>Received IPFFS</c:v>
                </c:pt>
                <c:pt idx="11">
                  <c:v>Received  IP LIHP</c:v>
                </c:pt>
                <c:pt idx="12">
                  <c:v>No first LOC before index hospitalization</c:v>
                </c:pt>
                <c:pt idx="13">
                  <c:v>Discharge status: to IMD/MHRC</c:v>
                </c:pt>
                <c:pt idx="14">
                  <c:v>Discharge status: to Psychiatric Hospital</c:v>
                </c:pt>
                <c:pt idx="15">
                  <c:v>Discharge status: to lower LOC</c:v>
                </c:pt>
                <c:pt idx="16">
                  <c:v>Discharge status: to Medical Hospital</c:v>
                </c:pt>
                <c:pt idx="17">
                  <c:v>Diagnosed with Depressive disorders</c:v>
                </c:pt>
                <c:pt idx="18">
                  <c:v>Diagnosed with Schizophrenia/Psychotic disorders</c:v>
                </c:pt>
                <c:pt idx="19">
                  <c:v>Unknown Education level</c:v>
                </c:pt>
                <c:pt idx="20">
                  <c:v>Lives Livation level</c:v>
                </c:pt>
                <c:pt idx="21">
                  <c:v>Missing Sexorientation level</c:v>
                </c:pt>
                <c:pt idx="22">
                  <c:v>Cooccurring substance use</c:v>
                </c:pt>
              </c:strCache>
            </c:strRef>
          </c:cat>
          <c:val>
            <c:numRef>
              <c:f>AOA!$AE$222:$AE$244</c:f>
              <c:numCache>
                <c:formatCode>0.0000</c:formatCode>
                <c:ptCount val="23"/>
                <c:pt idx="0">
                  <c:v>0.39057925000000004</c:v>
                </c:pt>
                <c:pt idx="1">
                  <c:v>0.21425174999999999</c:v>
                </c:pt>
                <c:pt idx="2">
                  <c:v>0.1077005</c:v>
                </c:pt>
                <c:pt idx="3">
                  <c:v>8.706733333333333E-2</c:v>
                </c:pt>
                <c:pt idx="4">
                  <c:v>5.7726E-2</c:v>
                </c:pt>
                <c:pt idx="5">
                  <c:v>4.8628333333333329E-2</c:v>
                </c:pt>
                <c:pt idx="6">
                  <c:v>3.7842250000000001E-2</c:v>
                </c:pt>
                <c:pt idx="7">
                  <c:v>4.6989999999999997E-2</c:v>
                </c:pt>
                <c:pt idx="8">
                  <c:v>2.9971999999999999E-2</c:v>
                </c:pt>
                <c:pt idx="9">
                  <c:v>2.5371000000000001E-2</c:v>
                </c:pt>
                <c:pt idx="10">
                  <c:v>1.1414250000000001E-2</c:v>
                </c:pt>
                <c:pt idx="11">
                  <c:v>9.8032499999999995E-3</c:v>
                </c:pt>
                <c:pt idx="12">
                  <c:v>6.5332500000000009E-3</c:v>
                </c:pt>
                <c:pt idx="13">
                  <c:v>8.5290000000000001E-3</c:v>
                </c:pt>
                <c:pt idx="14">
                  <c:v>7.7092499999999991E-3</c:v>
                </c:pt>
                <c:pt idx="15">
                  <c:v>5.0670000000000003E-3</c:v>
                </c:pt>
                <c:pt idx="16">
                  <c:v>8.0180000000000008E-3</c:v>
                </c:pt>
                <c:pt idx="17">
                  <c:v>2.1826333333333333E-2</c:v>
                </c:pt>
                <c:pt idx="18">
                  <c:v>1.7120333333333335E-2</c:v>
                </c:pt>
                <c:pt idx="19">
                  <c:v>1.4810333333333333E-2</c:v>
                </c:pt>
                <c:pt idx="20">
                  <c:v>1.43435E-2</c:v>
                </c:pt>
                <c:pt idx="21">
                  <c:v>1.2724333333333332E-2</c:v>
                </c:pt>
                <c:pt idx="22">
                  <c:v>5.8826666666666671E-3</c:v>
                </c:pt>
              </c:numCache>
            </c:numRef>
          </c:val>
          <c:extLst>
            <c:ext xmlns:c16="http://schemas.microsoft.com/office/drawing/2014/chart" uri="{C3380CC4-5D6E-409C-BE32-E72D297353CC}">
              <c16:uniqueId val="{00000000-24DF-415C-A984-42B01F7EDD1D}"/>
            </c:ext>
          </c:extLst>
        </c:ser>
        <c:dLbls>
          <c:showLegendKey val="0"/>
          <c:showVal val="0"/>
          <c:showCatName val="0"/>
          <c:showSerName val="0"/>
          <c:showPercent val="0"/>
          <c:showBubbleSize val="0"/>
        </c:dLbls>
        <c:gapWidth val="219"/>
        <c:axId val="761305632"/>
        <c:axId val="761303136"/>
        <c:extLst>
          <c:ext xmlns:c15="http://schemas.microsoft.com/office/drawing/2012/chart" uri="{02D57815-91ED-43cb-92C2-25804820EDAC}">
            <c15:filteredBarSeries>
              <c15:ser>
                <c:idx val="0"/>
                <c:order val="0"/>
                <c:tx>
                  <c:strRef>
                    <c:extLst>
                      <c:ext uri="{02D57815-91ED-43cb-92C2-25804820EDAC}">
                        <c15:formulaRef>
                          <c15:sqref>AOA!$AA$221</c15:sqref>
                        </c15:formulaRef>
                      </c:ext>
                    </c:extLst>
                    <c:strCache>
                      <c:ptCount val="1"/>
                      <c:pt idx="0">
                        <c:v>7day</c:v>
                      </c:pt>
                    </c:strCache>
                  </c:strRef>
                </c:tx>
                <c:spPr>
                  <a:solidFill>
                    <a:schemeClr val="accent1"/>
                  </a:solidFill>
                  <a:ln>
                    <a:noFill/>
                  </a:ln>
                  <a:effectLst/>
                </c:spPr>
                <c:invertIfNegative val="0"/>
                <c:cat>
                  <c:strRef>
                    <c:extLst>
                      <c:ext uri="{02D57815-91ED-43cb-92C2-25804820EDAC}">
                        <c15:formulaRef>
                          <c15:sqref>AOA!$Z$222:$Z$244</c15:sqref>
                        </c15:formulaRef>
                      </c:ext>
                    </c:extLst>
                    <c:strCache>
                      <c:ptCount val="23"/>
                      <c:pt idx="0">
                        <c:v>Length in hospital</c:v>
                      </c:pt>
                      <c:pt idx="1">
                        <c:v>History of hospitalization</c:v>
                      </c:pt>
                      <c:pt idx="2">
                        <c:v>Numer of services up to index hospitalization</c:v>
                      </c:pt>
                      <c:pt idx="3">
                        <c:v>Numer of services before index hospitalization since previous hospitalization</c:v>
                      </c:pt>
                      <c:pt idx="4">
                        <c:v>Numer of services before index hospitalization since previous hospitalization at the same subunits</c:v>
                      </c:pt>
                      <c:pt idx="5">
                        <c:v>IP services 30 days before index hospitalization</c:v>
                      </c:pt>
                      <c:pt idx="6">
                        <c:v>IP services 60 days before index hospitalization</c:v>
                      </c:pt>
                      <c:pt idx="7">
                        <c:v>ES services 7 days before index hospitalization</c:v>
                      </c:pt>
                      <c:pt idx="8">
                        <c:v>ES services 30 days before index hospitalization</c:v>
                      </c:pt>
                      <c:pt idx="9">
                        <c:v>ES services 60 days before index hospitalization</c:v>
                      </c:pt>
                      <c:pt idx="10">
                        <c:v>Received IPFFS</c:v>
                      </c:pt>
                      <c:pt idx="11">
                        <c:v>Received  IP LIHP</c:v>
                      </c:pt>
                      <c:pt idx="12">
                        <c:v>No first LOC before index hospitalization</c:v>
                      </c:pt>
                      <c:pt idx="13">
                        <c:v>Discharge status: to IMD/MHRC</c:v>
                      </c:pt>
                      <c:pt idx="14">
                        <c:v>Discharge status: to Psychiatric Hospital</c:v>
                      </c:pt>
                      <c:pt idx="15">
                        <c:v>Discharge status: to lower LOC</c:v>
                      </c:pt>
                      <c:pt idx="16">
                        <c:v>Discharge status: to Medical Hospital</c:v>
                      </c:pt>
                      <c:pt idx="17">
                        <c:v>Diagnosed with Depressive disorders</c:v>
                      </c:pt>
                      <c:pt idx="18">
                        <c:v>Diagnosed with Schizophrenia/Psychotic disorders</c:v>
                      </c:pt>
                      <c:pt idx="19">
                        <c:v>Unknown Education level</c:v>
                      </c:pt>
                      <c:pt idx="20">
                        <c:v>Lives Livation level</c:v>
                      </c:pt>
                      <c:pt idx="21">
                        <c:v>Missing Sexorientation level</c:v>
                      </c:pt>
                      <c:pt idx="22">
                        <c:v>Cooccurring substance use</c:v>
                      </c:pt>
                    </c:strCache>
                  </c:strRef>
                </c:cat>
                <c:val>
                  <c:numRef>
                    <c:extLst>
                      <c:ext uri="{02D57815-91ED-43cb-92C2-25804820EDAC}">
                        <c15:formulaRef>
                          <c15:sqref>AOA!$AA$222:$AA$244</c15:sqref>
                        </c15:formulaRef>
                      </c:ext>
                    </c:extLst>
                    <c:numCache>
                      <c:formatCode>0.0000</c:formatCode>
                      <c:ptCount val="23"/>
                      <c:pt idx="0">
                        <c:v>0.47412100000000001</c:v>
                      </c:pt>
                      <c:pt idx="1">
                        <c:v>0.200735</c:v>
                      </c:pt>
                      <c:pt idx="2">
                        <c:v>7.6963000000000004E-2</c:v>
                      </c:pt>
                      <c:pt idx="4">
                        <c:v>5.7726E-2</c:v>
                      </c:pt>
                      <c:pt idx="5">
                        <c:v>2.2922999999999999E-2</c:v>
                      </c:pt>
                      <c:pt idx="6">
                        <c:v>1.8002000000000001E-2</c:v>
                      </c:pt>
                      <c:pt idx="7">
                        <c:v>4.6989999999999997E-2</c:v>
                      </c:pt>
                      <c:pt idx="8">
                        <c:v>2.9971999999999999E-2</c:v>
                      </c:pt>
                      <c:pt idx="9">
                        <c:v>2.5371000000000001E-2</c:v>
                      </c:pt>
                      <c:pt idx="10">
                        <c:v>1.1446E-2</c:v>
                      </c:pt>
                      <c:pt idx="11">
                        <c:v>9.9810000000000003E-3</c:v>
                      </c:pt>
                      <c:pt idx="12">
                        <c:v>4.9240000000000004E-3</c:v>
                      </c:pt>
                      <c:pt idx="14">
                        <c:v>7.456E-3</c:v>
                      </c:pt>
                      <c:pt idx="15">
                        <c:v>5.3740000000000003E-3</c:v>
                      </c:pt>
                      <c:pt idx="16">
                        <c:v>8.0180000000000008E-3</c:v>
                      </c:pt>
                    </c:numCache>
                  </c:numRef>
                </c:val>
                <c:extLst>
                  <c:ext xmlns:c16="http://schemas.microsoft.com/office/drawing/2014/chart" uri="{C3380CC4-5D6E-409C-BE32-E72D297353CC}">
                    <c16:uniqueId val="{00000001-24DF-415C-A984-42B01F7EDD1D}"/>
                  </c:ext>
                </c:extLst>
              </c15:ser>
            </c15:filteredBarSeries>
            <c15:filteredBarSeries>
              <c15:ser>
                <c:idx val="1"/>
                <c:order val="1"/>
                <c:tx>
                  <c:strRef>
                    <c:extLst>
                      <c:ext xmlns:c15="http://schemas.microsoft.com/office/drawing/2012/chart" uri="{02D57815-91ED-43cb-92C2-25804820EDAC}">
                        <c15:formulaRef>
                          <c15:sqref>AOA!$AB$221</c15:sqref>
                        </c15:formulaRef>
                      </c:ext>
                    </c:extLst>
                    <c:strCache>
                      <c:ptCount val="1"/>
                      <c:pt idx="0">
                        <c:v>30day</c:v>
                      </c:pt>
                    </c:strCache>
                  </c:strRef>
                </c:tx>
                <c:spPr>
                  <a:solidFill>
                    <a:schemeClr val="accent2"/>
                  </a:solidFill>
                  <a:ln>
                    <a:noFill/>
                  </a:ln>
                  <a:effectLst/>
                </c:spPr>
                <c:invertIfNegative val="0"/>
                <c:cat>
                  <c:strRef>
                    <c:extLst>
                      <c:ext xmlns:c15="http://schemas.microsoft.com/office/drawing/2012/chart" uri="{02D57815-91ED-43cb-92C2-25804820EDAC}">
                        <c15:formulaRef>
                          <c15:sqref>AOA!$Z$222:$Z$244</c15:sqref>
                        </c15:formulaRef>
                      </c:ext>
                    </c:extLst>
                    <c:strCache>
                      <c:ptCount val="23"/>
                      <c:pt idx="0">
                        <c:v>Length in hospital</c:v>
                      </c:pt>
                      <c:pt idx="1">
                        <c:v>History of hospitalization</c:v>
                      </c:pt>
                      <c:pt idx="2">
                        <c:v>Numer of services up to index hospitalization</c:v>
                      </c:pt>
                      <c:pt idx="3">
                        <c:v>Numer of services before index hospitalization since previous hospitalization</c:v>
                      </c:pt>
                      <c:pt idx="4">
                        <c:v>Numer of services before index hospitalization since previous hospitalization at the same subunits</c:v>
                      </c:pt>
                      <c:pt idx="5">
                        <c:v>IP services 30 days before index hospitalization</c:v>
                      </c:pt>
                      <c:pt idx="6">
                        <c:v>IP services 60 days before index hospitalization</c:v>
                      </c:pt>
                      <c:pt idx="7">
                        <c:v>ES services 7 days before index hospitalization</c:v>
                      </c:pt>
                      <c:pt idx="8">
                        <c:v>ES services 30 days before index hospitalization</c:v>
                      </c:pt>
                      <c:pt idx="9">
                        <c:v>ES services 60 days before index hospitalization</c:v>
                      </c:pt>
                      <c:pt idx="10">
                        <c:v>Received IPFFS</c:v>
                      </c:pt>
                      <c:pt idx="11">
                        <c:v>Received  IP LIHP</c:v>
                      </c:pt>
                      <c:pt idx="12">
                        <c:v>No first LOC before index hospitalization</c:v>
                      </c:pt>
                      <c:pt idx="13">
                        <c:v>Discharge status: to IMD/MHRC</c:v>
                      </c:pt>
                      <c:pt idx="14">
                        <c:v>Discharge status: to Psychiatric Hospital</c:v>
                      </c:pt>
                      <c:pt idx="15">
                        <c:v>Discharge status: to lower LOC</c:v>
                      </c:pt>
                      <c:pt idx="16">
                        <c:v>Discharge status: to Medical Hospital</c:v>
                      </c:pt>
                      <c:pt idx="17">
                        <c:v>Diagnosed with Depressive disorders</c:v>
                      </c:pt>
                      <c:pt idx="18">
                        <c:v>Diagnosed with Schizophrenia/Psychotic disorders</c:v>
                      </c:pt>
                      <c:pt idx="19">
                        <c:v>Unknown Education level</c:v>
                      </c:pt>
                      <c:pt idx="20">
                        <c:v>Lives Livation level</c:v>
                      </c:pt>
                      <c:pt idx="21">
                        <c:v>Missing Sexorientation level</c:v>
                      </c:pt>
                      <c:pt idx="22">
                        <c:v>Cooccurring substance use</c:v>
                      </c:pt>
                    </c:strCache>
                  </c:strRef>
                </c:cat>
                <c:val>
                  <c:numRef>
                    <c:extLst>
                      <c:ext xmlns:c15="http://schemas.microsoft.com/office/drawing/2012/chart" uri="{02D57815-91ED-43cb-92C2-25804820EDAC}">
                        <c15:formulaRef>
                          <c15:sqref>AOA!$AB$222:$AB$244</c15:sqref>
                        </c15:formulaRef>
                      </c:ext>
                    </c:extLst>
                    <c:numCache>
                      <c:formatCode>0.0000</c:formatCode>
                      <c:ptCount val="23"/>
                      <c:pt idx="0">
                        <c:v>0.41816300000000001</c:v>
                      </c:pt>
                      <c:pt idx="1">
                        <c:v>0.182836</c:v>
                      </c:pt>
                      <c:pt idx="2">
                        <c:v>0.14188200000000001</c:v>
                      </c:pt>
                      <c:pt idx="3">
                        <c:v>7.9436000000000007E-2</c:v>
                      </c:pt>
                      <c:pt idx="5">
                        <c:v>5.0924999999999998E-2</c:v>
                      </c:pt>
                      <c:pt idx="6">
                        <c:v>2.4549999999999999E-2</c:v>
                      </c:pt>
                      <c:pt idx="10">
                        <c:v>1.0487E-2</c:v>
                      </c:pt>
                      <c:pt idx="11">
                        <c:v>9.7109999999999991E-3</c:v>
                      </c:pt>
                      <c:pt idx="12">
                        <c:v>7.0499999999999998E-3</c:v>
                      </c:pt>
                      <c:pt idx="13">
                        <c:v>7.9330000000000008E-3</c:v>
                      </c:pt>
                      <c:pt idx="14">
                        <c:v>7.0809999999999996E-3</c:v>
                      </c:pt>
                      <c:pt idx="15">
                        <c:v>4.7600000000000003E-3</c:v>
                      </c:pt>
                      <c:pt idx="17">
                        <c:v>1.4553999999999999E-2</c:v>
                      </c:pt>
                      <c:pt idx="18">
                        <c:v>1.2175999999999999E-2</c:v>
                      </c:pt>
                      <c:pt idx="19">
                        <c:v>1.1547999999999999E-2</c:v>
                      </c:pt>
                      <c:pt idx="21">
                        <c:v>1.116E-2</c:v>
                      </c:pt>
                      <c:pt idx="22">
                        <c:v>5.7460000000000002E-3</c:v>
                      </c:pt>
                    </c:numCache>
                  </c:numRef>
                </c:val>
                <c:extLst>
                  <c:ext xmlns:c16="http://schemas.microsoft.com/office/drawing/2014/chart" uri="{C3380CC4-5D6E-409C-BE32-E72D297353CC}">
                    <c16:uniqueId val="{00000002-24DF-415C-A984-42B01F7EDD1D}"/>
                  </c:ext>
                </c:extLst>
              </c15:ser>
            </c15:filteredBarSeries>
            <c15:filteredBarSeries>
              <c15:ser>
                <c:idx val="2"/>
                <c:order val="2"/>
                <c:tx>
                  <c:strRef>
                    <c:extLst>
                      <c:ext xmlns:c15="http://schemas.microsoft.com/office/drawing/2012/chart" uri="{02D57815-91ED-43cb-92C2-25804820EDAC}">
                        <c15:formulaRef>
                          <c15:sqref>AOA!$AC$221</c15:sqref>
                        </c15:formulaRef>
                      </c:ext>
                    </c:extLst>
                    <c:strCache>
                      <c:ptCount val="1"/>
                      <c:pt idx="0">
                        <c:v>60day</c:v>
                      </c:pt>
                    </c:strCache>
                  </c:strRef>
                </c:tx>
                <c:spPr>
                  <a:solidFill>
                    <a:schemeClr val="accent3"/>
                  </a:solidFill>
                  <a:ln>
                    <a:noFill/>
                  </a:ln>
                  <a:effectLst/>
                </c:spPr>
                <c:invertIfNegative val="0"/>
                <c:cat>
                  <c:strRef>
                    <c:extLst>
                      <c:ext xmlns:c15="http://schemas.microsoft.com/office/drawing/2012/chart" uri="{02D57815-91ED-43cb-92C2-25804820EDAC}">
                        <c15:formulaRef>
                          <c15:sqref>AOA!$Z$222:$Z$244</c15:sqref>
                        </c15:formulaRef>
                      </c:ext>
                    </c:extLst>
                    <c:strCache>
                      <c:ptCount val="23"/>
                      <c:pt idx="0">
                        <c:v>Length in hospital</c:v>
                      </c:pt>
                      <c:pt idx="1">
                        <c:v>History of hospitalization</c:v>
                      </c:pt>
                      <c:pt idx="2">
                        <c:v>Numer of services up to index hospitalization</c:v>
                      </c:pt>
                      <c:pt idx="3">
                        <c:v>Numer of services before index hospitalization since previous hospitalization</c:v>
                      </c:pt>
                      <c:pt idx="4">
                        <c:v>Numer of services before index hospitalization since previous hospitalization at the same subunits</c:v>
                      </c:pt>
                      <c:pt idx="5">
                        <c:v>IP services 30 days before index hospitalization</c:v>
                      </c:pt>
                      <c:pt idx="6">
                        <c:v>IP services 60 days before index hospitalization</c:v>
                      </c:pt>
                      <c:pt idx="7">
                        <c:v>ES services 7 days before index hospitalization</c:v>
                      </c:pt>
                      <c:pt idx="8">
                        <c:v>ES services 30 days before index hospitalization</c:v>
                      </c:pt>
                      <c:pt idx="9">
                        <c:v>ES services 60 days before index hospitalization</c:v>
                      </c:pt>
                      <c:pt idx="10">
                        <c:v>Received IPFFS</c:v>
                      </c:pt>
                      <c:pt idx="11">
                        <c:v>Received  IP LIHP</c:v>
                      </c:pt>
                      <c:pt idx="12">
                        <c:v>No first LOC before index hospitalization</c:v>
                      </c:pt>
                      <c:pt idx="13">
                        <c:v>Discharge status: to IMD/MHRC</c:v>
                      </c:pt>
                      <c:pt idx="14">
                        <c:v>Discharge status: to Psychiatric Hospital</c:v>
                      </c:pt>
                      <c:pt idx="15">
                        <c:v>Discharge status: to lower LOC</c:v>
                      </c:pt>
                      <c:pt idx="16">
                        <c:v>Discharge status: to Medical Hospital</c:v>
                      </c:pt>
                      <c:pt idx="17">
                        <c:v>Diagnosed with Depressive disorders</c:v>
                      </c:pt>
                      <c:pt idx="18">
                        <c:v>Diagnosed with Schizophrenia/Psychotic disorders</c:v>
                      </c:pt>
                      <c:pt idx="19">
                        <c:v>Unknown Education level</c:v>
                      </c:pt>
                      <c:pt idx="20">
                        <c:v>Lives Livation level</c:v>
                      </c:pt>
                      <c:pt idx="21">
                        <c:v>Missing Sexorientation level</c:v>
                      </c:pt>
                      <c:pt idx="22">
                        <c:v>Cooccurring substance use</c:v>
                      </c:pt>
                    </c:strCache>
                  </c:strRef>
                </c:cat>
                <c:val>
                  <c:numRef>
                    <c:extLst>
                      <c:ext xmlns:c15="http://schemas.microsoft.com/office/drawing/2012/chart" uri="{02D57815-91ED-43cb-92C2-25804820EDAC}">
                        <c15:formulaRef>
                          <c15:sqref>AOA!$AC$222:$AC$244</c15:sqref>
                        </c15:formulaRef>
                      </c:ext>
                    </c:extLst>
                    <c:numCache>
                      <c:formatCode>0.0000</c:formatCode>
                      <c:ptCount val="23"/>
                      <c:pt idx="0">
                        <c:v>0.35797400000000001</c:v>
                      </c:pt>
                      <c:pt idx="1">
                        <c:v>0.24132999999999999</c:v>
                      </c:pt>
                      <c:pt idx="2">
                        <c:v>0.104601</c:v>
                      </c:pt>
                      <c:pt idx="3">
                        <c:v>8.4405999999999995E-2</c:v>
                      </c:pt>
                      <c:pt idx="5">
                        <c:v>7.2037000000000004E-2</c:v>
                      </c:pt>
                      <c:pt idx="6">
                        <c:v>2.2889E-2</c:v>
                      </c:pt>
                      <c:pt idx="10">
                        <c:v>9.3539999999999995E-3</c:v>
                      </c:pt>
                      <c:pt idx="11">
                        <c:v>8.5269999999999999E-3</c:v>
                      </c:pt>
                      <c:pt idx="12">
                        <c:v>6.1190000000000003E-3</c:v>
                      </c:pt>
                      <c:pt idx="13">
                        <c:v>7.803E-3</c:v>
                      </c:pt>
                      <c:pt idx="14">
                        <c:v>7.4900000000000001E-3</c:v>
                      </c:pt>
                      <c:pt idx="17">
                        <c:v>2.1676999999999998E-2</c:v>
                      </c:pt>
                      <c:pt idx="18">
                        <c:v>1.3467E-2</c:v>
                      </c:pt>
                      <c:pt idx="19">
                        <c:v>1.3119E-2</c:v>
                      </c:pt>
                      <c:pt idx="20">
                        <c:v>1.1986E-2</c:v>
                      </c:pt>
                      <c:pt idx="21">
                        <c:v>1.1863E-2</c:v>
                      </c:pt>
                      <c:pt idx="22">
                        <c:v>5.3569999999999998E-3</c:v>
                      </c:pt>
                    </c:numCache>
                  </c:numRef>
                </c:val>
                <c:extLst>
                  <c:ext xmlns:c16="http://schemas.microsoft.com/office/drawing/2014/chart" uri="{C3380CC4-5D6E-409C-BE32-E72D297353CC}">
                    <c16:uniqueId val="{00000003-24DF-415C-A984-42B01F7EDD1D}"/>
                  </c:ext>
                </c:extLst>
              </c15:ser>
            </c15:filteredBarSeries>
            <c15:filteredBarSeries>
              <c15:ser>
                <c:idx val="3"/>
                <c:order val="3"/>
                <c:tx>
                  <c:strRef>
                    <c:extLst>
                      <c:ext xmlns:c15="http://schemas.microsoft.com/office/drawing/2012/chart" uri="{02D57815-91ED-43cb-92C2-25804820EDAC}">
                        <c15:formulaRef>
                          <c15:sqref>AOA!$AD$221</c15:sqref>
                        </c15:formulaRef>
                      </c:ext>
                    </c:extLst>
                    <c:strCache>
                      <c:ptCount val="1"/>
                      <c:pt idx="0">
                        <c:v>90day</c:v>
                      </c:pt>
                    </c:strCache>
                  </c:strRef>
                </c:tx>
                <c:spPr>
                  <a:solidFill>
                    <a:schemeClr val="accent4"/>
                  </a:solidFill>
                  <a:ln>
                    <a:noFill/>
                  </a:ln>
                  <a:effectLst/>
                </c:spPr>
                <c:invertIfNegative val="0"/>
                <c:cat>
                  <c:strRef>
                    <c:extLst>
                      <c:ext xmlns:c15="http://schemas.microsoft.com/office/drawing/2012/chart" uri="{02D57815-91ED-43cb-92C2-25804820EDAC}">
                        <c15:formulaRef>
                          <c15:sqref>AOA!$Z$222:$Z$244</c15:sqref>
                        </c15:formulaRef>
                      </c:ext>
                    </c:extLst>
                    <c:strCache>
                      <c:ptCount val="23"/>
                      <c:pt idx="0">
                        <c:v>Length in hospital</c:v>
                      </c:pt>
                      <c:pt idx="1">
                        <c:v>History of hospitalization</c:v>
                      </c:pt>
                      <c:pt idx="2">
                        <c:v>Numer of services up to index hospitalization</c:v>
                      </c:pt>
                      <c:pt idx="3">
                        <c:v>Numer of services before index hospitalization since previous hospitalization</c:v>
                      </c:pt>
                      <c:pt idx="4">
                        <c:v>Numer of services before index hospitalization since previous hospitalization at the same subunits</c:v>
                      </c:pt>
                      <c:pt idx="5">
                        <c:v>IP services 30 days before index hospitalization</c:v>
                      </c:pt>
                      <c:pt idx="6">
                        <c:v>IP services 60 days before index hospitalization</c:v>
                      </c:pt>
                      <c:pt idx="7">
                        <c:v>ES services 7 days before index hospitalization</c:v>
                      </c:pt>
                      <c:pt idx="8">
                        <c:v>ES services 30 days before index hospitalization</c:v>
                      </c:pt>
                      <c:pt idx="9">
                        <c:v>ES services 60 days before index hospitalization</c:v>
                      </c:pt>
                      <c:pt idx="10">
                        <c:v>Received IPFFS</c:v>
                      </c:pt>
                      <c:pt idx="11">
                        <c:v>Received  IP LIHP</c:v>
                      </c:pt>
                      <c:pt idx="12">
                        <c:v>No first LOC before index hospitalization</c:v>
                      </c:pt>
                      <c:pt idx="13">
                        <c:v>Discharge status: to IMD/MHRC</c:v>
                      </c:pt>
                      <c:pt idx="14">
                        <c:v>Discharge status: to Psychiatric Hospital</c:v>
                      </c:pt>
                      <c:pt idx="15">
                        <c:v>Discharge status: to lower LOC</c:v>
                      </c:pt>
                      <c:pt idx="16">
                        <c:v>Discharge status: to Medical Hospital</c:v>
                      </c:pt>
                      <c:pt idx="17">
                        <c:v>Diagnosed with Depressive disorders</c:v>
                      </c:pt>
                      <c:pt idx="18">
                        <c:v>Diagnosed with Schizophrenia/Psychotic disorders</c:v>
                      </c:pt>
                      <c:pt idx="19">
                        <c:v>Unknown Education level</c:v>
                      </c:pt>
                      <c:pt idx="20">
                        <c:v>Lives Livation level</c:v>
                      </c:pt>
                      <c:pt idx="21">
                        <c:v>Missing Sexorientation level</c:v>
                      </c:pt>
                      <c:pt idx="22">
                        <c:v>Cooccurring substance use</c:v>
                      </c:pt>
                    </c:strCache>
                  </c:strRef>
                </c:cat>
                <c:val>
                  <c:numRef>
                    <c:extLst>
                      <c:ext xmlns:c15="http://schemas.microsoft.com/office/drawing/2012/chart" uri="{02D57815-91ED-43cb-92C2-25804820EDAC}">
                        <c15:formulaRef>
                          <c15:sqref>AOA!$AD$222:$AD$244</c15:sqref>
                        </c15:formulaRef>
                      </c:ext>
                    </c:extLst>
                    <c:numCache>
                      <c:formatCode>0.0000</c:formatCode>
                      <c:ptCount val="23"/>
                      <c:pt idx="0">
                        <c:v>0.31205899999999998</c:v>
                      </c:pt>
                      <c:pt idx="1">
                        <c:v>0.23210600000000001</c:v>
                      </c:pt>
                      <c:pt idx="2">
                        <c:v>0.10735599999999999</c:v>
                      </c:pt>
                      <c:pt idx="3">
                        <c:v>9.7360000000000002E-2</c:v>
                      </c:pt>
                      <c:pt idx="6">
                        <c:v>8.5928000000000004E-2</c:v>
                      </c:pt>
                      <c:pt idx="10">
                        <c:v>1.4370000000000001E-2</c:v>
                      </c:pt>
                      <c:pt idx="11">
                        <c:v>1.0994E-2</c:v>
                      </c:pt>
                      <c:pt idx="12">
                        <c:v>8.0400000000000003E-3</c:v>
                      </c:pt>
                      <c:pt idx="13">
                        <c:v>9.8510000000000004E-3</c:v>
                      </c:pt>
                      <c:pt idx="14">
                        <c:v>8.8100000000000001E-3</c:v>
                      </c:pt>
                      <c:pt idx="17">
                        <c:v>2.9248E-2</c:v>
                      </c:pt>
                      <c:pt idx="18">
                        <c:v>2.5718000000000001E-2</c:v>
                      </c:pt>
                      <c:pt idx="19">
                        <c:v>1.9764E-2</c:v>
                      </c:pt>
                      <c:pt idx="20">
                        <c:v>1.6701000000000001E-2</c:v>
                      </c:pt>
                      <c:pt idx="21">
                        <c:v>1.515E-2</c:v>
                      </c:pt>
                      <c:pt idx="22">
                        <c:v>6.5449999999999996E-3</c:v>
                      </c:pt>
                    </c:numCache>
                  </c:numRef>
                </c:val>
                <c:extLst>
                  <c:ext xmlns:c16="http://schemas.microsoft.com/office/drawing/2014/chart" uri="{C3380CC4-5D6E-409C-BE32-E72D297353CC}">
                    <c16:uniqueId val="{00000004-24DF-415C-A984-42B01F7EDD1D}"/>
                  </c:ext>
                </c:extLst>
              </c15:ser>
            </c15:filteredBarSeries>
          </c:ext>
        </c:extLst>
      </c:barChart>
      <c:catAx>
        <c:axId val="7613056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761303136"/>
        <c:crosses val="autoZero"/>
        <c:auto val="1"/>
        <c:lblAlgn val="ctr"/>
        <c:lblOffset val="100"/>
        <c:noMultiLvlLbl val="0"/>
      </c:catAx>
      <c:valAx>
        <c:axId val="761303136"/>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7613056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Client Insurance Status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1"/>
          <c:order val="1"/>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CYF!$A$249:$A$252</c:f>
              <c:strCache>
                <c:ptCount val="4"/>
                <c:pt idx="0">
                  <c:v>Medi-Cal Only</c:v>
                </c:pt>
                <c:pt idx="1">
                  <c:v>Other Insurance</c:v>
                </c:pt>
                <c:pt idx="2">
                  <c:v>Uninsured/Unknown</c:v>
                </c:pt>
                <c:pt idx="3">
                  <c:v>Any Private Insurance</c:v>
                </c:pt>
              </c:strCache>
            </c:strRef>
          </c:cat>
          <c:val>
            <c:numRef>
              <c:f>CYF!$C$249:$C$252</c:f>
              <c:numCache>
                <c:formatCode>0.0%</c:formatCode>
                <c:ptCount val="4"/>
                <c:pt idx="0">
                  <c:v>0.83882725832012683</c:v>
                </c:pt>
                <c:pt idx="1">
                  <c:v>6.2757527733755938E-2</c:v>
                </c:pt>
                <c:pt idx="2">
                  <c:v>6.1331220285261487E-2</c:v>
                </c:pt>
                <c:pt idx="3">
                  <c:v>3.7083993660855782E-2</c:v>
                </c:pt>
              </c:numCache>
            </c:numRef>
          </c:val>
          <c:extLst>
            <c:ext xmlns:c16="http://schemas.microsoft.com/office/drawing/2014/chart" uri="{C3380CC4-5D6E-409C-BE32-E72D297353CC}">
              <c16:uniqueId val="{00000004-14B2-4D7F-910B-9354962FECBF}"/>
            </c:ext>
          </c:extLst>
        </c:ser>
        <c:dLbls>
          <c:showLegendKey val="0"/>
          <c:showVal val="0"/>
          <c:showCatName val="0"/>
          <c:showSerName val="0"/>
          <c:showPercent val="0"/>
          <c:showBubbleSize val="0"/>
        </c:dLbls>
        <c:gapWidth val="150"/>
        <c:axId val="659024816"/>
        <c:axId val="659023568"/>
        <c:extLst>
          <c:ext xmlns:c15="http://schemas.microsoft.com/office/drawing/2012/chart" uri="{02D57815-91ED-43cb-92C2-25804820EDAC}">
            <c15:filteredBarSeries>
              <c15:ser>
                <c:idx val="0"/>
                <c:order val="0"/>
                <c:spPr>
                  <a:solidFill>
                    <a:schemeClr val="accent1"/>
                  </a:solidFill>
                  <a:ln>
                    <a:noFill/>
                  </a:ln>
                  <a:effectLst/>
                </c:spPr>
                <c:invertIfNegative val="0"/>
                <c:cat>
                  <c:strRef>
                    <c:extLst>
                      <c:ext uri="{02D57815-91ED-43cb-92C2-25804820EDAC}">
                        <c15:formulaRef>
                          <c15:sqref>CYF!$A$249:$A$252</c15:sqref>
                        </c15:formulaRef>
                      </c:ext>
                    </c:extLst>
                    <c:strCache>
                      <c:ptCount val="4"/>
                      <c:pt idx="0">
                        <c:v>Medi-Cal Only</c:v>
                      </c:pt>
                      <c:pt idx="1">
                        <c:v>Other Insurance</c:v>
                      </c:pt>
                      <c:pt idx="2">
                        <c:v>Uninsured/Unknown</c:v>
                      </c:pt>
                      <c:pt idx="3">
                        <c:v>Any Private Insurance</c:v>
                      </c:pt>
                    </c:strCache>
                  </c:strRef>
                </c:cat>
                <c:val>
                  <c:numRef>
                    <c:extLst>
                      <c:ext uri="{02D57815-91ED-43cb-92C2-25804820EDAC}">
                        <c15:formulaRef>
                          <c15:sqref>CYF!$B$249:$B$252</c15:sqref>
                        </c15:formulaRef>
                      </c:ext>
                    </c:extLst>
                    <c:numCache>
                      <c:formatCode>General</c:formatCode>
                      <c:ptCount val="4"/>
                      <c:pt idx="0">
                        <c:v>5293</c:v>
                      </c:pt>
                      <c:pt idx="1">
                        <c:v>396</c:v>
                      </c:pt>
                      <c:pt idx="2">
                        <c:v>387</c:v>
                      </c:pt>
                      <c:pt idx="3">
                        <c:v>234</c:v>
                      </c:pt>
                    </c:numCache>
                  </c:numRef>
                </c:val>
                <c:extLst>
                  <c:ext xmlns:c16="http://schemas.microsoft.com/office/drawing/2014/chart" uri="{C3380CC4-5D6E-409C-BE32-E72D297353CC}">
                    <c16:uniqueId val="{00000005-14B2-4D7F-910B-9354962FECBF}"/>
                  </c:ext>
                </c:extLst>
              </c15:ser>
            </c15:filteredBarSeries>
          </c:ext>
        </c:extLst>
      </c:barChart>
      <c:catAx>
        <c:axId val="6590248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9023568"/>
        <c:crosses val="autoZero"/>
        <c:auto val="1"/>
        <c:lblAlgn val="ctr"/>
        <c:lblOffset val="100"/>
        <c:noMultiLvlLbl val="0"/>
      </c:catAx>
      <c:valAx>
        <c:axId val="659023568"/>
        <c:scaling>
          <c:orientation val="minMax"/>
        </c:scaling>
        <c:delete val="0"/>
        <c:axPos val="b"/>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9024816"/>
        <c:crosses val="autoZero"/>
        <c:crossBetween val="between"/>
        <c:majorUnit val="0.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Client Living</a:t>
            </a:r>
            <a:r>
              <a:rPr lang="en-US" baseline="0"/>
              <a:t> Situation</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1"/>
          <c:order val="1"/>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CYF!$A$255:$A$263</c:f>
              <c:strCache>
                <c:ptCount val="9"/>
                <c:pt idx="0">
                  <c:v>House or Apartment</c:v>
                </c:pt>
                <c:pt idx="1">
                  <c:v>Group Home</c:v>
                </c:pt>
                <c:pt idx="2">
                  <c:v>Residential Treatment Center</c:v>
                </c:pt>
                <c:pt idx="3">
                  <c:v>Correctional Facility</c:v>
                </c:pt>
                <c:pt idx="4">
                  <c:v>Other</c:v>
                </c:pt>
                <c:pt idx="5">
                  <c:v>Foster Home</c:v>
                </c:pt>
                <c:pt idx="6">
                  <c:v>Children's Shelter</c:v>
                </c:pt>
                <c:pt idx="7">
                  <c:v>Homeless</c:v>
                </c:pt>
                <c:pt idx="8">
                  <c:v>Unknown</c:v>
                </c:pt>
              </c:strCache>
            </c:strRef>
          </c:cat>
          <c:val>
            <c:numRef>
              <c:f>CYF!$C$255:$C$263</c:f>
              <c:numCache>
                <c:formatCode>0.0%</c:formatCode>
                <c:ptCount val="9"/>
                <c:pt idx="0">
                  <c:v>0.79793977812995243</c:v>
                </c:pt>
                <c:pt idx="1">
                  <c:v>4.7543581616481777E-2</c:v>
                </c:pt>
                <c:pt idx="2">
                  <c:v>4.3423137876386686E-2</c:v>
                </c:pt>
                <c:pt idx="3">
                  <c:v>2.5673534072900159E-2</c:v>
                </c:pt>
                <c:pt idx="4">
                  <c:v>2.2979397781299524E-2</c:v>
                </c:pt>
                <c:pt idx="5">
                  <c:v>1.2044374009508717E-2</c:v>
                </c:pt>
                <c:pt idx="6">
                  <c:v>1.0776545166402536E-2</c:v>
                </c:pt>
                <c:pt idx="7">
                  <c:v>1.0618066561014263E-2</c:v>
                </c:pt>
                <c:pt idx="8">
                  <c:v>2.9001584786053882E-2</c:v>
                </c:pt>
              </c:numCache>
            </c:numRef>
          </c:val>
          <c:extLst>
            <c:ext xmlns:c16="http://schemas.microsoft.com/office/drawing/2014/chart" uri="{C3380CC4-5D6E-409C-BE32-E72D297353CC}">
              <c16:uniqueId val="{00000009-CC08-47CC-B317-8C11271D0FAD}"/>
            </c:ext>
          </c:extLst>
        </c:ser>
        <c:dLbls>
          <c:showLegendKey val="0"/>
          <c:showVal val="0"/>
          <c:showCatName val="0"/>
          <c:showSerName val="0"/>
          <c:showPercent val="0"/>
          <c:showBubbleSize val="0"/>
        </c:dLbls>
        <c:gapWidth val="100"/>
        <c:axId val="652533904"/>
        <c:axId val="652531824"/>
        <c:extLst>
          <c:ext xmlns:c15="http://schemas.microsoft.com/office/drawing/2012/chart" uri="{02D57815-91ED-43cb-92C2-25804820EDAC}">
            <c15:filteredBarSeries>
              <c15:ser>
                <c:idx val="0"/>
                <c:order val="0"/>
                <c:spPr>
                  <a:solidFill>
                    <a:schemeClr val="accent1"/>
                  </a:solidFill>
                  <a:ln>
                    <a:noFill/>
                  </a:ln>
                  <a:effectLst/>
                </c:spPr>
                <c:invertIfNegative val="0"/>
                <c:cat>
                  <c:strRef>
                    <c:extLst>
                      <c:ext uri="{02D57815-91ED-43cb-92C2-25804820EDAC}">
                        <c15:formulaRef>
                          <c15:sqref>CYF!$A$255:$A$263</c15:sqref>
                        </c15:formulaRef>
                      </c:ext>
                    </c:extLst>
                    <c:strCache>
                      <c:ptCount val="9"/>
                      <c:pt idx="0">
                        <c:v>House or Apartment</c:v>
                      </c:pt>
                      <c:pt idx="1">
                        <c:v>Group Home</c:v>
                      </c:pt>
                      <c:pt idx="2">
                        <c:v>Residential Treatment Center</c:v>
                      </c:pt>
                      <c:pt idx="3">
                        <c:v>Correctional Facility</c:v>
                      </c:pt>
                      <c:pt idx="4">
                        <c:v>Other</c:v>
                      </c:pt>
                      <c:pt idx="5">
                        <c:v>Foster Home</c:v>
                      </c:pt>
                      <c:pt idx="6">
                        <c:v>Children's Shelter</c:v>
                      </c:pt>
                      <c:pt idx="7">
                        <c:v>Homeless</c:v>
                      </c:pt>
                      <c:pt idx="8">
                        <c:v>Unknown</c:v>
                      </c:pt>
                    </c:strCache>
                  </c:strRef>
                </c:cat>
                <c:val>
                  <c:numRef>
                    <c:extLst>
                      <c:ext uri="{02D57815-91ED-43cb-92C2-25804820EDAC}">
                        <c15:formulaRef>
                          <c15:sqref>CYF!$B$255:$B$263</c15:sqref>
                        </c15:formulaRef>
                      </c:ext>
                    </c:extLst>
                    <c:numCache>
                      <c:formatCode>General</c:formatCode>
                      <c:ptCount val="9"/>
                      <c:pt idx="0">
                        <c:v>5035</c:v>
                      </c:pt>
                      <c:pt idx="1">
                        <c:v>300</c:v>
                      </c:pt>
                      <c:pt idx="2">
                        <c:v>274</c:v>
                      </c:pt>
                      <c:pt idx="3">
                        <c:v>162</c:v>
                      </c:pt>
                      <c:pt idx="4">
                        <c:v>145</c:v>
                      </c:pt>
                      <c:pt idx="5">
                        <c:v>76</c:v>
                      </c:pt>
                      <c:pt idx="6">
                        <c:v>68</c:v>
                      </c:pt>
                      <c:pt idx="7">
                        <c:v>67</c:v>
                      </c:pt>
                      <c:pt idx="8">
                        <c:v>183</c:v>
                      </c:pt>
                    </c:numCache>
                  </c:numRef>
                </c:val>
                <c:extLst>
                  <c:ext xmlns:c16="http://schemas.microsoft.com/office/drawing/2014/chart" uri="{C3380CC4-5D6E-409C-BE32-E72D297353CC}">
                    <c16:uniqueId val="{0000000A-CC08-47CC-B317-8C11271D0FAD}"/>
                  </c:ext>
                </c:extLst>
              </c15:ser>
            </c15:filteredBarSeries>
          </c:ext>
        </c:extLst>
      </c:barChart>
      <c:catAx>
        <c:axId val="65253390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2531824"/>
        <c:crosses val="autoZero"/>
        <c:auto val="1"/>
        <c:lblAlgn val="ctr"/>
        <c:lblOffset val="100"/>
        <c:noMultiLvlLbl val="0"/>
      </c:catAx>
      <c:valAx>
        <c:axId val="652531824"/>
        <c:scaling>
          <c:orientation val="minMax"/>
        </c:scaling>
        <c:delete val="0"/>
        <c:axPos val="b"/>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2533904"/>
        <c:crosses val="autoZero"/>
        <c:crossBetween val="between"/>
        <c:majorUnit val="0.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Client Discharge Status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1"/>
          <c:order val="1"/>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CYF!$A$266:$A$276</c:f>
              <c:strCache>
                <c:ptCount val="11"/>
                <c:pt idx="0">
                  <c:v>Satisfactorily achieved discharge goals</c:v>
                </c:pt>
                <c:pt idx="1">
                  <c:v>To home/shelter/self</c:v>
                </c:pt>
                <c:pt idx="2">
                  <c:v>Unknown</c:v>
                </c:pt>
                <c:pt idx="3">
                  <c:v>Other</c:v>
                </c:pt>
                <c:pt idx="4">
                  <c:v>Crisis Residence</c:v>
                </c:pt>
                <c:pt idx="5">
                  <c:v>Required Lower LOC</c:v>
                </c:pt>
                <c:pt idx="6">
                  <c:v>Justice Involved</c:v>
                </c:pt>
                <c:pt idx="7">
                  <c:v>Required Higher LOC</c:v>
                </c:pt>
                <c:pt idx="8">
                  <c:v>Against Medical Advice</c:v>
                </c:pt>
                <c:pt idx="9">
                  <c:v>To medical hospital</c:v>
                </c:pt>
                <c:pt idx="10">
                  <c:v>Homeless</c:v>
                </c:pt>
              </c:strCache>
            </c:strRef>
          </c:cat>
          <c:val>
            <c:numRef>
              <c:f>CYF!$C$266:$C$276</c:f>
              <c:numCache>
                <c:formatCode>0.0%</c:formatCode>
                <c:ptCount val="11"/>
                <c:pt idx="0">
                  <c:v>0.44706814580031695</c:v>
                </c:pt>
                <c:pt idx="1">
                  <c:v>0.41030110935023772</c:v>
                </c:pt>
                <c:pt idx="2">
                  <c:v>7.2583201267828842E-2</c:v>
                </c:pt>
                <c:pt idx="3">
                  <c:v>5.8161648177496035E-2</c:v>
                </c:pt>
                <c:pt idx="4">
                  <c:v>4.1204437400950873E-3</c:v>
                </c:pt>
                <c:pt idx="5">
                  <c:v>2.5356576862123614E-3</c:v>
                </c:pt>
                <c:pt idx="6">
                  <c:v>2.0602218700475437E-3</c:v>
                </c:pt>
                <c:pt idx="7">
                  <c:v>1.4263074484944533E-3</c:v>
                </c:pt>
                <c:pt idx="8">
                  <c:v>9.5087163232963554E-4</c:v>
                </c:pt>
                <c:pt idx="9">
                  <c:v>4.7543581616481777E-4</c:v>
                </c:pt>
                <c:pt idx="10">
                  <c:v>3.1695721077654518E-4</c:v>
                </c:pt>
              </c:numCache>
            </c:numRef>
          </c:val>
          <c:extLst>
            <c:ext xmlns:c16="http://schemas.microsoft.com/office/drawing/2014/chart" uri="{C3380CC4-5D6E-409C-BE32-E72D297353CC}">
              <c16:uniqueId val="{00000000-D713-4B99-9084-CB5F527A7AF8}"/>
            </c:ext>
          </c:extLst>
        </c:ser>
        <c:dLbls>
          <c:showLegendKey val="0"/>
          <c:showVal val="0"/>
          <c:showCatName val="0"/>
          <c:showSerName val="0"/>
          <c:showPercent val="0"/>
          <c:showBubbleSize val="0"/>
        </c:dLbls>
        <c:gapWidth val="182"/>
        <c:axId val="844086256"/>
        <c:axId val="844078768"/>
        <c:extLst>
          <c:ext xmlns:c15="http://schemas.microsoft.com/office/drawing/2012/chart" uri="{02D57815-91ED-43cb-92C2-25804820EDAC}">
            <c15:filteredBarSeries>
              <c15:ser>
                <c:idx val="0"/>
                <c:order val="0"/>
                <c:spPr>
                  <a:solidFill>
                    <a:schemeClr val="accent1"/>
                  </a:solidFill>
                  <a:ln>
                    <a:noFill/>
                  </a:ln>
                  <a:effectLst/>
                </c:spPr>
                <c:invertIfNegative val="0"/>
                <c:cat>
                  <c:strRef>
                    <c:extLst>
                      <c:ext uri="{02D57815-91ED-43cb-92C2-25804820EDAC}">
                        <c15:formulaRef>
                          <c15:sqref>CYF!$A$266:$A$276</c15:sqref>
                        </c15:formulaRef>
                      </c:ext>
                    </c:extLst>
                    <c:strCache>
                      <c:ptCount val="11"/>
                      <c:pt idx="0">
                        <c:v>Satisfactorily achieved discharge goals</c:v>
                      </c:pt>
                      <c:pt idx="1">
                        <c:v>To home/shelter/self</c:v>
                      </c:pt>
                      <c:pt idx="2">
                        <c:v>Unknown</c:v>
                      </c:pt>
                      <c:pt idx="3">
                        <c:v>Other</c:v>
                      </c:pt>
                      <c:pt idx="4">
                        <c:v>Crisis Residence</c:v>
                      </c:pt>
                      <c:pt idx="5">
                        <c:v>Required Lower LOC</c:v>
                      </c:pt>
                      <c:pt idx="6">
                        <c:v>Justice Involved</c:v>
                      </c:pt>
                      <c:pt idx="7">
                        <c:v>Required Higher LOC</c:v>
                      </c:pt>
                      <c:pt idx="8">
                        <c:v>Against Medical Advice</c:v>
                      </c:pt>
                      <c:pt idx="9">
                        <c:v>To medical hospital</c:v>
                      </c:pt>
                      <c:pt idx="10">
                        <c:v>Homeless</c:v>
                      </c:pt>
                    </c:strCache>
                  </c:strRef>
                </c:cat>
                <c:val>
                  <c:numRef>
                    <c:extLst>
                      <c:ext uri="{02D57815-91ED-43cb-92C2-25804820EDAC}">
                        <c15:formulaRef>
                          <c15:sqref>CYF!$B$266:$B$276</c15:sqref>
                        </c15:formulaRef>
                      </c:ext>
                    </c:extLst>
                    <c:numCache>
                      <c:formatCode>General</c:formatCode>
                      <c:ptCount val="11"/>
                      <c:pt idx="0">
                        <c:v>2821</c:v>
                      </c:pt>
                      <c:pt idx="1">
                        <c:v>2589</c:v>
                      </c:pt>
                      <c:pt idx="2">
                        <c:v>458</c:v>
                      </c:pt>
                      <c:pt idx="3">
                        <c:v>367</c:v>
                      </c:pt>
                      <c:pt idx="4">
                        <c:v>26</c:v>
                      </c:pt>
                      <c:pt idx="5">
                        <c:v>16</c:v>
                      </c:pt>
                      <c:pt idx="6">
                        <c:v>13</c:v>
                      </c:pt>
                      <c:pt idx="7">
                        <c:v>9</c:v>
                      </c:pt>
                      <c:pt idx="8">
                        <c:v>6</c:v>
                      </c:pt>
                      <c:pt idx="9">
                        <c:v>3</c:v>
                      </c:pt>
                      <c:pt idx="10">
                        <c:v>2</c:v>
                      </c:pt>
                    </c:numCache>
                  </c:numRef>
                </c:val>
                <c:extLst>
                  <c:ext xmlns:c16="http://schemas.microsoft.com/office/drawing/2014/chart" uri="{C3380CC4-5D6E-409C-BE32-E72D297353CC}">
                    <c16:uniqueId val="{00000001-D713-4B99-9084-CB5F527A7AF8}"/>
                  </c:ext>
                </c:extLst>
              </c15:ser>
            </c15:filteredBarSeries>
          </c:ext>
        </c:extLst>
      </c:barChart>
      <c:catAx>
        <c:axId val="84408625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4078768"/>
        <c:crosses val="autoZero"/>
        <c:auto val="1"/>
        <c:lblAlgn val="ctr"/>
        <c:lblOffset val="100"/>
        <c:noMultiLvlLbl val="0"/>
      </c:catAx>
      <c:valAx>
        <c:axId val="844078768"/>
        <c:scaling>
          <c:orientation val="minMax"/>
        </c:scaling>
        <c:delete val="0"/>
        <c:axPos val="b"/>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40862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Client Primary Spoken Language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1"/>
          <c:order val="1"/>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CYF!$A$241:$A$246</c:f>
              <c:strCache>
                <c:ptCount val="6"/>
                <c:pt idx="0">
                  <c:v>English</c:v>
                </c:pt>
                <c:pt idx="1">
                  <c:v>Spanish</c:v>
                </c:pt>
                <c:pt idx="2">
                  <c:v>Middle Eastern languages</c:v>
                </c:pt>
                <c:pt idx="3">
                  <c:v>Asian languages</c:v>
                </c:pt>
                <c:pt idx="4">
                  <c:v>Other</c:v>
                </c:pt>
                <c:pt idx="5">
                  <c:v>Unknown</c:v>
                </c:pt>
              </c:strCache>
            </c:strRef>
          </c:cat>
          <c:val>
            <c:numRef>
              <c:f>CYF!$C$241:$C$246</c:f>
              <c:numCache>
                <c:formatCode>0.0%</c:formatCode>
                <c:ptCount val="6"/>
                <c:pt idx="0">
                  <c:v>0.85578446909667194</c:v>
                </c:pt>
                <c:pt idx="1">
                  <c:v>9.5404120443740095E-2</c:v>
                </c:pt>
                <c:pt idx="2">
                  <c:v>4.7543581616481777E-3</c:v>
                </c:pt>
                <c:pt idx="3">
                  <c:v>4.7543581616481777E-3</c:v>
                </c:pt>
                <c:pt idx="4">
                  <c:v>1.8541996830427891E-2</c:v>
                </c:pt>
                <c:pt idx="5">
                  <c:v>2.0760697305863707E-2</c:v>
                </c:pt>
              </c:numCache>
            </c:numRef>
          </c:val>
          <c:extLst>
            <c:ext xmlns:c16="http://schemas.microsoft.com/office/drawing/2014/chart" uri="{C3380CC4-5D6E-409C-BE32-E72D297353CC}">
              <c16:uniqueId val="{00000000-D2FC-4BC3-A0BB-CDA124A35C67}"/>
            </c:ext>
          </c:extLst>
        </c:ser>
        <c:dLbls>
          <c:showLegendKey val="0"/>
          <c:showVal val="0"/>
          <c:showCatName val="0"/>
          <c:showSerName val="0"/>
          <c:showPercent val="0"/>
          <c:showBubbleSize val="0"/>
        </c:dLbls>
        <c:gapWidth val="182"/>
        <c:axId val="659026480"/>
        <c:axId val="659026896"/>
        <c:extLst>
          <c:ext xmlns:c15="http://schemas.microsoft.com/office/drawing/2012/chart" uri="{02D57815-91ED-43cb-92C2-25804820EDAC}">
            <c15:filteredBarSeries>
              <c15:ser>
                <c:idx val="0"/>
                <c:order val="0"/>
                <c:spPr>
                  <a:solidFill>
                    <a:schemeClr val="accent1"/>
                  </a:solidFill>
                  <a:ln>
                    <a:noFill/>
                  </a:ln>
                  <a:effectLst/>
                </c:spPr>
                <c:invertIfNegative val="0"/>
                <c:cat>
                  <c:strRef>
                    <c:extLst>
                      <c:ext uri="{02D57815-91ED-43cb-92C2-25804820EDAC}">
                        <c15:formulaRef>
                          <c15:sqref>CYF!$A$241:$A$246</c15:sqref>
                        </c15:formulaRef>
                      </c:ext>
                    </c:extLst>
                    <c:strCache>
                      <c:ptCount val="6"/>
                      <c:pt idx="0">
                        <c:v>English</c:v>
                      </c:pt>
                      <c:pt idx="1">
                        <c:v>Spanish</c:v>
                      </c:pt>
                      <c:pt idx="2">
                        <c:v>Middle Eastern languages</c:v>
                      </c:pt>
                      <c:pt idx="3">
                        <c:v>Asian languages</c:v>
                      </c:pt>
                      <c:pt idx="4">
                        <c:v>Other</c:v>
                      </c:pt>
                      <c:pt idx="5">
                        <c:v>Unknown</c:v>
                      </c:pt>
                    </c:strCache>
                  </c:strRef>
                </c:cat>
                <c:val>
                  <c:numRef>
                    <c:extLst>
                      <c:ext uri="{02D57815-91ED-43cb-92C2-25804820EDAC}">
                        <c15:formulaRef>
                          <c15:sqref>CYF!$B$241:$B$246</c15:sqref>
                        </c15:formulaRef>
                      </c:ext>
                    </c:extLst>
                    <c:numCache>
                      <c:formatCode>General</c:formatCode>
                      <c:ptCount val="6"/>
                      <c:pt idx="0">
                        <c:v>5400</c:v>
                      </c:pt>
                      <c:pt idx="1">
                        <c:v>602</c:v>
                      </c:pt>
                      <c:pt idx="2">
                        <c:v>30</c:v>
                      </c:pt>
                      <c:pt idx="3">
                        <c:v>30</c:v>
                      </c:pt>
                      <c:pt idx="4">
                        <c:v>117</c:v>
                      </c:pt>
                      <c:pt idx="5">
                        <c:v>131</c:v>
                      </c:pt>
                    </c:numCache>
                  </c:numRef>
                </c:val>
                <c:extLst>
                  <c:ext xmlns:c16="http://schemas.microsoft.com/office/drawing/2014/chart" uri="{C3380CC4-5D6E-409C-BE32-E72D297353CC}">
                    <c16:uniqueId val="{00000001-D2FC-4BC3-A0BB-CDA124A35C67}"/>
                  </c:ext>
                </c:extLst>
              </c15:ser>
            </c15:filteredBarSeries>
          </c:ext>
        </c:extLst>
      </c:barChart>
      <c:catAx>
        <c:axId val="65902648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9026896"/>
        <c:crosses val="autoZero"/>
        <c:auto val="1"/>
        <c:lblAlgn val="ctr"/>
        <c:lblOffset val="100"/>
        <c:noMultiLvlLbl val="0"/>
      </c:catAx>
      <c:valAx>
        <c:axId val="659026896"/>
        <c:scaling>
          <c:orientation val="minMax"/>
        </c:scaling>
        <c:delete val="0"/>
        <c:axPos val="b"/>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9026480"/>
        <c:crosses val="autoZero"/>
        <c:crossBetween val="between"/>
        <c:majorUnit val="0.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Received ADS/SUD</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1"/>
          <c:order val="1"/>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379-4EFC-AE08-D06C74A13FAD}"/>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9379-4EFC-AE08-D06C74A13FAD}"/>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5-9379-4EFC-AE08-D06C74A13FAD}"/>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CYF!$A$284:$A$286</c:f>
              <c:strCache>
                <c:ptCount val="3"/>
                <c:pt idx="0">
                  <c:v>Yes</c:v>
                </c:pt>
                <c:pt idx="1">
                  <c:v>No</c:v>
                </c:pt>
                <c:pt idx="2">
                  <c:v>Unknown</c:v>
                </c:pt>
              </c:strCache>
            </c:strRef>
          </c:cat>
          <c:val>
            <c:numRef>
              <c:f>CYF!$C$284:$C$286</c:f>
              <c:numCache>
                <c:formatCode>0.0%</c:formatCode>
                <c:ptCount val="3"/>
                <c:pt idx="0">
                  <c:v>6.2757527733755938E-2</c:v>
                </c:pt>
                <c:pt idx="1">
                  <c:v>0.92107765451664025</c:v>
                </c:pt>
                <c:pt idx="2">
                  <c:v>1.6164817749603804E-2</c:v>
                </c:pt>
              </c:numCache>
            </c:numRef>
          </c:val>
          <c:extLst>
            <c:ext xmlns:c16="http://schemas.microsoft.com/office/drawing/2014/chart" uri="{C3380CC4-5D6E-409C-BE32-E72D297353CC}">
              <c16:uniqueId val="{00000006-9379-4EFC-AE08-D06C74A13FAD}"/>
            </c:ext>
          </c:extLst>
        </c:ser>
        <c:dLbls>
          <c:showLegendKey val="0"/>
          <c:showVal val="0"/>
          <c:showCatName val="0"/>
          <c:showSerName val="0"/>
          <c:showPercent val="0"/>
          <c:showBubbleSize val="0"/>
          <c:showLeaderLines val="1"/>
        </c:dLbls>
        <c:firstSliceAng val="0"/>
        <c:extLst>
          <c:ext xmlns:c15="http://schemas.microsoft.com/office/drawing/2012/chart" uri="{02D57815-91ED-43cb-92C2-25804820EDAC}">
            <c15:filteredPieSeries>
              <c15: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8-9379-4EFC-AE08-D06C74A13FAD}"/>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A-9379-4EFC-AE08-D06C74A13FAD}"/>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C-9379-4EFC-AE08-D06C74A13FAD}"/>
                    </c:ext>
                  </c:extLst>
                </c:dPt>
                <c:cat>
                  <c:strRef>
                    <c:extLst>
                      <c:ext uri="{02D57815-91ED-43cb-92C2-25804820EDAC}">
                        <c15:formulaRef>
                          <c15:sqref>CYF!$A$284:$A$286</c15:sqref>
                        </c15:formulaRef>
                      </c:ext>
                    </c:extLst>
                    <c:strCache>
                      <c:ptCount val="3"/>
                      <c:pt idx="0">
                        <c:v>Yes</c:v>
                      </c:pt>
                      <c:pt idx="1">
                        <c:v>No</c:v>
                      </c:pt>
                      <c:pt idx="2">
                        <c:v>Unknown</c:v>
                      </c:pt>
                    </c:strCache>
                  </c:strRef>
                </c:cat>
                <c:val>
                  <c:numRef>
                    <c:extLst>
                      <c:ext uri="{02D57815-91ED-43cb-92C2-25804820EDAC}">
                        <c15:formulaRef>
                          <c15:sqref>CYF!$B$284:$B$286</c15:sqref>
                        </c15:formulaRef>
                      </c:ext>
                    </c:extLst>
                    <c:numCache>
                      <c:formatCode>General</c:formatCode>
                      <c:ptCount val="3"/>
                      <c:pt idx="0">
                        <c:v>396</c:v>
                      </c:pt>
                      <c:pt idx="1">
                        <c:v>5812</c:v>
                      </c:pt>
                      <c:pt idx="2">
                        <c:v>102</c:v>
                      </c:pt>
                    </c:numCache>
                  </c:numRef>
                </c:val>
                <c:extLst>
                  <c:ext xmlns:c16="http://schemas.microsoft.com/office/drawing/2014/chart" uri="{C3380CC4-5D6E-409C-BE32-E72D297353CC}">
                    <c16:uniqueId val="{0000000D-9379-4EFC-AE08-D06C74A13FAD}"/>
                  </c:ext>
                </c:extLst>
              </c15:ser>
            </c15:filteredPieSeries>
          </c:ext>
        </c:extLst>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EC910A-5798-4559-9DD1-E6F2665FA63B}" type="datetimeFigureOut">
              <a:rPr lang="en-US" smtClean="0"/>
              <a:t>5/25/2021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61A81-8F80-4433-9C5E-24D607558C72}" type="slidenum">
              <a:rPr lang="en-US" smtClean="0"/>
              <a:t>‹#›</a:t>
            </a:fld>
            <a:endParaRPr lang="en-US"/>
          </a:p>
        </p:txBody>
      </p:sp>
    </p:spTree>
    <p:extLst>
      <p:ext uri="{BB962C8B-B14F-4D97-AF65-F5344CB8AC3E}">
        <p14:creationId xmlns:p14="http://schemas.microsoft.com/office/powerpoint/2010/main" val="3017614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Previous studies have identified some associations between psychiatric rehospitalization and client-level characteristics such as age, comorbidities, diagnostics, length of stay in the hospital, clinical history, type of service history and many other factors (Yu et al. 2015, Hung et al. 2017, </a:t>
            </a:r>
            <a:r>
              <a:rPr lang="en-US" sz="1200" kern="1200" dirty="0" err="1" smtClean="0">
                <a:solidFill>
                  <a:schemeClr val="tx1"/>
                </a:solidFill>
                <a:effectLst/>
                <a:latin typeface="+mn-lt"/>
                <a:ea typeface="+mn-ea"/>
                <a:cs typeface="+mn-cs"/>
              </a:rPr>
              <a:t>Donisi</a:t>
            </a:r>
            <a:r>
              <a:rPr lang="en-US" sz="1200" kern="1200" dirty="0" smtClean="0">
                <a:solidFill>
                  <a:schemeClr val="tx1"/>
                </a:solidFill>
                <a:effectLst/>
                <a:latin typeface="+mn-lt"/>
                <a:ea typeface="+mn-ea"/>
                <a:cs typeface="+mn-cs"/>
              </a:rPr>
              <a:t> et al. 2016, Zhao et al. 2020). Specifically, previous admissions and the amount of previous psychiatric service (Hamilton et al. 2016, Hung et al. 2017), diagnosis of schizophrenia, bipolar disorder, or depression (Hamilton et al. 2016, Hung et al. 2017), homeless at admission and discharge (</a:t>
            </a:r>
            <a:r>
              <a:rPr lang="en-US" sz="1200" kern="1200" dirty="0" err="1" smtClean="0">
                <a:solidFill>
                  <a:schemeClr val="tx1"/>
                </a:solidFill>
                <a:effectLst/>
                <a:latin typeface="+mn-lt"/>
                <a:ea typeface="+mn-ea"/>
                <a:cs typeface="+mn-cs"/>
              </a:rPr>
              <a:t>Laliberté</a:t>
            </a:r>
            <a:r>
              <a:rPr lang="en-US" sz="1200" kern="1200" dirty="0" smtClean="0">
                <a:solidFill>
                  <a:schemeClr val="tx1"/>
                </a:solidFill>
                <a:effectLst/>
                <a:latin typeface="+mn-lt"/>
                <a:ea typeface="+mn-ea"/>
                <a:cs typeface="+mn-cs"/>
              </a:rPr>
              <a:t> et al. 2019), living alone (Hung et al. 2017, Webber et al. 2004, Zhao et al. 2020), and having substance use disorders (Morel et al. 2020) are reliable predictors of readmission. </a:t>
            </a:r>
          </a:p>
          <a:p>
            <a:endParaRPr lang="en-US" dirty="0"/>
          </a:p>
        </p:txBody>
      </p:sp>
      <p:sp>
        <p:nvSpPr>
          <p:cNvPr id="4" name="Slide Number Placeholder 3"/>
          <p:cNvSpPr>
            <a:spLocks noGrp="1"/>
          </p:cNvSpPr>
          <p:nvPr>
            <p:ph type="sldNum" sz="quarter" idx="10"/>
          </p:nvPr>
        </p:nvSpPr>
        <p:spPr/>
        <p:txBody>
          <a:bodyPr/>
          <a:lstStyle/>
          <a:p>
            <a:fld id="{DEC61A81-8F80-4433-9C5E-24D607558C72}" type="slidenum">
              <a:rPr lang="en-US" smtClean="0"/>
              <a:t>4</a:t>
            </a:fld>
            <a:endParaRPr lang="en-US"/>
          </a:p>
        </p:txBody>
      </p:sp>
    </p:spTree>
    <p:extLst>
      <p:ext uri="{BB962C8B-B14F-4D97-AF65-F5344CB8AC3E}">
        <p14:creationId xmlns:p14="http://schemas.microsoft.com/office/powerpoint/2010/main" val="2800043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Gradient Boosting is a ML technique that produces a strong prediction model in the form of an ensemble of weak prediction models, often in the form of decision trees. Gradient Boosting trains many models in a gradual, additive and sequential manner in order to optimize a loss function, a measure indicating how good model’s coefficients are at fitting the underlying data (</a:t>
            </a:r>
            <a:r>
              <a:rPr lang="en-US" sz="1200" kern="1200" dirty="0" err="1" smtClean="0">
                <a:solidFill>
                  <a:schemeClr val="tx1"/>
                </a:solidFill>
                <a:effectLst/>
                <a:latin typeface="+mn-lt"/>
                <a:ea typeface="+mn-ea"/>
                <a:cs typeface="+mn-cs"/>
              </a:rPr>
              <a:t>Natekin</a:t>
            </a:r>
            <a:r>
              <a:rPr lang="en-US" sz="1200" kern="1200" dirty="0" smtClean="0">
                <a:solidFill>
                  <a:schemeClr val="tx1"/>
                </a:solidFill>
                <a:effectLst/>
                <a:latin typeface="+mn-lt"/>
                <a:ea typeface="+mn-ea"/>
                <a:cs typeface="+mn-cs"/>
              </a:rPr>
              <a:t> 2013). In our case, the loss function is a measure of how good our predictive model is at classifying rehospitalization. We also used the default 100 trees for the Gradient Boosting model.</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DEC61A81-8F80-4433-9C5E-24D607558C72}" type="slidenum">
              <a:rPr lang="en-US" smtClean="0"/>
              <a:t>17</a:t>
            </a:fld>
            <a:endParaRPr lang="en-US"/>
          </a:p>
        </p:txBody>
      </p:sp>
    </p:spTree>
    <p:extLst>
      <p:ext uri="{BB962C8B-B14F-4D97-AF65-F5344CB8AC3E}">
        <p14:creationId xmlns:p14="http://schemas.microsoft.com/office/powerpoint/2010/main" val="1646596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Artificial Neural Networks, or simply called Neural Networks, is a ML model inspired by the biological neural networks of the brain. It is modelled to learn tasks based on provided examples, without being explicitly programmed. A neural network can have any number of layers with any number of neurons in those layers. The inputs are fed forward through the neurons in the network to get the output(s) at the end. During the transmission of the “signal” through the layers of neurons, there are weights and thresholds to moderate the strength of the signal at the connection to improve the prediction accuracy (van </a:t>
            </a:r>
            <a:r>
              <a:rPr lang="en-US" sz="1200" kern="1200" dirty="0" err="1" smtClean="0">
                <a:solidFill>
                  <a:schemeClr val="tx1"/>
                </a:solidFill>
                <a:effectLst/>
                <a:latin typeface="+mn-lt"/>
                <a:ea typeface="+mn-ea"/>
                <a:cs typeface="+mn-cs"/>
              </a:rPr>
              <a:t>Gerven</a:t>
            </a:r>
            <a:r>
              <a:rPr lang="en-US" sz="1200" kern="1200" dirty="0" smtClean="0">
                <a:solidFill>
                  <a:schemeClr val="tx1"/>
                </a:solidFill>
                <a:effectLst/>
                <a:latin typeface="+mn-lt"/>
                <a:ea typeface="+mn-ea"/>
                <a:cs typeface="+mn-cs"/>
              </a:rPr>
              <a:t> 2018). We used 100 neurons in 50 hidden layers with the hyperbolic tan function for our Neural Networks model.</a:t>
            </a:r>
          </a:p>
          <a:p>
            <a:endParaRPr lang="en-US" dirty="0"/>
          </a:p>
        </p:txBody>
      </p:sp>
      <p:sp>
        <p:nvSpPr>
          <p:cNvPr id="4" name="Slide Number Placeholder 3"/>
          <p:cNvSpPr>
            <a:spLocks noGrp="1"/>
          </p:cNvSpPr>
          <p:nvPr>
            <p:ph type="sldNum" sz="quarter" idx="10"/>
          </p:nvPr>
        </p:nvSpPr>
        <p:spPr/>
        <p:txBody>
          <a:bodyPr/>
          <a:lstStyle/>
          <a:p>
            <a:fld id="{DEC61A81-8F80-4433-9C5E-24D607558C72}" type="slidenum">
              <a:rPr lang="en-US" smtClean="0"/>
              <a:t>18</a:t>
            </a:fld>
            <a:endParaRPr lang="en-US"/>
          </a:p>
        </p:txBody>
      </p:sp>
    </p:spTree>
    <p:extLst>
      <p:ext uri="{BB962C8B-B14F-4D97-AF65-F5344CB8AC3E}">
        <p14:creationId xmlns:p14="http://schemas.microsoft.com/office/powerpoint/2010/main" val="1978836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each population (CYF/AOA) x each output (7/30/60/90-day readmissions), we applied stratified sampling technique. The dataset was split at 80% as training dataset and the remaining 20% as test dataset with respect to the output variable. This technique ensures that the training and test sets have approximately the same percentage of samples of each output class as the complete 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 </a:t>
            </a:r>
            <a:r>
              <a:rPr lang="en-US" sz="1200" b="1" i="0" kern="1200" dirty="0" smtClean="0">
                <a:solidFill>
                  <a:schemeClr val="tx1"/>
                </a:solidFill>
                <a:effectLst/>
                <a:latin typeface="+mn-lt"/>
                <a:ea typeface="+mn-ea"/>
                <a:cs typeface="+mn-cs"/>
              </a:rPr>
              <a:t>stratified sampling</a:t>
            </a:r>
            <a:r>
              <a:rPr lang="en-US" sz="1200" b="0" i="0" kern="1200" dirty="0" smtClean="0">
                <a:solidFill>
                  <a:schemeClr val="tx1"/>
                </a:solidFill>
                <a:effectLst/>
                <a:latin typeface="+mn-lt"/>
                <a:ea typeface="+mn-ea"/>
                <a:cs typeface="+mn-cs"/>
              </a:rPr>
              <a:t>, researchers divide subjects into subgroups called strata based on characteristics that they share (e.g., race, gender, educational attainment, </a:t>
            </a:r>
            <a:r>
              <a:rPr lang="en-US" sz="1200" b="0" i="0" kern="1200" dirty="0" err="1" smtClean="0">
                <a:solidFill>
                  <a:schemeClr val="tx1"/>
                </a:solidFill>
                <a:effectLst/>
                <a:latin typeface="+mn-lt"/>
                <a:ea typeface="+mn-ea"/>
                <a:cs typeface="+mn-cs"/>
              </a:rPr>
              <a:t>etc</a:t>
            </a:r>
            <a:r>
              <a:rPr lang="en-US" sz="1200" b="0" i="0" kern="1200" dirty="0" smtClean="0">
                <a:solidFill>
                  <a:schemeClr val="tx1"/>
                </a:solidFill>
                <a:effectLst/>
                <a:latin typeface="+mn-lt"/>
                <a:ea typeface="+mn-ea"/>
                <a:cs typeface="+mn-cs"/>
              </a:rPr>
              <a:t>). Once divided, each subgroup is randomly sampled using another probability </a:t>
            </a:r>
            <a:r>
              <a:rPr lang="en-US" sz="1200" b="1" i="0" kern="1200" dirty="0" smtClean="0">
                <a:solidFill>
                  <a:schemeClr val="tx1"/>
                </a:solidFill>
                <a:effectLst/>
                <a:latin typeface="+mn-lt"/>
                <a:ea typeface="+mn-ea"/>
                <a:cs typeface="+mn-cs"/>
              </a:rPr>
              <a:t>sampling</a:t>
            </a:r>
            <a:r>
              <a:rPr lang="en-US" sz="1200" b="0" i="0" kern="1200" dirty="0" smtClean="0">
                <a:solidFill>
                  <a:schemeClr val="tx1"/>
                </a:solidFill>
                <a:effectLst/>
                <a:latin typeface="+mn-lt"/>
                <a:ea typeface="+mn-ea"/>
                <a:cs typeface="+mn-cs"/>
              </a:rPr>
              <a:t> method.</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EC61A81-8F80-4433-9C5E-24D607558C72}" type="slidenum">
              <a:rPr lang="en-US" smtClean="0"/>
              <a:t>20</a:t>
            </a:fld>
            <a:endParaRPr lang="en-US"/>
          </a:p>
        </p:txBody>
      </p:sp>
    </p:spTree>
    <p:extLst>
      <p:ext uri="{BB962C8B-B14F-4D97-AF65-F5344CB8AC3E}">
        <p14:creationId xmlns:p14="http://schemas.microsoft.com/office/powerpoint/2010/main" val="3844586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impute the missing data, we applied the KNN algorithm on the training and test datasets. The number of k neighbors were determined by the formula: [take square root the number of predictors and then divided by 2]. Because the KNN only takes numerical values, each label in each categorical variable were encoded as a number based on the alphabetical order. After imputing, these numbers were converted back to their corresponding labels.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Categorical variables were one-hot encoded: each category in each categorical variable is represented by a dummy variable, where 1 indicates the category and 0 otherwise. Since one-hot-encoding directly induces multicollinearity, we dropped one of the columns from the encoded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Both numeric and categorical predictors were combined to create the input features. Because the ML models require data to be scaled and Gaussian distribution is preferred, we applied the Min-Max scaling technique to normalize the input data for both the training and test datasets. This technique shifts and rescale values so that they end up ranging between 0 and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Yes:No</a:t>
            </a:r>
            <a:r>
              <a:rPr lang="en-US" sz="1200" kern="1200" dirty="0" smtClean="0">
                <a:solidFill>
                  <a:schemeClr val="tx1"/>
                </a:solidFill>
                <a:effectLst/>
                <a:latin typeface="+mn-lt"/>
                <a:ea typeface="+mn-ea"/>
                <a:cs typeface="+mn-cs"/>
              </a:rPr>
              <a:t> rehospitalization of each timeframe outcome is imbalanced; there are much fewer rehospitalized cases than the non-rehospitalized ones. Plus, the shorter the timeframe is, the wider the ratio gap is. This would impact the ML models because they would have poor performance on the minority class (i.e. Rehospitalization Yes), which is our outcome of interest. To resolve this problem, we applied a sampling technique called Synthetic Minority Oversampling Technique, or SMOTE. The algorithm is similar to the KNN. It selects samples in the minority class that are close to each other and then draws lines between them. New sample points are generated from the points on these lines (Chawla et al. 2002). Because we need to ensure the integrity of the test dataset for the evaluation purpose, only the training dataset was augmented.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EC61A81-8F80-4433-9C5E-24D607558C72}" type="slidenum">
              <a:rPr lang="en-US" smtClean="0"/>
              <a:t>21</a:t>
            </a:fld>
            <a:endParaRPr lang="en-US"/>
          </a:p>
        </p:txBody>
      </p:sp>
    </p:spTree>
    <p:extLst>
      <p:ext uri="{BB962C8B-B14F-4D97-AF65-F5344CB8AC3E}">
        <p14:creationId xmlns:p14="http://schemas.microsoft.com/office/powerpoint/2010/main" val="4102924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Pearson correlation coefficients for numerical variables and Cramer's V (strength of association) coefficients for categorical variables were computed. Any feature with coefficient &gt; 0.9 was considered redundant and excluded. After that, the Boruta variable selection was applied. The Boruta algorithm is a wrapper built around the random forest classification algorithm. It tries to capture all the important features in the dataset with respect to an outcome variable. The idea behind this algorithm is that the features compete with a randomized version of themselves, which are called shadow features created by duplicating the dataset and shuffling the values in each column. The importance of each original features is compared with a threshold, which is defined as the highest feature importance recorded among the shadow features. After a number of defined iterations, a feature is selected only if it’s capable of doing better than its best randomized version (</a:t>
            </a:r>
            <a:r>
              <a:rPr lang="en-US" sz="1200" kern="1200" dirty="0" err="1" smtClean="0">
                <a:solidFill>
                  <a:schemeClr val="tx1"/>
                </a:solidFill>
                <a:effectLst/>
                <a:latin typeface="+mn-lt"/>
                <a:ea typeface="+mn-ea"/>
                <a:cs typeface="+mn-cs"/>
              </a:rPr>
              <a:t>Kursa</a:t>
            </a:r>
            <a:r>
              <a:rPr lang="en-US" sz="1200" kern="1200" dirty="0" smtClean="0">
                <a:solidFill>
                  <a:schemeClr val="tx1"/>
                </a:solidFill>
                <a:effectLst/>
                <a:latin typeface="+mn-lt"/>
                <a:ea typeface="+mn-ea"/>
                <a:cs typeface="+mn-cs"/>
              </a:rPr>
              <a:t> 2010). The strongly and moderately predictive features were selected as the final second set for the ML models.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Feature importance refers to techniques that assign a score to input features based on how useful they are at predicting an outcome after fitting the training data into the model. The higher the value the more important the feature. For the tree-based models (i.e. Decision Tree, Random Forest and Gradient Boosting), feature importance score is calculated as the reduction in node impurity weighted by the probability of reaching that node. That is, features that tend to split nodes closer to the root of a tree will result in a larger importance value. The feature importance score can be retrieved easily from the </a:t>
            </a:r>
            <a:r>
              <a:rPr lang="en-US" sz="1200" kern="1200" dirty="0" err="1" smtClean="0">
                <a:solidFill>
                  <a:schemeClr val="tx1"/>
                </a:solidFill>
                <a:effectLst/>
                <a:latin typeface="+mn-lt"/>
                <a:ea typeface="+mn-ea"/>
                <a:cs typeface="+mn-cs"/>
              </a:rPr>
              <a:t>feature_importances</a:t>
            </a:r>
            <a:r>
              <a:rPr lang="en-US" sz="1200" kern="1200" dirty="0" smtClean="0">
                <a:solidFill>
                  <a:schemeClr val="tx1"/>
                </a:solidFill>
                <a:effectLst/>
                <a:latin typeface="+mn-lt"/>
                <a:ea typeface="+mn-ea"/>
                <a:cs typeface="+mn-cs"/>
              </a:rPr>
              <a:t>_ property of the trained tree-based models. The third set of variables were selected from the top 15 of the average feature importance scores of the three tree-based models. This method follows a two-step Big Data analytic approach (Zhao and Castellanos, 2016).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DEC61A81-8F80-4433-9C5E-24D607558C72}" type="slidenum">
              <a:rPr lang="en-US" smtClean="0"/>
              <a:t>23</a:t>
            </a:fld>
            <a:endParaRPr lang="en-US"/>
          </a:p>
        </p:txBody>
      </p:sp>
    </p:spTree>
    <p:extLst>
      <p:ext uri="{BB962C8B-B14F-4D97-AF65-F5344CB8AC3E}">
        <p14:creationId xmlns:p14="http://schemas.microsoft.com/office/powerpoint/2010/main" val="2571942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irst</a:t>
            </a:r>
            <a:r>
              <a:rPr lang="en-US" sz="1200" b="0" i="0" kern="1200" dirty="0" smtClean="0">
                <a:solidFill>
                  <a:schemeClr val="tx1"/>
                </a:solidFill>
                <a:effectLst/>
                <a:latin typeface="+mn-lt"/>
                <a:ea typeface="+mn-ea"/>
                <a:cs typeface="+mn-cs"/>
              </a:rPr>
              <a:t>, it duplicates the dataset, and shuffle the values in each column. These values are called shadow features. * Then, it trains a classifier, such as a Random Forest Classifier, on the dataset. By doing this, you ensure that you can an idea of the importance -via the Mean Decrease Accuracy or Mean Decrease Impurity- for each of the features of your data set. The higher the score, the better or more important.</a:t>
            </a:r>
          </a:p>
          <a:p>
            <a:r>
              <a:rPr lang="en-US" sz="1200" b="0" i="0" kern="1200" dirty="0" smtClean="0">
                <a:solidFill>
                  <a:schemeClr val="tx1"/>
                </a:solidFill>
                <a:effectLst/>
                <a:latin typeface="+mn-lt"/>
                <a:ea typeface="+mn-ea"/>
                <a:cs typeface="+mn-cs"/>
              </a:rPr>
              <a:t>Then, the algorithm checks for each of your real features if they have higher importance. That is, whether the feature has a higher Z-score than the maximum Z-score of its shadow features than the best of the shadow features. If they do, it records this in a vector. These are called a hits. </a:t>
            </a:r>
            <a:r>
              <a:rPr lang="en-US" sz="1200" b="0" i="0" kern="1200" dirty="0" err="1" smtClean="0">
                <a:solidFill>
                  <a:schemeClr val="tx1"/>
                </a:solidFill>
                <a:effectLst/>
                <a:latin typeface="+mn-lt"/>
                <a:ea typeface="+mn-ea"/>
                <a:cs typeface="+mn-cs"/>
              </a:rPr>
              <a:t>Next,it</a:t>
            </a:r>
            <a:r>
              <a:rPr lang="en-US" sz="1200" b="0" i="0" kern="1200" dirty="0" smtClean="0">
                <a:solidFill>
                  <a:schemeClr val="tx1"/>
                </a:solidFill>
                <a:effectLst/>
                <a:latin typeface="+mn-lt"/>
                <a:ea typeface="+mn-ea"/>
                <a:cs typeface="+mn-cs"/>
              </a:rPr>
              <a:t> will continue with another iteration. After a predefined set of iterations, you will end up with a table of these hits.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At every iteration, the algorithm compares the Z-scores of the shuffled copies of the features and the original features to see if the latter performed better than the former. If it does, the algorithm will mark the feature as important. In essence, the algorithm is trying to validate the importance of the feature by comparing with random shuffled copies, which increases the robustness. This is done by simply comparing the number of times a feature did better with the shadow features using a binomial distribution.</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If a feature hasn't been recorded as a hit in say 15 iterations, you reject it and also remove it from the original matrix. After a set number of iterations -or if all the features have been either confirmed or rejected- you stop.</a:t>
            </a:r>
          </a:p>
          <a:p>
            <a:endParaRPr lang="en-US" dirty="0"/>
          </a:p>
        </p:txBody>
      </p:sp>
      <p:sp>
        <p:nvSpPr>
          <p:cNvPr id="4" name="Slide Number Placeholder 3"/>
          <p:cNvSpPr>
            <a:spLocks noGrp="1"/>
          </p:cNvSpPr>
          <p:nvPr>
            <p:ph type="sldNum" sz="quarter" idx="10"/>
          </p:nvPr>
        </p:nvSpPr>
        <p:spPr/>
        <p:txBody>
          <a:bodyPr/>
          <a:lstStyle/>
          <a:p>
            <a:fld id="{DEC61A81-8F80-4433-9C5E-24D607558C72}" type="slidenum">
              <a:rPr lang="en-US" smtClean="0"/>
              <a:t>24</a:t>
            </a:fld>
            <a:endParaRPr lang="en-US"/>
          </a:p>
        </p:txBody>
      </p:sp>
    </p:spTree>
    <p:extLst>
      <p:ext uri="{BB962C8B-B14F-4D97-AF65-F5344CB8AC3E}">
        <p14:creationId xmlns:p14="http://schemas.microsoft.com/office/powerpoint/2010/main" val="3387035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 are seven main metrics to evaluate the performance of a ML model. They are: confusion matrix, accuracy, precision, recall, f1-score, precision-recall curve and AUC-ROC.</a:t>
            </a:r>
          </a:p>
          <a:p>
            <a:r>
              <a:rPr lang="en-US" sz="1200" kern="1200" dirty="0" smtClean="0">
                <a:solidFill>
                  <a:schemeClr val="tx1"/>
                </a:solidFill>
                <a:effectLst/>
                <a:latin typeface="+mn-lt"/>
                <a:ea typeface="+mn-ea"/>
                <a:cs typeface="+mn-cs"/>
              </a:rPr>
              <a:t>The confusion matrix is a straightforward table to view True and False Positive and Negative results.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accuracy is the number of correct predictions over the total number of test dataset.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precision is the ratio between the True Positives and all the Positives. It measures the model ability to not classify a case as positive, if it should be negative.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recall is the measure of the model correctly identifying True Positives. It is the opposite of the precision.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F1-score is the weighted harmonic mean of precision and recall (F1= 1 is the best).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precision-recall curve is a metric for demonstrating the tradeoff between precision and recall for imbalanced datasets. The area under the precision-recall curve is the average precision score (AP = 1 is the best).</a:t>
            </a:r>
          </a:p>
          <a:p>
            <a:endParaRPr lang="en-US" sz="1200" kern="1200" dirty="0" smtClean="0">
              <a:solidFill>
                <a:schemeClr val="tx1"/>
              </a:solidFill>
              <a:effectLst/>
              <a:latin typeface="+mn-lt"/>
              <a:ea typeface="+mn-ea"/>
              <a:cs typeface="+mn-cs"/>
            </a:endParaRPr>
          </a:p>
          <a:p>
            <a:pPr fontAlgn="base"/>
            <a:r>
              <a:rPr lang="en-US" sz="1200" kern="1200" dirty="0" smtClean="0">
                <a:solidFill>
                  <a:schemeClr val="tx1"/>
                </a:solidFill>
                <a:effectLst/>
                <a:latin typeface="+mn-lt"/>
                <a:ea typeface="+mn-ea"/>
                <a:cs typeface="+mn-cs"/>
              </a:rPr>
              <a:t>Overall accuracy is based on one specific </a:t>
            </a:r>
            <a:r>
              <a:rPr lang="en-US" sz="1200" kern="1200" dirty="0" err="1" smtClean="0">
                <a:solidFill>
                  <a:schemeClr val="tx1"/>
                </a:solidFill>
                <a:effectLst/>
                <a:latin typeface="+mn-lt"/>
                <a:ea typeface="+mn-ea"/>
                <a:cs typeface="+mn-cs"/>
              </a:rPr>
              <a:t>cutpoint</a:t>
            </a:r>
            <a:r>
              <a:rPr lang="en-US" sz="1200" kern="1200" dirty="0" smtClean="0">
                <a:solidFill>
                  <a:schemeClr val="tx1"/>
                </a:solidFill>
                <a:effectLst/>
                <a:latin typeface="+mn-lt"/>
                <a:ea typeface="+mn-ea"/>
                <a:cs typeface="+mn-cs"/>
              </a:rPr>
              <a:t>, while ROC tries all of the </a:t>
            </a:r>
            <a:r>
              <a:rPr lang="en-US" sz="1200" kern="1200" dirty="0" err="1" smtClean="0">
                <a:solidFill>
                  <a:schemeClr val="tx1"/>
                </a:solidFill>
                <a:effectLst/>
                <a:latin typeface="+mn-lt"/>
                <a:ea typeface="+mn-ea"/>
                <a:cs typeface="+mn-cs"/>
              </a:rPr>
              <a:t>cutpoint</a:t>
            </a:r>
            <a:r>
              <a:rPr lang="en-US" sz="1200" kern="1200" dirty="0" smtClean="0">
                <a:solidFill>
                  <a:schemeClr val="tx1"/>
                </a:solidFill>
                <a:effectLst/>
                <a:latin typeface="+mn-lt"/>
                <a:ea typeface="+mn-ea"/>
                <a:cs typeface="+mn-cs"/>
              </a:rPr>
              <a:t> and plots the sensitivity and specificity. So when we compare the overall accuracy, we are comparing the accuracy based on some </a:t>
            </a:r>
            <a:r>
              <a:rPr lang="en-US" sz="1200" kern="1200" dirty="0" err="1" smtClean="0">
                <a:solidFill>
                  <a:schemeClr val="tx1"/>
                </a:solidFill>
                <a:effectLst/>
                <a:latin typeface="+mn-lt"/>
                <a:ea typeface="+mn-ea"/>
                <a:cs typeface="+mn-cs"/>
              </a:rPr>
              <a:t>cutpoint</a:t>
            </a:r>
            <a:r>
              <a:rPr lang="en-US" sz="1200" kern="1200" dirty="0" smtClean="0">
                <a:solidFill>
                  <a:schemeClr val="tx1"/>
                </a:solidFill>
                <a:effectLst/>
                <a:latin typeface="+mn-lt"/>
                <a:ea typeface="+mn-ea"/>
                <a:cs typeface="+mn-cs"/>
              </a:rPr>
              <a:t>. The overall accuracy varies from different </a:t>
            </a:r>
            <a:r>
              <a:rPr lang="en-US" sz="1200" kern="1200" dirty="0" err="1" smtClean="0">
                <a:solidFill>
                  <a:schemeClr val="tx1"/>
                </a:solidFill>
                <a:effectLst/>
                <a:latin typeface="+mn-lt"/>
                <a:ea typeface="+mn-ea"/>
                <a:cs typeface="+mn-cs"/>
              </a:rPr>
              <a:t>cutpoint</a:t>
            </a:r>
            <a:r>
              <a:rPr lang="en-US" sz="120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As answered before, on imbalanced dataset using the majority run as a classifier will lead to high accuracy what will make it a misleading measure.</a:t>
            </a:r>
          </a:p>
          <a:p>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If you are digging for gold (a scenario in which you have huge benefit from a true positive, not too high cost of a false positive) then recall is a good measure.</a:t>
            </a:r>
          </a:p>
          <a:p>
            <a:pPr fontAlgn="base"/>
            <a:r>
              <a:rPr lang="en-US" sz="1200" b="0" i="0" kern="1200" dirty="0" smtClean="0">
                <a:solidFill>
                  <a:schemeClr val="tx1"/>
                </a:solidFill>
                <a:effectLst/>
                <a:latin typeface="+mn-lt"/>
                <a:ea typeface="+mn-ea"/>
                <a:cs typeface="+mn-cs"/>
              </a:rPr>
              <a:t>If you are trying to decide whether to perform a complex medical procedure on people (high cost of false positive, hopefully a low cost of false negative), precision is the measure you should use.</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EC61A81-8F80-4433-9C5E-24D607558C72}" type="slidenum">
              <a:rPr lang="en-US" smtClean="0"/>
              <a:t>25</a:t>
            </a:fld>
            <a:endParaRPr lang="en-US"/>
          </a:p>
        </p:txBody>
      </p:sp>
    </p:spTree>
    <p:extLst>
      <p:ext uri="{BB962C8B-B14F-4D97-AF65-F5344CB8AC3E}">
        <p14:creationId xmlns:p14="http://schemas.microsoft.com/office/powerpoint/2010/main" val="23097708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C61A81-8F80-4433-9C5E-24D607558C72}" type="slidenum">
              <a:rPr lang="en-US" smtClean="0"/>
              <a:t>37</a:t>
            </a:fld>
            <a:endParaRPr lang="en-US"/>
          </a:p>
        </p:txBody>
      </p:sp>
    </p:spTree>
    <p:extLst>
      <p:ext uri="{BB962C8B-B14F-4D97-AF65-F5344CB8AC3E}">
        <p14:creationId xmlns:p14="http://schemas.microsoft.com/office/powerpoint/2010/main" val="40864632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C61A81-8F80-4433-9C5E-24D607558C72}" type="slidenum">
              <a:rPr lang="en-US" smtClean="0"/>
              <a:t>38</a:t>
            </a:fld>
            <a:endParaRPr lang="en-US"/>
          </a:p>
        </p:txBody>
      </p:sp>
    </p:spTree>
    <p:extLst>
      <p:ext uri="{BB962C8B-B14F-4D97-AF65-F5344CB8AC3E}">
        <p14:creationId xmlns:p14="http://schemas.microsoft.com/office/powerpoint/2010/main" val="2740764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C61A81-8F80-4433-9C5E-24D607558C72}" type="slidenum">
              <a:rPr lang="en-US" smtClean="0"/>
              <a:t>50</a:t>
            </a:fld>
            <a:endParaRPr lang="en-US"/>
          </a:p>
        </p:txBody>
      </p:sp>
    </p:spTree>
    <p:extLst>
      <p:ext uri="{BB962C8B-B14F-4D97-AF65-F5344CB8AC3E}">
        <p14:creationId xmlns:p14="http://schemas.microsoft.com/office/powerpoint/2010/main" val="1345999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With the abundance of administrative records of inpatient clients and high dimensionality of psychiatric data, many recent studies have applied machine learning (ML) approach to detect complex patterns among risk factors and to develop hospitalization/rehospitalization prediction models. For example, Zhao et al. 2020 used random forest, a tree-based classification algorithm, to identify top risk factors for EPR. </a:t>
            </a:r>
            <a:r>
              <a:rPr lang="en-US" sz="1200" kern="1200" dirty="0" err="1" smtClean="0">
                <a:solidFill>
                  <a:schemeClr val="tx1"/>
                </a:solidFill>
                <a:effectLst/>
                <a:latin typeface="+mn-lt"/>
                <a:ea typeface="+mn-ea"/>
                <a:cs typeface="+mn-cs"/>
              </a:rPr>
              <a:t>Blankers</a:t>
            </a:r>
            <a:r>
              <a:rPr lang="en-US" sz="1200" kern="1200" dirty="0" smtClean="0">
                <a:solidFill>
                  <a:schemeClr val="tx1"/>
                </a:solidFill>
                <a:effectLst/>
                <a:latin typeface="+mn-lt"/>
                <a:ea typeface="+mn-ea"/>
                <a:cs typeface="+mn-cs"/>
              </a:rPr>
              <a:t> et al. 2020 applied ten machine learning algorithms, including the traditional statistical technique - generalized linear model (GLM/logistic regression) to predict psychiatric hospitalization. Morel et al. 2020 used the ensemble model, a technique that combines individual models to boost the performance, such as extreme gradient boosting to predict psychiatric readmission. </a:t>
            </a:r>
          </a:p>
        </p:txBody>
      </p:sp>
      <p:sp>
        <p:nvSpPr>
          <p:cNvPr id="4" name="Slide Number Placeholder 3"/>
          <p:cNvSpPr>
            <a:spLocks noGrp="1"/>
          </p:cNvSpPr>
          <p:nvPr>
            <p:ph type="sldNum" sz="quarter" idx="10"/>
          </p:nvPr>
        </p:nvSpPr>
        <p:spPr/>
        <p:txBody>
          <a:bodyPr/>
          <a:lstStyle/>
          <a:p>
            <a:fld id="{DEC61A81-8F80-4433-9C5E-24D607558C72}" type="slidenum">
              <a:rPr lang="en-US" smtClean="0"/>
              <a:t>5</a:t>
            </a:fld>
            <a:endParaRPr lang="en-US"/>
          </a:p>
        </p:txBody>
      </p:sp>
    </p:spTree>
    <p:extLst>
      <p:ext uri="{BB962C8B-B14F-4D97-AF65-F5344CB8AC3E}">
        <p14:creationId xmlns:p14="http://schemas.microsoft.com/office/powerpoint/2010/main" val="2938719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Despite the considerable number of studies on readmission prediction, most EPR predictive models are designed for 90-day psychiatric rehospitalization and focus on the adult population. It is essential to predict rehospitalization earlier than 90 days and identify the unique factors contributing to the likelihood of the readmission for both the children/ teenager as well as the </a:t>
            </a:r>
            <a:r>
              <a:rPr lang="en-US" sz="1200" kern="1200" dirty="0" err="1" smtClean="0">
                <a:solidFill>
                  <a:schemeClr val="tx1"/>
                </a:solidFill>
                <a:effectLst/>
                <a:latin typeface="+mn-lt"/>
                <a:ea typeface="+mn-ea"/>
                <a:cs typeface="+mn-cs"/>
              </a:rPr>
              <a:t>the</a:t>
            </a:r>
            <a:r>
              <a:rPr lang="en-US" sz="1200" kern="1200" dirty="0" smtClean="0">
                <a:solidFill>
                  <a:schemeClr val="tx1"/>
                </a:solidFill>
                <a:effectLst/>
                <a:latin typeface="+mn-lt"/>
                <a:ea typeface="+mn-ea"/>
                <a:cs typeface="+mn-cs"/>
              </a:rPr>
              <a:t> adult populations. </a:t>
            </a:r>
          </a:p>
          <a:p>
            <a:endParaRPr lang="en-US" dirty="0"/>
          </a:p>
        </p:txBody>
      </p:sp>
      <p:sp>
        <p:nvSpPr>
          <p:cNvPr id="4" name="Slide Number Placeholder 3"/>
          <p:cNvSpPr>
            <a:spLocks noGrp="1"/>
          </p:cNvSpPr>
          <p:nvPr>
            <p:ph type="sldNum" sz="quarter" idx="10"/>
          </p:nvPr>
        </p:nvSpPr>
        <p:spPr/>
        <p:txBody>
          <a:bodyPr/>
          <a:lstStyle/>
          <a:p>
            <a:fld id="{DEC61A81-8F80-4433-9C5E-24D607558C72}" type="slidenum">
              <a:rPr lang="en-US" smtClean="0"/>
              <a:t>6</a:t>
            </a:fld>
            <a:endParaRPr lang="en-US"/>
          </a:p>
        </p:txBody>
      </p:sp>
    </p:spTree>
    <p:extLst>
      <p:ext uri="{BB962C8B-B14F-4D97-AF65-F5344CB8AC3E}">
        <p14:creationId xmlns:p14="http://schemas.microsoft.com/office/powerpoint/2010/main" val="298787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primary outcome of interest was a dichotomized measure of client psychiatric rehospitalization within 7, 30, 60 or 90 days after being discharged from an inpatient service (the index hospitalization). Each of these timeframe outcomes were analyzed separately.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CYF: trauma, sexual orientation, primary</a:t>
            </a:r>
            <a:r>
              <a:rPr lang="en-US" sz="1200" kern="1200" baseline="0" dirty="0" smtClean="0">
                <a:solidFill>
                  <a:schemeClr val="tx1"/>
                </a:solidFill>
                <a:effectLst/>
                <a:latin typeface="+mn-lt"/>
                <a:ea typeface="+mn-ea"/>
                <a:cs typeface="+mn-cs"/>
              </a:rPr>
              <a:t> care physician</a:t>
            </a:r>
          </a:p>
          <a:p>
            <a:r>
              <a:rPr lang="en-US" sz="1200" kern="1200" baseline="0" dirty="0" smtClean="0">
                <a:solidFill>
                  <a:schemeClr val="tx1"/>
                </a:solidFill>
                <a:effectLst/>
                <a:latin typeface="+mn-lt"/>
                <a:ea typeface="+mn-ea"/>
                <a:cs typeface="+mn-cs"/>
              </a:rPr>
              <a:t>AOA: veteran, marital status, domestic abuse</a:t>
            </a:r>
          </a:p>
          <a:p>
            <a:endParaRPr lang="en-US" dirty="0"/>
          </a:p>
        </p:txBody>
      </p:sp>
      <p:sp>
        <p:nvSpPr>
          <p:cNvPr id="4" name="Slide Number Placeholder 3"/>
          <p:cNvSpPr>
            <a:spLocks noGrp="1"/>
          </p:cNvSpPr>
          <p:nvPr>
            <p:ph type="sldNum" sz="quarter" idx="10"/>
          </p:nvPr>
        </p:nvSpPr>
        <p:spPr/>
        <p:txBody>
          <a:bodyPr/>
          <a:lstStyle/>
          <a:p>
            <a:fld id="{DEC61A81-8F80-4433-9C5E-24D607558C72}" type="slidenum">
              <a:rPr lang="en-US" smtClean="0"/>
              <a:t>10</a:t>
            </a:fld>
            <a:endParaRPr lang="en-US"/>
          </a:p>
        </p:txBody>
      </p:sp>
    </p:spTree>
    <p:extLst>
      <p:ext uri="{BB962C8B-B14F-4D97-AF65-F5344CB8AC3E}">
        <p14:creationId xmlns:p14="http://schemas.microsoft.com/office/powerpoint/2010/main" val="3361871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Logistic Regression, also known as logit regression or logit model, is a statistical model used to estimate the probability of a binary (0-1) outcome. It uses the Sigmoid function, which is an S-shaped curve that takes input data and maps it into a value between 0 (event does not occur) and 1 (event occurs). This model is also considered a type of Generalized Linear Models (</a:t>
            </a:r>
            <a:r>
              <a:rPr lang="en-US" sz="1200" kern="1200" dirty="0" err="1" smtClean="0">
                <a:solidFill>
                  <a:schemeClr val="tx1"/>
                </a:solidFill>
                <a:effectLst/>
                <a:latin typeface="+mn-lt"/>
                <a:ea typeface="+mn-ea"/>
                <a:cs typeface="+mn-cs"/>
              </a:rPr>
              <a:t>Nelder</a:t>
            </a:r>
            <a:r>
              <a:rPr lang="en-US" sz="1200" kern="1200" dirty="0" smtClean="0">
                <a:solidFill>
                  <a:schemeClr val="tx1"/>
                </a:solidFill>
                <a:effectLst/>
                <a:latin typeface="+mn-lt"/>
                <a:ea typeface="+mn-ea"/>
                <a:cs typeface="+mn-cs"/>
              </a:rPr>
              <a:t> 1972). For our Logistic Regression model, “</a:t>
            </a:r>
            <a:r>
              <a:rPr lang="en-US" sz="1200" kern="1200" dirty="0" err="1" smtClean="0">
                <a:solidFill>
                  <a:schemeClr val="tx1"/>
                </a:solidFill>
                <a:effectLst/>
                <a:latin typeface="+mn-lt"/>
                <a:ea typeface="+mn-ea"/>
                <a:cs typeface="+mn-cs"/>
              </a:rPr>
              <a:t>liblinear</a:t>
            </a:r>
            <a:r>
              <a:rPr lang="en-US" sz="1200" kern="1200" dirty="0" smtClean="0">
                <a:solidFill>
                  <a:schemeClr val="tx1"/>
                </a:solidFill>
                <a:effectLst/>
                <a:latin typeface="+mn-lt"/>
                <a:ea typeface="+mn-ea"/>
                <a:cs typeface="+mn-cs"/>
              </a:rPr>
              <a:t>” solver was used to handle L1 penalty, which limits size of the coefficients.</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DEC61A81-8F80-4433-9C5E-24D607558C72}" type="slidenum">
              <a:rPr lang="en-US" smtClean="0"/>
              <a:t>12</a:t>
            </a:fld>
            <a:endParaRPr lang="en-US"/>
          </a:p>
        </p:txBody>
      </p:sp>
    </p:spTree>
    <p:extLst>
      <p:ext uri="{BB962C8B-B14F-4D97-AF65-F5344CB8AC3E}">
        <p14:creationId xmlns:p14="http://schemas.microsoft.com/office/powerpoint/2010/main" val="2778500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Naïve Bayes is a technique used to classify cases into labels (in our case rehospitalization Yes or No). The model is based on Bayes’ Theorem with an assumption of independence among predictors. For example, an animal may be considered to be a bird if it has two wings, two legs, a beak, feathers and lays eggs. Although these features depend on each other, each of them independently contributes to the probability that the animal is a bird and that is why it is known as ‘Naive’ (Hand 2001). The default Naïve Bayes model was used.</a:t>
            </a:r>
          </a:p>
          <a:p>
            <a:endParaRPr lang="en-US" dirty="0"/>
          </a:p>
        </p:txBody>
      </p:sp>
      <p:sp>
        <p:nvSpPr>
          <p:cNvPr id="4" name="Slide Number Placeholder 3"/>
          <p:cNvSpPr>
            <a:spLocks noGrp="1"/>
          </p:cNvSpPr>
          <p:nvPr>
            <p:ph type="sldNum" sz="quarter" idx="10"/>
          </p:nvPr>
        </p:nvSpPr>
        <p:spPr/>
        <p:txBody>
          <a:bodyPr/>
          <a:lstStyle/>
          <a:p>
            <a:fld id="{DEC61A81-8F80-4433-9C5E-24D607558C72}" type="slidenum">
              <a:rPr lang="en-US" smtClean="0"/>
              <a:t>13</a:t>
            </a:fld>
            <a:endParaRPr lang="en-US"/>
          </a:p>
        </p:txBody>
      </p:sp>
    </p:spTree>
    <p:extLst>
      <p:ext uri="{BB962C8B-B14F-4D97-AF65-F5344CB8AC3E}">
        <p14:creationId xmlns:p14="http://schemas.microsoft.com/office/powerpoint/2010/main" val="1264349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K-nearest neighbors (KNN) is an algorithm that estimates how likely a new case is to be a member of one group or the other depending on the majority of k (k&gt;1) closest matching neighbor data. KNN determines the closest matching neighbor by a similarity measure such as the Euclidean distance [formula = (√((X1−X2)^2+(Y1−Y2)^2)] between two data points (Altman 1992). We used k=3 in our KNN model.</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EC61A81-8F80-4433-9C5E-24D607558C72}" type="slidenum">
              <a:rPr lang="en-US" smtClean="0"/>
              <a:t>14</a:t>
            </a:fld>
            <a:endParaRPr lang="en-US"/>
          </a:p>
        </p:txBody>
      </p:sp>
    </p:spTree>
    <p:extLst>
      <p:ext uri="{BB962C8B-B14F-4D97-AF65-F5344CB8AC3E}">
        <p14:creationId xmlns:p14="http://schemas.microsoft.com/office/powerpoint/2010/main" val="1215807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Decision Tree, also known as Classification and Regression Tree, is a robust algorithm that repeatedly partitions the data into a number of smaller subgroups (called leaf nodes) with similar response values based on a set of decision rules (called decision nodes) like an upside-down tree. The model tries to minimize cross-entropy or Gini index, a measure of purity to ensure the subset is as pure or homogeneous as possible, which is also where the branches stop splitting (Song 2015). Because our outcome variable is categorical, the model predicts the class label (i.e. rehospitalization Yes of No) from the class that has majority presentation in the subgroup. We used the default Decision Tree model.</a:t>
            </a:r>
          </a:p>
          <a:p>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DEC61A81-8F80-4433-9C5E-24D607558C72}" type="slidenum">
              <a:rPr lang="en-US" smtClean="0"/>
              <a:t>15</a:t>
            </a:fld>
            <a:endParaRPr lang="en-US"/>
          </a:p>
        </p:txBody>
      </p:sp>
    </p:spTree>
    <p:extLst>
      <p:ext uri="{BB962C8B-B14F-4D97-AF65-F5344CB8AC3E}">
        <p14:creationId xmlns:p14="http://schemas.microsoft.com/office/powerpoint/2010/main" val="2323367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Random Forest is an ensemble learning method that produces many decision trees using the training data as an input. These tree are made by randomly selecting a number of predictors and a number of rows from the original dataset. Each individual tree in the random forest outputs a class prediction and the class with the most votes becomes the model’s prediction. Random forest is considered more reliable and stable than just a decision tree (</a:t>
            </a:r>
            <a:r>
              <a:rPr lang="en-US" sz="1200" kern="1200" dirty="0" err="1" smtClean="0">
                <a:solidFill>
                  <a:schemeClr val="tx1"/>
                </a:solidFill>
                <a:effectLst/>
                <a:latin typeface="+mn-lt"/>
                <a:ea typeface="+mn-ea"/>
                <a:cs typeface="+mn-cs"/>
              </a:rPr>
              <a:t>Biau</a:t>
            </a:r>
            <a:r>
              <a:rPr lang="en-US" sz="1200" kern="1200" dirty="0" smtClean="0">
                <a:solidFill>
                  <a:schemeClr val="tx1"/>
                </a:solidFill>
                <a:effectLst/>
                <a:latin typeface="+mn-lt"/>
                <a:ea typeface="+mn-ea"/>
                <a:cs typeface="+mn-cs"/>
              </a:rPr>
              <a:t> 2016). We used the default 100 trees for the Random Forest model.</a:t>
            </a:r>
          </a:p>
          <a:p>
            <a:r>
              <a:rPr lang="en-US" sz="1200" kern="1200" dirty="0" smtClean="0">
                <a:solidFill>
                  <a:schemeClr val="tx1"/>
                </a:solidFill>
                <a:effectLst/>
                <a:latin typeface="+mn-lt"/>
                <a:ea typeface="+mn-ea"/>
                <a:cs typeface="+mn-cs"/>
              </a:rPr>
              <a:t>Gradient Boosting is a ML technique that produces a strong prediction model in the form of an ensemble of weak prediction models, often in the form of decision trees. Gradient</a:t>
            </a:r>
            <a:endParaRPr lang="en-US" dirty="0"/>
          </a:p>
        </p:txBody>
      </p:sp>
      <p:sp>
        <p:nvSpPr>
          <p:cNvPr id="4" name="Slide Number Placeholder 3"/>
          <p:cNvSpPr>
            <a:spLocks noGrp="1"/>
          </p:cNvSpPr>
          <p:nvPr>
            <p:ph type="sldNum" sz="quarter" idx="10"/>
          </p:nvPr>
        </p:nvSpPr>
        <p:spPr/>
        <p:txBody>
          <a:bodyPr/>
          <a:lstStyle/>
          <a:p>
            <a:fld id="{DEC61A81-8F80-4433-9C5E-24D607558C72}" type="slidenum">
              <a:rPr lang="en-US" smtClean="0"/>
              <a:t>16</a:t>
            </a:fld>
            <a:endParaRPr lang="en-US"/>
          </a:p>
        </p:txBody>
      </p:sp>
    </p:spTree>
    <p:extLst>
      <p:ext uri="{BB962C8B-B14F-4D97-AF65-F5344CB8AC3E}">
        <p14:creationId xmlns:p14="http://schemas.microsoft.com/office/powerpoint/2010/main" val="1629805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5/24/2021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91848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06852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1021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048268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20263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3310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15087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22408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199851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5/24/2021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98053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4563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4084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75801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031686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71262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51978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483807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324355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324505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876064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570659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84389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353144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254033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925856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457735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954590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22226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5/24/2021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97427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5647034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42971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6459378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287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206788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7840411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6008735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65802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7314146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0490835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0417231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7355580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0680510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0104060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22719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19506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5992376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27190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2893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54612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9515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3410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5/24/2021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53261317"/>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5/24/2021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01566415"/>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5/24/2021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044280"/>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9.xml"/><Relationship Id="rId5" Type="http://schemas.openxmlformats.org/officeDocument/2006/relationships/chart" Target="../charts/chart4.xml"/><Relationship Id="rId4" Type="http://schemas.openxmlformats.org/officeDocument/2006/relationships/chart" Target="../charts/chart3.xml"/></Relationships>
</file>

<file path=ppt/slides/_rels/slide2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9.xml"/><Relationship Id="rId5" Type="http://schemas.openxmlformats.org/officeDocument/2006/relationships/chart" Target="../charts/chart8.xml"/><Relationship Id="rId4" Type="http://schemas.openxmlformats.org/officeDocument/2006/relationships/chart" Target="../charts/chart7.xml"/></Relationships>
</file>

<file path=ppt/slides/_rels/slide29.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19.xml"/><Relationship Id="rId5" Type="http://schemas.openxmlformats.org/officeDocument/2006/relationships/chart" Target="../charts/chart12.xml"/><Relationship Id="rId4" Type="http://schemas.openxmlformats.org/officeDocument/2006/relationships/chart" Target="../charts/char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hart" Target="../charts/chart16.xml"/><Relationship Id="rId1" Type="http://schemas.openxmlformats.org/officeDocument/2006/relationships/slideLayout" Target="../slideLayouts/slideLayout19.xml"/><Relationship Id="rId5" Type="http://schemas.openxmlformats.org/officeDocument/2006/relationships/image" Target="../media/image20.png"/><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hart" Target="../charts/chart17.xml"/><Relationship Id="rId1" Type="http://schemas.openxmlformats.org/officeDocument/2006/relationships/slideLayout" Target="../slideLayouts/slideLayout19.xml"/><Relationship Id="rId5" Type="http://schemas.openxmlformats.org/officeDocument/2006/relationships/image" Target="../media/image23.png"/><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hart" Target="../charts/chart18.xml"/><Relationship Id="rId1" Type="http://schemas.openxmlformats.org/officeDocument/2006/relationships/slideLayout" Target="../slideLayouts/slideLayout19.xml"/><Relationship Id="rId5" Type="http://schemas.openxmlformats.org/officeDocument/2006/relationships/image" Target="../media/image26.png"/><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chart" Target="../charts/chart19.xml"/><Relationship Id="rId1" Type="http://schemas.openxmlformats.org/officeDocument/2006/relationships/slideLayout" Target="../slideLayouts/slideLayout19.xml"/><Relationship Id="rId5" Type="http://schemas.openxmlformats.org/officeDocument/2006/relationships/image" Target="../media/image29.png"/><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chart" Target="../charts/chart21.xml"/><Relationship Id="rId1" Type="http://schemas.openxmlformats.org/officeDocument/2006/relationships/slideLayout" Target="../slideLayouts/slideLayout41.xml"/><Relationship Id="rId5" Type="http://schemas.openxmlformats.org/officeDocument/2006/relationships/chart" Target="../charts/chart24.xml"/><Relationship Id="rId4" Type="http://schemas.openxmlformats.org/officeDocument/2006/relationships/chart" Target="../charts/chart23.xml"/></Relationships>
</file>

<file path=ppt/slides/_rels/slide41.xml.rels><?xml version="1.0" encoding="UTF-8" standalone="yes"?>
<Relationships xmlns="http://schemas.openxmlformats.org/package/2006/relationships"><Relationship Id="rId3" Type="http://schemas.openxmlformats.org/officeDocument/2006/relationships/chart" Target="../charts/chart26.xml"/><Relationship Id="rId2" Type="http://schemas.openxmlformats.org/officeDocument/2006/relationships/chart" Target="../charts/chart25.xml"/><Relationship Id="rId1" Type="http://schemas.openxmlformats.org/officeDocument/2006/relationships/slideLayout" Target="../slideLayouts/slideLayout41.xml"/><Relationship Id="rId6" Type="http://schemas.openxmlformats.org/officeDocument/2006/relationships/chart" Target="../charts/chart29.xml"/><Relationship Id="rId5" Type="http://schemas.openxmlformats.org/officeDocument/2006/relationships/chart" Target="../charts/chart28.xml"/><Relationship Id="rId4" Type="http://schemas.openxmlformats.org/officeDocument/2006/relationships/chart" Target="../charts/chart27.xml"/></Relationships>
</file>

<file path=ppt/slides/_rels/slide42.xml.rels><?xml version="1.0" encoding="UTF-8" standalone="yes"?>
<Relationships xmlns="http://schemas.openxmlformats.org/package/2006/relationships"><Relationship Id="rId3" Type="http://schemas.openxmlformats.org/officeDocument/2006/relationships/chart" Target="../charts/chart31.xml"/><Relationship Id="rId2" Type="http://schemas.openxmlformats.org/officeDocument/2006/relationships/chart" Target="../charts/chart30.xml"/><Relationship Id="rId1" Type="http://schemas.openxmlformats.org/officeDocument/2006/relationships/slideLayout" Target="../slideLayouts/slideLayout41.xml"/><Relationship Id="rId4" Type="http://schemas.openxmlformats.org/officeDocument/2006/relationships/chart" Target="../charts/chart32.xml"/></Relationships>
</file>

<file path=ppt/slides/_rels/slide43.xml.rels><?xml version="1.0" encoding="UTF-8" standalone="yes"?>
<Relationships xmlns="http://schemas.openxmlformats.org/package/2006/relationships"><Relationship Id="rId2" Type="http://schemas.openxmlformats.org/officeDocument/2006/relationships/chart" Target="../charts/chart33.xml"/><Relationship Id="rId1" Type="http://schemas.openxmlformats.org/officeDocument/2006/relationships/slideLayout" Target="../slideLayouts/slideLayout36.xml"/></Relationships>
</file>

<file path=ppt/slides/_rels/slide44.xml.rels><?xml version="1.0" encoding="UTF-8" standalone="yes"?>
<Relationships xmlns="http://schemas.openxmlformats.org/package/2006/relationships"><Relationship Id="rId3" Type="http://schemas.openxmlformats.org/officeDocument/2006/relationships/chart" Target="../charts/chart35.xml"/><Relationship Id="rId2" Type="http://schemas.openxmlformats.org/officeDocument/2006/relationships/chart" Target="../charts/chart34.xml"/><Relationship Id="rId1" Type="http://schemas.openxmlformats.org/officeDocument/2006/relationships/slideLayout" Target="../slideLayouts/slideLayout36.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hart" Target="../charts/chart36.xml"/><Relationship Id="rId1" Type="http://schemas.openxmlformats.org/officeDocument/2006/relationships/slideLayout" Target="../slideLayouts/slideLayout36.xml"/><Relationship Id="rId5" Type="http://schemas.openxmlformats.org/officeDocument/2006/relationships/image" Target="../media/image32.png"/><Relationship Id="rId4" Type="http://schemas.openxmlformats.org/officeDocument/2006/relationships/image" Target="../media/image31.png"/></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chart" Target="../charts/chart37.xml"/><Relationship Id="rId1" Type="http://schemas.openxmlformats.org/officeDocument/2006/relationships/slideLayout" Target="../slideLayouts/slideLayout36.xml"/><Relationship Id="rId5" Type="http://schemas.openxmlformats.org/officeDocument/2006/relationships/image" Target="../media/image35.png"/><Relationship Id="rId4" Type="http://schemas.openxmlformats.org/officeDocument/2006/relationships/image" Target="../media/image34.png"/></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chart" Target="../charts/chart38.xml"/><Relationship Id="rId1" Type="http://schemas.openxmlformats.org/officeDocument/2006/relationships/slideLayout" Target="../slideLayouts/slideLayout36.xml"/><Relationship Id="rId5" Type="http://schemas.openxmlformats.org/officeDocument/2006/relationships/image" Target="../media/image38.png"/><Relationship Id="rId4" Type="http://schemas.openxmlformats.org/officeDocument/2006/relationships/image" Target="../media/image37.png"/></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chart" Target="../charts/chart39.xml"/><Relationship Id="rId1" Type="http://schemas.openxmlformats.org/officeDocument/2006/relationships/slideLayout" Target="../slideLayouts/slideLayout36.xml"/><Relationship Id="rId5" Type="http://schemas.openxmlformats.org/officeDocument/2006/relationships/image" Target="../media/image41.png"/><Relationship Id="rId4" Type="http://schemas.openxmlformats.org/officeDocument/2006/relationships/image" Target="../media/image4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chart" Target="../charts/chart40.xml"/><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636123"/>
            <a:ext cx="10058400" cy="2680284"/>
          </a:xfrm>
        </p:spPr>
        <p:txBody>
          <a:bodyPr>
            <a:normAutofit/>
          </a:bodyPr>
          <a:lstStyle/>
          <a:p>
            <a:pPr algn="ctr"/>
            <a:r>
              <a:rPr lang="en-US" sz="6600" dirty="0" smtClean="0"/>
              <a:t>Early Psychiatric Rehospitalization </a:t>
            </a:r>
            <a:r>
              <a:rPr lang="en-US" sz="6600" dirty="0" smtClean="0"/>
              <a:t>Prediction</a:t>
            </a:r>
            <a:endParaRPr lang="en-US" sz="6600" dirty="0"/>
          </a:p>
        </p:txBody>
      </p:sp>
      <p:sp>
        <p:nvSpPr>
          <p:cNvPr id="3" name="Subtitle 2"/>
          <p:cNvSpPr>
            <a:spLocks noGrp="1"/>
          </p:cNvSpPr>
          <p:nvPr>
            <p:ph type="subTitle" idx="1"/>
          </p:nvPr>
        </p:nvSpPr>
        <p:spPr/>
        <p:txBody>
          <a:bodyPr>
            <a:normAutofit/>
          </a:bodyPr>
          <a:lstStyle/>
          <a:p>
            <a:pPr algn="l"/>
            <a:r>
              <a:rPr lang="en-US" dirty="0" smtClean="0"/>
              <a:t>Anh Tran</a:t>
            </a:r>
          </a:p>
          <a:p>
            <a:pPr algn="l"/>
            <a:r>
              <a:rPr lang="en-US" dirty="0" smtClean="0"/>
              <a:t>CSE 6748 Applied Analytics Practicum</a:t>
            </a:r>
          </a:p>
          <a:p>
            <a:pPr algn="l"/>
            <a:r>
              <a:rPr lang="en-US" dirty="0" smtClean="0"/>
              <a:t>presentation</a:t>
            </a:r>
            <a:endParaRPr lang="en-US" dirty="0"/>
          </a:p>
        </p:txBody>
      </p:sp>
    </p:spTree>
    <p:extLst>
      <p:ext uri="{BB962C8B-B14F-4D97-AF65-F5344CB8AC3E}">
        <p14:creationId xmlns:p14="http://schemas.microsoft.com/office/powerpoint/2010/main" val="42368057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624956"/>
            <a:ext cx="10018713" cy="1040072"/>
          </a:xfrm>
        </p:spPr>
        <p:txBody>
          <a:bodyPr/>
          <a:lstStyle/>
          <a:p>
            <a:r>
              <a:rPr lang="en-US" dirty="0" smtClean="0"/>
              <a:t>Outputs and predictor variables</a:t>
            </a:r>
            <a:endParaRPr lang="en-US" dirty="0"/>
          </a:p>
        </p:txBody>
      </p:sp>
      <p:sp>
        <p:nvSpPr>
          <p:cNvPr id="3" name="Content Placeholder 2"/>
          <p:cNvSpPr>
            <a:spLocks noGrp="1"/>
          </p:cNvSpPr>
          <p:nvPr>
            <p:ph idx="1"/>
          </p:nvPr>
        </p:nvSpPr>
        <p:spPr>
          <a:xfrm>
            <a:off x="1097279" y="1501255"/>
            <a:ext cx="10503317" cy="3343700"/>
          </a:xfrm>
        </p:spPr>
        <p:txBody>
          <a:bodyPr>
            <a:normAutofit/>
          </a:bodyPr>
          <a:lstStyle/>
          <a:p>
            <a:pPr lvl="1">
              <a:buFont typeface="Arial" panose="020B0604020202020204" pitchFamily="34" charset="0"/>
              <a:buChar char="•"/>
            </a:pPr>
            <a:r>
              <a:rPr lang="en-US" sz="2800" dirty="0"/>
              <a:t>Output: </a:t>
            </a:r>
            <a:r>
              <a:rPr lang="en-US" dirty="0"/>
              <a:t>a dichotomized measure of client psychiatric rehospitalization within 7, 30, 60 or 90 days after being </a:t>
            </a:r>
            <a:r>
              <a:rPr lang="en-US" dirty="0"/>
              <a:t>discharged</a:t>
            </a:r>
            <a:r>
              <a:rPr lang="en-US" dirty="0"/>
              <a:t> from an index hospitalization.(4 analyses)</a:t>
            </a:r>
          </a:p>
          <a:p>
            <a:pPr lvl="1">
              <a:buFont typeface="Arial" panose="020B0604020202020204" pitchFamily="34" charset="0"/>
              <a:buChar char="•"/>
            </a:pPr>
            <a:r>
              <a:rPr lang="en-US" sz="2800" dirty="0"/>
              <a:t>Predictor variables</a:t>
            </a:r>
            <a:r>
              <a:rPr lang="en-US" sz="2800" dirty="0" smtClean="0"/>
              <a:t>:</a:t>
            </a:r>
          </a:p>
          <a:p>
            <a:pPr lvl="2">
              <a:buFont typeface="Arial" panose="020B0604020202020204" pitchFamily="34" charset="0"/>
              <a:buChar char="•"/>
            </a:pPr>
            <a:r>
              <a:rPr lang="en-US" sz="2000" dirty="0"/>
              <a:t>Excluded </a:t>
            </a:r>
            <a:r>
              <a:rPr lang="en-US" sz="2000" dirty="0" smtClean="0"/>
              <a:t>variables </a:t>
            </a:r>
            <a:r>
              <a:rPr lang="en-US" sz="2000" dirty="0"/>
              <a:t>with 30% or more missing </a:t>
            </a:r>
            <a:r>
              <a:rPr lang="en-US" sz="2000" dirty="0" smtClean="0"/>
              <a:t>data</a:t>
            </a:r>
            <a:endParaRPr lang="en-US" sz="2000" dirty="0"/>
          </a:p>
        </p:txBody>
      </p:sp>
    </p:spTree>
    <p:extLst>
      <p:ext uri="{BB962C8B-B14F-4D97-AF65-F5344CB8AC3E}">
        <p14:creationId xmlns:p14="http://schemas.microsoft.com/office/powerpoint/2010/main" val="24184984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5964893"/>
              </p:ext>
            </p:extLst>
          </p:nvPr>
        </p:nvGraphicFramePr>
        <p:xfrm>
          <a:off x="1719617" y="296123"/>
          <a:ext cx="10044753" cy="6391914"/>
        </p:xfrm>
        <a:graphic>
          <a:graphicData uri="http://schemas.openxmlformats.org/drawingml/2006/table">
            <a:tbl>
              <a:tblPr firstRow="1" firstCol="1" bandRow="1">
                <a:tableStyleId>{5C22544A-7EE6-4342-B048-85BDC9FD1C3A}</a:tableStyleId>
              </a:tblPr>
              <a:tblGrid>
                <a:gridCol w="3467466">
                  <a:extLst>
                    <a:ext uri="{9D8B030D-6E8A-4147-A177-3AD203B41FA5}">
                      <a16:colId xmlns:a16="http://schemas.microsoft.com/office/drawing/2014/main" val="1150570072"/>
                    </a:ext>
                  </a:extLst>
                </a:gridCol>
                <a:gridCol w="3467466">
                  <a:extLst>
                    <a:ext uri="{9D8B030D-6E8A-4147-A177-3AD203B41FA5}">
                      <a16:colId xmlns:a16="http://schemas.microsoft.com/office/drawing/2014/main" val="553782292"/>
                    </a:ext>
                  </a:extLst>
                </a:gridCol>
                <a:gridCol w="193998">
                  <a:extLst>
                    <a:ext uri="{9D8B030D-6E8A-4147-A177-3AD203B41FA5}">
                      <a16:colId xmlns:a16="http://schemas.microsoft.com/office/drawing/2014/main" val="1925490879"/>
                    </a:ext>
                  </a:extLst>
                </a:gridCol>
                <a:gridCol w="2915823">
                  <a:extLst>
                    <a:ext uri="{9D8B030D-6E8A-4147-A177-3AD203B41FA5}">
                      <a16:colId xmlns:a16="http://schemas.microsoft.com/office/drawing/2014/main" val="981415182"/>
                    </a:ext>
                  </a:extLst>
                </a:gridCol>
              </a:tblGrid>
              <a:tr h="181788">
                <a:tc>
                  <a:txBody>
                    <a:bodyPr/>
                    <a:lstStyle/>
                    <a:p>
                      <a:pPr marL="0" marR="0">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3175" marR="33175" marT="0" marB="0"/>
                </a:tc>
                <a:tc gridSpan="3">
                  <a:txBody>
                    <a:bodyPr/>
                    <a:lstStyle/>
                    <a:p>
                      <a:pPr marL="0" marR="0" algn="ctr">
                        <a:lnSpc>
                          <a:spcPct val="107000"/>
                        </a:lnSpc>
                        <a:spcBef>
                          <a:spcPts val="0"/>
                        </a:spcBef>
                        <a:spcAft>
                          <a:spcPts val="0"/>
                        </a:spcAft>
                      </a:pPr>
                      <a:r>
                        <a:rPr lang="en-US" sz="1400">
                          <a:effectLst/>
                        </a:rPr>
                        <a:t>Candidate predictor variables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3175" marR="33175"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26418814"/>
                  </a:ext>
                </a:extLst>
              </a:tr>
              <a:tr h="181788">
                <a:tc>
                  <a:txBody>
                    <a:bodyPr/>
                    <a:lstStyle/>
                    <a:p>
                      <a:pPr marL="0" marR="0">
                        <a:lnSpc>
                          <a:spcPct val="107000"/>
                        </a:lnSpc>
                        <a:spcBef>
                          <a:spcPts val="0"/>
                        </a:spcBef>
                        <a:spcAft>
                          <a:spcPts val="0"/>
                        </a:spcAft>
                      </a:pPr>
                      <a:r>
                        <a:rPr lang="en-US" sz="1400" dirty="0">
                          <a:effectLst/>
                        </a:rPr>
                        <a:t>Themes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3175" marR="33175" marT="0" marB="0"/>
                </a:tc>
                <a:tc>
                  <a:txBody>
                    <a:bodyPr/>
                    <a:lstStyle/>
                    <a:p>
                      <a:pPr marL="0" marR="0" algn="ctr">
                        <a:lnSpc>
                          <a:spcPct val="107000"/>
                        </a:lnSpc>
                        <a:spcBef>
                          <a:spcPts val="0"/>
                        </a:spcBef>
                        <a:spcAft>
                          <a:spcPts val="0"/>
                        </a:spcAft>
                      </a:pPr>
                      <a:r>
                        <a:rPr lang="en-US" sz="1400">
                          <a:effectLst/>
                        </a:rPr>
                        <a:t>CYF</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3175" marR="33175" marT="0" marB="0"/>
                </a:tc>
                <a:tc gridSpan="2">
                  <a:txBody>
                    <a:bodyPr/>
                    <a:lstStyle/>
                    <a:p>
                      <a:pPr marL="0" marR="0" algn="ctr">
                        <a:lnSpc>
                          <a:spcPct val="107000"/>
                        </a:lnSpc>
                        <a:spcBef>
                          <a:spcPts val="0"/>
                        </a:spcBef>
                        <a:spcAft>
                          <a:spcPts val="0"/>
                        </a:spcAft>
                      </a:pPr>
                      <a:r>
                        <a:rPr lang="en-US" sz="1400">
                          <a:effectLst/>
                        </a:rPr>
                        <a:t>AOA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3175" marR="33175" marT="0" marB="0"/>
                </a:tc>
                <a:tc hMerge="1">
                  <a:txBody>
                    <a:bodyPr/>
                    <a:lstStyle/>
                    <a:p>
                      <a:endParaRPr lang="en-US"/>
                    </a:p>
                  </a:txBody>
                  <a:tcPr/>
                </a:tc>
                <a:extLst>
                  <a:ext uri="{0D108BD9-81ED-4DB2-BD59-A6C34878D82A}">
                    <a16:rowId xmlns:a16="http://schemas.microsoft.com/office/drawing/2014/main" val="3776542165"/>
                  </a:ext>
                </a:extLst>
              </a:tr>
              <a:tr h="545363">
                <a:tc rowSpan="2">
                  <a:txBody>
                    <a:bodyPr/>
                    <a:lstStyle/>
                    <a:p>
                      <a:pPr marL="0" marR="0">
                        <a:lnSpc>
                          <a:spcPct val="107000"/>
                        </a:lnSpc>
                        <a:spcBef>
                          <a:spcPts val="0"/>
                        </a:spcBef>
                        <a:spcAft>
                          <a:spcPts val="0"/>
                        </a:spcAft>
                      </a:pPr>
                      <a:r>
                        <a:rPr lang="en-US" sz="1400" dirty="0">
                          <a:effectLst/>
                        </a:rPr>
                        <a:t>Demographics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3175" marR="33175" marT="0" marB="0" anchor="ctr"/>
                </a:tc>
                <a:tc gridSpan="3">
                  <a:txBody>
                    <a:bodyPr/>
                    <a:lstStyle/>
                    <a:p>
                      <a:pPr marL="0" marR="0">
                        <a:lnSpc>
                          <a:spcPct val="107000"/>
                        </a:lnSpc>
                        <a:spcBef>
                          <a:spcPts val="0"/>
                        </a:spcBef>
                        <a:spcAft>
                          <a:spcPts val="0"/>
                        </a:spcAft>
                      </a:pPr>
                      <a:r>
                        <a:rPr lang="en-US" sz="1400" dirty="0">
                          <a:effectLst/>
                        </a:rPr>
                        <a:t>Age (</a:t>
                      </a:r>
                      <a:r>
                        <a:rPr lang="en-US" sz="1400" dirty="0" err="1">
                          <a:effectLst/>
                        </a:rPr>
                        <a:t>num</a:t>
                      </a:r>
                      <a:r>
                        <a:rPr lang="en-US" sz="1400" dirty="0">
                          <a:effectLst/>
                        </a:rPr>
                        <a:t>), Age group (cat), Gender (cat), Race (cat), Primary language (cat), Psychiatric diagnosis (cat), Living situation (cat), Insurance status (cat), </a:t>
                      </a:r>
                      <a:r>
                        <a:rPr lang="en-US" sz="1400" dirty="0" smtClean="0">
                          <a:effectLst/>
                        </a:rPr>
                        <a:t>co-occurring </a:t>
                      </a:r>
                      <a:r>
                        <a:rPr lang="en-US" sz="1400" dirty="0">
                          <a:effectLst/>
                        </a:rPr>
                        <a:t>substance use (cat)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3175" marR="33175"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30877556"/>
                  </a:ext>
                </a:extLst>
              </a:tr>
              <a:tr h="908938">
                <a:tc vMerge="1">
                  <a:txBody>
                    <a:bodyPr/>
                    <a:lstStyle/>
                    <a:p>
                      <a:endParaRPr lang="en-US"/>
                    </a:p>
                  </a:txBody>
                  <a:tcPr/>
                </a:tc>
                <a:tc>
                  <a:txBody>
                    <a:bodyPr/>
                    <a:lstStyle/>
                    <a:p>
                      <a:pPr marL="0" marR="0">
                        <a:lnSpc>
                          <a:spcPct val="107000"/>
                        </a:lnSpc>
                        <a:spcBef>
                          <a:spcPts val="0"/>
                        </a:spcBef>
                        <a:spcAft>
                          <a:spcPts val="0"/>
                        </a:spcAft>
                      </a:pPr>
                      <a:r>
                        <a:rPr lang="en-US" sz="1400" dirty="0">
                          <a:effectLst/>
                        </a:rPr>
                        <a:t>Receive Child Welfare Services/ CWS (cat), Receive Alcohol and Drug Services/ADS (cat), Probation or Juvenile Justice/JJ Involvement (cat</a:t>
                      </a:r>
                      <a:r>
                        <a:rPr lang="en-US" sz="1400" dirty="0" smtClean="0">
                          <a:effectLst/>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3175" marR="33175" marT="0" marB="0"/>
                </a:tc>
                <a:tc gridSpan="2">
                  <a:txBody>
                    <a:bodyPr/>
                    <a:lstStyle/>
                    <a:p>
                      <a:pPr marL="0" marR="0">
                        <a:lnSpc>
                          <a:spcPct val="107000"/>
                        </a:lnSpc>
                        <a:spcBef>
                          <a:spcPts val="0"/>
                        </a:spcBef>
                        <a:spcAft>
                          <a:spcPts val="0"/>
                        </a:spcAft>
                      </a:pPr>
                      <a:r>
                        <a:rPr lang="en-US" sz="1400" dirty="0">
                          <a:effectLst/>
                        </a:rPr>
                        <a:t>Employment status (cat), Education status (cat), Sexual orientation (cat</a:t>
                      </a:r>
                      <a:r>
                        <a:rPr lang="en-US" sz="1400" dirty="0" smtClean="0">
                          <a:effectLst/>
                        </a:rPr>
                        <a:t>), </a:t>
                      </a:r>
                      <a:endParaRPr lang="en-US" sz="1400" dirty="0">
                        <a:effectLst/>
                      </a:endParaRPr>
                    </a:p>
                    <a:p>
                      <a:pPr marL="0" marR="0">
                        <a:lnSpc>
                          <a:spcPct val="107000"/>
                        </a:lnSpc>
                        <a:spcBef>
                          <a:spcPts val="0"/>
                        </a:spcBef>
                        <a:spcAft>
                          <a:spcPts val="0"/>
                        </a:spcAft>
                      </a:pPr>
                      <a:r>
                        <a:rPr lang="en-US" sz="1400" dirty="0">
                          <a:effectLst/>
                        </a:rPr>
                        <a:t>Jail/Justice Involvement (cat)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3175" marR="33175" marT="0" marB="0"/>
                </a:tc>
                <a:tc hMerge="1">
                  <a:txBody>
                    <a:bodyPr/>
                    <a:lstStyle/>
                    <a:p>
                      <a:endParaRPr lang="en-US"/>
                    </a:p>
                  </a:txBody>
                  <a:tcPr/>
                </a:tc>
                <a:extLst>
                  <a:ext uri="{0D108BD9-81ED-4DB2-BD59-A6C34878D82A}">
                    <a16:rowId xmlns:a16="http://schemas.microsoft.com/office/drawing/2014/main" val="1080740579"/>
                  </a:ext>
                </a:extLst>
              </a:tr>
              <a:tr h="727150">
                <a:tc>
                  <a:txBody>
                    <a:bodyPr/>
                    <a:lstStyle/>
                    <a:p>
                      <a:pPr marL="0" marR="0">
                        <a:lnSpc>
                          <a:spcPct val="107000"/>
                        </a:lnSpc>
                        <a:spcBef>
                          <a:spcPts val="0"/>
                        </a:spcBef>
                        <a:spcAft>
                          <a:spcPts val="0"/>
                        </a:spcAft>
                      </a:pPr>
                      <a:r>
                        <a:rPr lang="en-US" sz="1400">
                          <a:effectLst/>
                        </a:rPr>
                        <a:t>Length and history of psychiatric hospitalization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3175" marR="33175" marT="0" marB="0" anchor="ctr"/>
                </a:tc>
                <a:tc gridSpan="3">
                  <a:txBody>
                    <a:bodyPr/>
                    <a:lstStyle/>
                    <a:p>
                      <a:pPr marL="0" marR="0">
                        <a:lnSpc>
                          <a:spcPct val="107000"/>
                        </a:lnSpc>
                        <a:spcBef>
                          <a:spcPts val="0"/>
                        </a:spcBef>
                        <a:spcAft>
                          <a:spcPts val="0"/>
                        </a:spcAft>
                      </a:pPr>
                      <a:r>
                        <a:rPr lang="en-US" sz="1400" dirty="0">
                          <a:effectLst/>
                        </a:rPr>
                        <a:t>First time being hospitalized (cat) </a:t>
                      </a:r>
                    </a:p>
                    <a:p>
                      <a:pPr marL="0" marR="0">
                        <a:lnSpc>
                          <a:spcPct val="107000"/>
                        </a:lnSpc>
                        <a:spcBef>
                          <a:spcPts val="0"/>
                        </a:spcBef>
                        <a:spcAft>
                          <a:spcPts val="0"/>
                        </a:spcAft>
                      </a:pPr>
                      <a:r>
                        <a:rPr lang="en-US" sz="1400" dirty="0">
                          <a:effectLst/>
                        </a:rPr>
                        <a:t>Days in the psychiatric hospital in last 12 months (</a:t>
                      </a:r>
                      <a:r>
                        <a:rPr lang="en-US" sz="1400" dirty="0" err="1">
                          <a:effectLst/>
                        </a:rPr>
                        <a:t>num</a:t>
                      </a:r>
                      <a:r>
                        <a:rPr lang="en-US" sz="1400" dirty="0">
                          <a:effectLst/>
                        </a:rPr>
                        <a:t>)</a:t>
                      </a:r>
                    </a:p>
                    <a:p>
                      <a:pPr marL="0" marR="0">
                        <a:lnSpc>
                          <a:spcPct val="107000"/>
                        </a:lnSpc>
                        <a:spcBef>
                          <a:spcPts val="0"/>
                        </a:spcBef>
                        <a:spcAft>
                          <a:spcPts val="0"/>
                        </a:spcAft>
                      </a:pPr>
                      <a:r>
                        <a:rPr lang="en-US" sz="1400" dirty="0">
                          <a:effectLst/>
                        </a:rPr>
                        <a:t>Number of psychiatric hospitalizations in lifetime (</a:t>
                      </a:r>
                      <a:r>
                        <a:rPr lang="en-US" sz="1400" dirty="0" err="1">
                          <a:effectLst/>
                        </a:rPr>
                        <a:t>num</a:t>
                      </a:r>
                      <a:r>
                        <a:rPr lang="en-US" sz="1400" dirty="0">
                          <a:effectLst/>
                        </a:rPr>
                        <a:t>)</a:t>
                      </a:r>
                    </a:p>
                    <a:p>
                      <a:pPr marL="0" marR="0">
                        <a:lnSpc>
                          <a:spcPct val="107000"/>
                        </a:lnSpc>
                        <a:spcBef>
                          <a:spcPts val="0"/>
                        </a:spcBef>
                        <a:spcAft>
                          <a:spcPts val="0"/>
                        </a:spcAft>
                      </a:pPr>
                      <a:r>
                        <a:rPr lang="en-US" sz="1400" dirty="0">
                          <a:effectLst/>
                        </a:rPr>
                        <a:t>Type of psychiatric hospitalization (cat)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3175" marR="33175"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3925535"/>
                  </a:ext>
                </a:extLst>
              </a:tr>
              <a:tr h="908938">
                <a:tc>
                  <a:txBody>
                    <a:bodyPr/>
                    <a:lstStyle/>
                    <a:p>
                      <a:pPr marL="0" marR="0">
                        <a:lnSpc>
                          <a:spcPct val="107000"/>
                        </a:lnSpc>
                        <a:spcBef>
                          <a:spcPts val="0"/>
                        </a:spcBef>
                        <a:spcAft>
                          <a:spcPts val="0"/>
                        </a:spcAft>
                      </a:pPr>
                      <a:r>
                        <a:rPr lang="en-US" sz="1400" dirty="0">
                          <a:effectLst/>
                        </a:rPr>
                        <a:t>Number of total services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3175" marR="33175" marT="0" marB="0" anchor="ctr"/>
                </a:tc>
                <a:tc gridSpan="3">
                  <a:txBody>
                    <a:bodyPr/>
                    <a:lstStyle/>
                    <a:p>
                      <a:pPr marL="0" marR="0">
                        <a:lnSpc>
                          <a:spcPct val="107000"/>
                        </a:lnSpc>
                        <a:spcBef>
                          <a:spcPts val="0"/>
                        </a:spcBef>
                        <a:spcAft>
                          <a:spcPts val="0"/>
                        </a:spcAft>
                      </a:pPr>
                      <a:r>
                        <a:rPr lang="en-US" sz="1400" dirty="0">
                          <a:effectLst/>
                        </a:rPr>
                        <a:t>Number of  all services up to the index hospitalization (</a:t>
                      </a:r>
                      <a:r>
                        <a:rPr lang="en-US" sz="1400" dirty="0" err="1">
                          <a:effectLst/>
                        </a:rPr>
                        <a:t>num</a:t>
                      </a:r>
                      <a:r>
                        <a:rPr lang="en-US" sz="1400" dirty="0">
                          <a:effectLst/>
                        </a:rPr>
                        <a:t>)</a:t>
                      </a:r>
                    </a:p>
                    <a:p>
                      <a:pPr marL="0" marR="0">
                        <a:lnSpc>
                          <a:spcPct val="107000"/>
                        </a:lnSpc>
                        <a:spcBef>
                          <a:spcPts val="0"/>
                        </a:spcBef>
                        <a:spcAft>
                          <a:spcPts val="0"/>
                        </a:spcAft>
                      </a:pPr>
                      <a:r>
                        <a:rPr lang="en-US" sz="1400" dirty="0">
                          <a:effectLst/>
                        </a:rPr>
                        <a:t>Number of services before the index hospitalization since previous hospitalization (</a:t>
                      </a:r>
                      <a:r>
                        <a:rPr lang="en-US" sz="1400" dirty="0" err="1">
                          <a:effectLst/>
                        </a:rPr>
                        <a:t>num</a:t>
                      </a:r>
                      <a:r>
                        <a:rPr lang="en-US" sz="1400" dirty="0">
                          <a:effectLst/>
                        </a:rPr>
                        <a:t>)</a:t>
                      </a:r>
                    </a:p>
                    <a:p>
                      <a:pPr marL="0" marR="0">
                        <a:lnSpc>
                          <a:spcPct val="107000"/>
                        </a:lnSpc>
                        <a:spcBef>
                          <a:spcPts val="0"/>
                        </a:spcBef>
                        <a:spcAft>
                          <a:spcPts val="0"/>
                        </a:spcAft>
                      </a:pPr>
                      <a:r>
                        <a:rPr lang="en-US" sz="1400" dirty="0">
                          <a:effectLst/>
                        </a:rPr>
                        <a:t>Number of services before the index hospitalization since previous hospitalization at same subunit (</a:t>
                      </a:r>
                      <a:r>
                        <a:rPr lang="en-US" sz="1400" dirty="0" err="1">
                          <a:effectLst/>
                        </a:rPr>
                        <a:t>num</a:t>
                      </a:r>
                      <a:r>
                        <a:rPr lang="en-US" sz="1400" dirty="0">
                          <a:effectLst/>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3175" marR="33175"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14806011"/>
                  </a:ext>
                </a:extLst>
              </a:tr>
              <a:tr h="545363">
                <a:tc rowSpan="2">
                  <a:txBody>
                    <a:bodyPr/>
                    <a:lstStyle/>
                    <a:p>
                      <a:pPr marL="0" marR="0">
                        <a:lnSpc>
                          <a:spcPct val="107000"/>
                        </a:lnSpc>
                        <a:spcBef>
                          <a:spcPts val="0"/>
                        </a:spcBef>
                        <a:spcAft>
                          <a:spcPts val="0"/>
                        </a:spcAft>
                      </a:pPr>
                      <a:r>
                        <a:rPr lang="en-US" sz="1400" dirty="0">
                          <a:effectLst/>
                        </a:rPr>
                        <a:t>Service group received up to 7/30/60/90 days before the index hospitalization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3175" marR="33175" marT="0" marB="0" anchor="ctr"/>
                </a:tc>
                <a:tc gridSpan="3">
                  <a:txBody>
                    <a:bodyPr/>
                    <a:lstStyle/>
                    <a:p>
                      <a:pPr marL="0" marR="0">
                        <a:lnSpc>
                          <a:spcPct val="107000"/>
                        </a:lnSpc>
                        <a:spcBef>
                          <a:spcPts val="0"/>
                        </a:spcBef>
                        <a:spcAft>
                          <a:spcPts val="0"/>
                        </a:spcAft>
                      </a:pPr>
                      <a:r>
                        <a:rPr lang="en-US" sz="1400" dirty="0">
                          <a:effectLst/>
                        </a:rPr>
                        <a:t>Number of Outpatient (OP) Services  (</a:t>
                      </a:r>
                      <a:r>
                        <a:rPr lang="en-US" sz="1400" dirty="0" err="1">
                          <a:effectLst/>
                        </a:rPr>
                        <a:t>num</a:t>
                      </a:r>
                      <a:r>
                        <a:rPr lang="en-US" sz="1400" dirty="0">
                          <a:effectLst/>
                        </a:rPr>
                        <a:t>)</a:t>
                      </a:r>
                    </a:p>
                    <a:p>
                      <a:pPr marL="0" marR="0">
                        <a:lnSpc>
                          <a:spcPct val="107000"/>
                        </a:lnSpc>
                        <a:spcBef>
                          <a:spcPts val="0"/>
                        </a:spcBef>
                        <a:spcAft>
                          <a:spcPts val="0"/>
                        </a:spcAft>
                      </a:pPr>
                      <a:r>
                        <a:rPr lang="en-US" sz="1400" dirty="0">
                          <a:effectLst/>
                        </a:rPr>
                        <a:t>Number of Emergency/Crisis Services (</a:t>
                      </a:r>
                      <a:r>
                        <a:rPr lang="en-US" sz="1400" dirty="0" err="1">
                          <a:effectLst/>
                        </a:rPr>
                        <a:t>num</a:t>
                      </a:r>
                      <a:r>
                        <a:rPr lang="en-US" sz="1400" dirty="0">
                          <a:effectLst/>
                        </a:rPr>
                        <a:t>)</a:t>
                      </a:r>
                    </a:p>
                    <a:p>
                      <a:pPr marL="0" marR="0">
                        <a:lnSpc>
                          <a:spcPct val="107000"/>
                        </a:lnSpc>
                        <a:spcBef>
                          <a:spcPts val="0"/>
                        </a:spcBef>
                        <a:spcAft>
                          <a:spcPts val="0"/>
                        </a:spcAft>
                      </a:pPr>
                      <a:r>
                        <a:rPr lang="en-US" sz="1400" dirty="0">
                          <a:effectLst/>
                        </a:rPr>
                        <a:t>Number of Inpatient (IP) Services  (</a:t>
                      </a:r>
                      <a:r>
                        <a:rPr lang="en-US" sz="1400" dirty="0" err="1">
                          <a:effectLst/>
                        </a:rPr>
                        <a:t>num</a:t>
                      </a:r>
                      <a:r>
                        <a:rPr lang="en-US" sz="1400" dirty="0">
                          <a:effectLst/>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3175" marR="33175"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06152196"/>
                  </a:ext>
                </a:extLst>
              </a:tr>
              <a:tr h="181788">
                <a:tc vMerge="1">
                  <a:txBody>
                    <a:bodyPr/>
                    <a:lstStyle/>
                    <a:p>
                      <a:endParaRPr lang="en-US"/>
                    </a:p>
                  </a:txBody>
                  <a:tcPr/>
                </a:tc>
                <a:tc gridSpan="2">
                  <a:txBody>
                    <a:bodyPr/>
                    <a:lstStyle/>
                    <a:p>
                      <a:pPr marL="0" marR="0">
                        <a:lnSpc>
                          <a:spcPct val="107000"/>
                        </a:lnSpc>
                        <a:spcBef>
                          <a:spcPts val="0"/>
                        </a:spcBef>
                        <a:spcAft>
                          <a:spcPts val="0"/>
                        </a:spcAft>
                      </a:pPr>
                      <a:r>
                        <a:rPr lang="en-US" sz="1400">
                          <a:effectLst/>
                        </a:rPr>
                        <a:t>Days in Day (DT) Services (num)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3175" marR="33175" marT="0" marB="0"/>
                </a:tc>
                <a:tc hMerge="1">
                  <a:txBody>
                    <a:bodyPr/>
                    <a:lstStyle/>
                    <a:p>
                      <a:endParaRPr lang="en-US"/>
                    </a:p>
                  </a:txBody>
                  <a:tcPr/>
                </a:tc>
                <a:tc>
                  <a:txBody>
                    <a:bodyPr/>
                    <a:lstStyle/>
                    <a:p>
                      <a:pPr marL="0" marR="0">
                        <a:lnSpc>
                          <a:spcPct val="107000"/>
                        </a:lnSpc>
                        <a:spcBef>
                          <a:spcPts val="0"/>
                        </a:spcBef>
                        <a:spcAft>
                          <a:spcPts val="0"/>
                        </a:spcAft>
                        <a:tabLst>
                          <a:tab pos="800100" algn="l"/>
                        </a:tabLst>
                      </a:pPr>
                      <a:r>
                        <a:rPr lang="en-US" sz="1400">
                          <a:effectLst/>
                        </a:rPr>
                        <a:t>Days in 24-hour Services (num)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3175" marR="33175" marT="0" marB="0"/>
                </a:tc>
                <a:extLst>
                  <a:ext uri="{0D108BD9-81ED-4DB2-BD59-A6C34878D82A}">
                    <a16:rowId xmlns:a16="http://schemas.microsoft.com/office/drawing/2014/main" val="3631870478"/>
                  </a:ext>
                </a:extLst>
              </a:tr>
              <a:tr h="908938">
                <a:tc>
                  <a:txBody>
                    <a:bodyPr/>
                    <a:lstStyle/>
                    <a:p>
                      <a:pPr marL="0" marR="0">
                        <a:lnSpc>
                          <a:spcPct val="107000"/>
                        </a:lnSpc>
                        <a:spcBef>
                          <a:spcPts val="0"/>
                        </a:spcBef>
                        <a:spcAft>
                          <a:spcPts val="0"/>
                        </a:spcAft>
                      </a:pPr>
                      <a:r>
                        <a:rPr lang="en-US" sz="1400">
                          <a:effectLst/>
                        </a:rPr>
                        <a:t>Order of LOC services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3175" marR="33175" marT="0" marB="0" anchor="ctr"/>
                </a:tc>
                <a:tc gridSpan="3">
                  <a:txBody>
                    <a:bodyPr/>
                    <a:lstStyle/>
                    <a:p>
                      <a:pPr marL="0" marR="0">
                        <a:lnSpc>
                          <a:spcPct val="107000"/>
                        </a:lnSpc>
                        <a:spcBef>
                          <a:spcPts val="0"/>
                        </a:spcBef>
                        <a:spcAft>
                          <a:spcPts val="0"/>
                        </a:spcAft>
                      </a:pPr>
                      <a:r>
                        <a:rPr lang="en-US" sz="1400">
                          <a:effectLst/>
                        </a:rPr>
                        <a:t>1st LOC service received before the index hospitalization (cat)</a:t>
                      </a:r>
                    </a:p>
                    <a:p>
                      <a:pPr marL="0" marR="0">
                        <a:lnSpc>
                          <a:spcPct val="107000"/>
                        </a:lnSpc>
                        <a:spcBef>
                          <a:spcPts val="0"/>
                        </a:spcBef>
                        <a:spcAft>
                          <a:spcPts val="0"/>
                        </a:spcAft>
                      </a:pPr>
                      <a:r>
                        <a:rPr lang="en-US" sz="1400">
                          <a:effectLst/>
                        </a:rPr>
                        <a:t>2nd LOC service received before the index hospitalization (cat)</a:t>
                      </a:r>
                    </a:p>
                    <a:p>
                      <a:pPr marL="0" marR="0">
                        <a:lnSpc>
                          <a:spcPct val="107000"/>
                        </a:lnSpc>
                        <a:spcBef>
                          <a:spcPts val="0"/>
                        </a:spcBef>
                        <a:spcAft>
                          <a:spcPts val="0"/>
                        </a:spcAft>
                      </a:pPr>
                      <a:r>
                        <a:rPr lang="en-US" sz="1400">
                          <a:effectLst/>
                        </a:rPr>
                        <a:t>3rd LOC service received before the index hospitalization (cat)</a:t>
                      </a:r>
                    </a:p>
                    <a:p>
                      <a:pPr marL="0" marR="0">
                        <a:lnSpc>
                          <a:spcPct val="107000"/>
                        </a:lnSpc>
                        <a:spcBef>
                          <a:spcPts val="0"/>
                        </a:spcBef>
                        <a:spcAft>
                          <a:spcPts val="0"/>
                        </a:spcAft>
                      </a:pPr>
                      <a:r>
                        <a:rPr lang="en-US" sz="1400">
                          <a:effectLst/>
                        </a:rPr>
                        <a:t>4th LOC service received before the index hospitalization (cat)</a:t>
                      </a:r>
                    </a:p>
                    <a:p>
                      <a:pPr marL="0" marR="0">
                        <a:lnSpc>
                          <a:spcPct val="107000"/>
                        </a:lnSpc>
                        <a:spcBef>
                          <a:spcPts val="0"/>
                        </a:spcBef>
                        <a:spcAft>
                          <a:spcPts val="0"/>
                        </a:spcAft>
                      </a:pPr>
                      <a:r>
                        <a:rPr lang="en-US" sz="1400">
                          <a:effectLst/>
                        </a:rPr>
                        <a:t>5th LOC service received before the index hospitalization (cat)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3175" marR="33175"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70312621"/>
                  </a:ext>
                </a:extLst>
              </a:tr>
              <a:tr h="181788">
                <a:tc>
                  <a:txBody>
                    <a:bodyPr/>
                    <a:lstStyle/>
                    <a:p>
                      <a:pPr marL="0" marR="0">
                        <a:lnSpc>
                          <a:spcPct val="107000"/>
                        </a:lnSpc>
                        <a:spcBef>
                          <a:spcPts val="0"/>
                        </a:spcBef>
                        <a:spcAft>
                          <a:spcPts val="0"/>
                        </a:spcAft>
                      </a:pPr>
                      <a:r>
                        <a:rPr lang="en-US" sz="1400">
                          <a:effectLst/>
                        </a:rPr>
                        <a:t>Discharge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3175" marR="33175" marT="0" marB="0"/>
                </a:tc>
                <a:tc gridSpan="3">
                  <a:txBody>
                    <a:bodyPr/>
                    <a:lstStyle/>
                    <a:p>
                      <a:pPr marL="0" marR="0">
                        <a:lnSpc>
                          <a:spcPct val="107000"/>
                        </a:lnSpc>
                        <a:spcBef>
                          <a:spcPts val="0"/>
                        </a:spcBef>
                        <a:spcAft>
                          <a:spcPts val="0"/>
                        </a:spcAft>
                      </a:pPr>
                      <a:r>
                        <a:rPr lang="en-US" sz="1400">
                          <a:effectLst/>
                        </a:rPr>
                        <a:t>Discharge Status (cat)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3175" marR="33175"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79305347"/>
                  </a:ext>
                </a:extLst>
              </a:tr>
              <a:tr h="181788">
                <a:tc>
                  <a:txBody>
                    <a:bodyPr/>
                    <a:lstStyle/>
                    <a:p>
                      <a:pPr marL="0" marR="0">
                        <a:lnSpc>
                          <a:spcPct val="107000"/>
                        </a:lnSpc>
                        <a:spcBef>
                          <a:spcPts val="0"/>
                        </a:spcBef>
                        <a:spcAft>
                          <a:spcPts val="0"/>
                        </a:spcAft>
                      </a:pPr>
                      <a:r>
                        <a:rPr lang="en-US" sz="1400">
                          <a:effectLst/>
                        </a:rPr>
                        <a:t>Total Variables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3175" marR="33175" marT="0" marB="0"/>
                </a:tc>
                <a:tc gridSpan="2">
                  <a:txBody>
                    <a:bodyPr/>
                    <a:lstStyle/>
                    <a:p>
                      <a:pPr marL="0" marR="0" algn="ctr">
                        <a:lnSpc>
                          <a:spcPct val="107000"/>
                        </a:lnSpc>
                        <a:spcBef>
                          <a:spcPts val="0"/>
                        </a:spcBef>
                        <a:spcAft>
                          <a:spcPts val="0"/>
                        </a:spcAft>
                      </a:pPr>
                      <a:r>
                        <a:rPr lang="en-US" sz="1400" dirty="0">
                          <a:effectLst/>
                        </a:rPr>
                        <a:t>185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3175" marR="33175" marT="0" marB="0"/>
                </a:tc>
                <a:tc hMerge="1">
                  <a:txBody>
                    <a:bodyPr/>
                    <a:lstStyle/>
                    <a:p>
                      <a:endParaRPr lang="en-US"/>
                    </a:p>
                  </a:txBody>
                  <a:tcPr/>
                </a:tc>
                <a:tc>
                  <a:txBody>
                    <a:bodyPr/>
                    <a:lstStyle/>
                    <a:p>
                      <a:pPr marL="0" marR="0" algn="ctr">
                        <a:lnSpc>
                          <a:spcPct val="107000"/>
                        </a:lnSpc>
                        <a:spcBef>
                          <a:spcPts val="0"/>
                        </a:spcBef>
                        <a:spcAft>
                          <a:spcPts val="0"/>
                        </a:spcAft>
                        <a:tabLst>
                          <a:tab pos="1217295" algn="ctr"/>
                        </a:tabLst>
                      </a:pPr>
                      <a:r>
                        <a:rPr lang="en-US" sz="1400" dirty="0">
                          <a:effectLst/>
                        </a:rPr>
                        <a:t>258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3175" marR="33175" marT="0" marB="0"/>
                </a:tc>
                <a:extLst>
                  <a:ext uri="{0D108BD9-81ED-4DB2-BD59-A6C34878D82A}">
                    <a16:rowId xmlns:a16="http://schemas.microsoft.com/office/drawing/2014/main" val="3997149426"/>
                  </a:ext>
                </a:extLst>
              </a:tr>
            </a:tbl>
          </a:graphicData>
        </a:graphic>
      </p:graphicFrame>
    </p:spTree>
    <p:extLst>
      <p:ext uri="{BB962C8B-B14F-4D97-AF65-F5344CB8AC3E}">
        <p14:creationId xmlns:p14="http://schemas.microsoft.com/office/powerpoint/2010/main" val="31973167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2858" y="165510"/>
            <a:ext cx="9677520" cy="712525"/>
          </a:xfrm>
        </p:spPr>
        <p:txBody>
          <a:bodyPr/>
          <a:lstStyle/>
          <a:p>
            <a:r>
              <a:rPr lang="en-US" dirty="0" smtClean="0"/>
              <a:t>Machine learning algorithms</a:t>
            </a:r>
            <a:endParaRPr lang="en-US" dirty="0"/>
          </a:p>
        </p:txBody>
      </p:sp>
      <p:sp>
        <p:nvSpPr>
          <p:cNvPr id="3" name="Content Placeholder 2"/>
          <p:cNvSpPr>
            <a:spLocks noGrp="1"/>
          </p:cNvSpPr>
          <p:nvPr>
            <p:ph idx="1"/>
          </p:nvPr>
        </p:nvSpPr>
        <p:spPr>
          <a:xfrm>
            <a:off x="1039959" y="998121"/>
            <a:ext cx="10503317" cy="4981432"/>
          </a:xfrm>
        </p:spPr>
        <p:txBody>
          <a:bodyPr>
            <a:normAutofit/>
          </a:bodyPr>
          <a:lstStyle/>
          <a:p>
            <a:pPr marL="457200" lvl="1" indent="0">
              <a:buNone/>
            </a:pPr>
            <a:endParaRPr lang="en-US" sz="2800" dirty="0"/>
          </a:p>
          <a:p>
            <a:pPr marL="914400" lvl="2" indent="0">
              <a:buNone/>
            </a:pPr>
            <a:endParaRPr lang="en-US" dirty="0"/>
          </a:p>
          <a:p>
            <a:pPr lvl="3">
              <a:buFont typeface="Arial" panose="020B0604020202020204" pitchFamily="34" charset="0"/>
              <a:buChar char="•"/>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59146406"/>
              </p:ext>
            </p:extLst>
          </p:nvPr>
        </p:nvGraphicFramePr>
        <p:xfrm>
          <a:off x="1705970" y="998121"/>
          <a:ext cx="9171296" cy="914400"/>
        </p:xfrm>
        <a:graphic>
          <a:graphicData uri="http://schemas.openxmlformats.org/drawingml/2006/table">
            <a:tbl>
              <a:tblPr firstRow="1" bandRow="1">
                <a:tableStyleId>{5C22544A-7EE6-4342-B048-85BDC9FD1C3A}</a:tableStyleId>
              </a:tblPr>
              <a:tblGrid>
                <a:gridCol w="2671124">
                  <a:extLst>
                    <a:ext uri="{9D8B030D-6E8A-4147-A177-3AD203B41FA5}">
                      <a16:colId xmlns:a16="http://schemas.microsoft.com/office/drawing/2014/main" val="1914238439"/>
                    </a:ext>
                  </a:extLst>
                </a:gridCol>
                <a:gridCol w="6500172">
                  <a:extLst>
                    <a:ext uri="{9D8B030D-6E8A-4147-A177-3AD203B41FA5}">
                      <a16:colId xmlns:a16="http://schemas.microsoft.com/office/drawing/2014/main" val="1001529156"/>
                    </a:ext>
                  </a:extLst>
                </a:gridCol>
              </a:tblGrid>
              <a:tr h="0">
                <a:tc>
                  <a:txBody>
                    <a:bodyPr/>
                    <a:lstStyle/>
                    <a:p>
                      <a:r>
                        <a:rPr lang="en-US" sz="1600" dirty="0" smtClean="0"/>
                        <a:t>Algorithm</a:t>
                      </a:r>
                      <a:endParaRPr lang="en-US" sz="1600" dirty="0"/>
                    </a:p>
                  </a:txBody>
                  <a:tcPr/>
                </a:tc>
                <a:tc>
                  <a:txBody>
                    <a:bodyPr/>
                    <a:lstStyle/>
                    <a:p>
                      <a:r>
                        <a:rPr lang="en-US" sz="1600" dirty="0" smtClean="0"/>
                        <a:t>Descriptions</a:t>
                      </a:r>
                      <a:endParaRPr lang="en-US" sz="1600" dirty="0"/>
                    </a:p>
                  </a:txBody>
                  <a:tcPr/>
                </a:tc>
                <a:extLst>
                  <a:ext uri="{0D108BD9-81ED-4DB2-BD59-A6C34878D82A}">
                    <a16:rowId xmlns:a16="http://schemas.microsoft.com/office/drawing/2014/main" val="1468337192"/>
                  </a:ext>
                </a:extLst>
              </a:tr>
              <a:tr h="0">
                <a:tc>
                  <a:txBody>
                    <a:bodyPr/>
                    <a:lstStyle/>
                    <a:p>
                      <a:r>
                        <a:rPr lang="en-US" sz="1600" dirty="0" smtClean="0"/>
                        <a:t>Logistic Regression</a:t>
                      </a:r>
                      <a:endParaRPr lang="en-US" sz="1600" dirty="0"/>
                    </a:p>
                  </a:txBody>
                  <a:tcPr/>
                </a:tc>
                <a:tc>
                  <a:txBody>
                    <a:bodyPr/>
                    <a:lstStyle/>
                    <a:p>
                      <a:r>
                        <a:rPr lang="en-US" sz="1600" dirty="0" smtClean="0"/>
                        <a:t>A statistical </a:t>
                      </a:r>
                      <a:r>
                        <a:rPr lang="en-US" sz="1600" dirty="0" smtClean="0"/>
                        <a:t>algorithm</a:t>
                      </a:r>
                      <a:r>
                        <a:rPr lang="en-US" sz="1600" dirty="0" smtClean="0"/>
                        <a:t> used to estimate the probability of a binary (0-1) outcome using the </a:t>
                      </a:r>
                      <a:r>
                        <a:rPr lang="en-US" sz="1600" kern="1200" dirty="0" smtClean="0">
                          <a:solidFill>
                            <a:schemeClr val="dk1"/>
                          </a:solidFill>
                          <a:effectLst/>
                          <a:latin typeface="+mn-lt"/>
                          <a:ea typeface="+mn-ea"/>
                          <a:cs typeface="+mn-cs"/>
                        </a:rPr>
                        <a:t>Sigmoid function</a:t>
                      </a:r>
                      <a:endParaRPr lang="en-US" sz="1600" dirty="0"/>
                    </a:p>
                  </a:txBody>
                  <a:tcPr/>
                </a:tc>
                <a:extLst>
                  <a:ext uri="{0D108BD9-81ED-4DB2-BD59-A6C34878D82A}">
                    <a16:rowId xmlns:a16="http://schemas.microsoft.com/office/drawing/2014/main" val="2081803774"/>
                  </a:ext>
                </a:extLst>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5897" y="2563221"/>
            <a:ext cx="6667500" cy="2857500"/>
          </a:xfrm>
          <a:prstGeom prst="rect">
            <a:avLst/>
          </a:prstGeom>
        </p:spPr>
      </p:pic>
    </p:spTree>
    <p:extLst>
      <p:ext uri="{BB962C8B-B14F-4D97-AF65-F5344CB8AC3E}">
        <p14:creationId xmlns:p14="http://schemas.microsoft.com/office/powerpoint/2010/main" val="5832718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2858" y="165510"/>
            <a:ext cx="9677520" cy="712525"/>
          </a:xfrm>
        </p:spPr>
        <p:txBody>
          <a:bodyPr/>
          <a:lstStyle/>
          <a:p>
            <a:r>
              <a:rPr lang="en-US" dirty="0" smtClean="0"/>
              <a:t>Machine learning algorithms</a:t>
            </a:r>
            <a:endParaRPr lang="en-US" dirty="0"/>
          </a:p>
        </p:txBody>
      </p:sp>
      <p:sp>
        <p:nvSpPr>
          <p:cNvPr id="3" name="Content Placeholder 2"/>
          <p:cNvSpPr>
            <a:spLocks noGrp="1"/>
          </p:cNvSpPr>
          <p:nvPr>
            <p:ph idx="1"/>
          </p:nvPr>
        </p:nvSpPr>
        <p:spPr>
          <a:xfrm>
            <a:off x="1097279" y="1501255"/>
            <a:ext cx="10503317" cy="4981432"/>
          </a:xfrm>
        </p:spPr>
        <p:txBody>
          <a:bodyPr>
            <a:normAutofit/>
          </a:bodyPr>
          <a:lstStyle/>
          <a:p>
            <a:pPr marL="457200" lvl="1" indent="0">
              <a:buNone/>
            </a:pPr>
            <a:endParaRPr lang="en-US" sz="2800" dirty="0"/>
          </a:p>
          <a:p>
            <a:pPr marL="914400" lvl="2" indent="0">
              <a:buNone/>
            </a:pPr>
            <a:endParaRPr lang="en-US" dirty="0"/>
          </a:p>
          <a:p>
            <a:pPr lvl="3">
              <a:buFont typeface="Arial" panose="020B0604020202020204" pitchFamily="34" charset="0"/>
              <a:buChar char="•"/>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16462625"/>
              </p:ext>
            </p:extLst>
          </p:nvPr>
        </p:nvGraphicFramePr>
        <p:xfrm>
          <a:off x="1705970" y="998121"/>
          <a:ext cx="9171296" cy="914400"/>
        </p:xfrm>
        <a:graphic>
          <a:graphicData uri="http://schemas.openxmlformats.org/drawingml/2006/table">
            <a:tbl>
              <a:tblPr firstRow="1" bandRow="1">
                <a:tableStyleId>{5C22544A-7EE6-4342-B048-85BDC9FD1C3A}</a:tableStyleId>
              </a:tblPr>
              <a:tblGrid>
                <a:gridCol w="2671124">
                  <a:extLst>
                    <a:ext uri="{9D8B030D-6E8A-4147-A177-3AD203B41FA5}">
                      <a16:colId xmlns:a16="http://schemas.microsoft.com/office/drawing/2014/main" val="1914238439"/>
                    </a:ext>
                  </a:extLst>
                </a:gridCol>
                <a:gridCol w="6500172">
                  <a:extLst>
                    <a:ext uri="{9D8B030D-6E8A-4147-A177-3AD203B41FA5}">
                      <a16:colId xmlns:a16="http://schemas.microsoft.com/office/drawing/2014/main" val="1001529156"/>
                    </a:ext>
                  </a:extLst>
                </a:gridCol>
              </a:tblGrid>
              <a:tr h="0">
                <a:tc>
                  <a:txBody>
                    <a:bodyPr/>
                    <a:lstStyle/>
                    <a:p>
                      <a:r>
                        <a:rPr lang="en-US" sz="1600" dirty="0" smtClean="0"/>
                        <a:t>Algorithm</a:t>
                      </a:r>
                      <a:endParaRPr lang="en-US" sz="1600" dirty="0"/>
                    </a:p>
                  </a:txBody>
                  <a:tcPr/>
                </a:tc>
                <a:tc>
                  <a:txBody>
                    <a:bodyPr/>
                    <a:lstStyle/>
                    <a:p>
                      <a:r>
                        <a:rPr lang="en-US" sz="1600" dirty="0" smtClean="0"/>
                        <a:t>Descriptions</a:t>
                      </a:r>
                      <a:endParaRPr lang="en-US" sz="1600" dirty="0"/>
                    </a:p>
                  </a:txBody>
                  <a:tcPr/>
                </a:tc>
                <a:extLst>
                  <a:ext uri="{0D108BD9-81ED-4DB2-BD59-A6C34878D82A}">
                    <a16:rowId xmlns:a16="http://schemas.microsoft.com/office/drawing/2014/main" val="1468337192"/>
                  </a:ext>
                </a:extLst>
              </a:tr>
              <a:tr h="0">
                <a:tc>
                  <a:txBody>
                    <a:bodyPr/>
                    <a:lstStyle/>
                    <a:p>
                      <a:r>
                        <a:rPr lang="en-US" sz="1600" dirty="0" smtClean="0"/>
                        <a:t>Naïve Bayes</a:t>
                      </a:r>
                      <a:endParaRPr lang="en-US" sz="1600" dirty="0"/>
                    </a:p>
                  </a:txBody>
                  <a:tcPr/>
                </a:tc>
                <a:tc>
                  <a:txBody>
                    <a:bodyPr/>
                    <a:lstStyle/>
                    <a:p>
                      <a:r>
                        <a:rPr lang="en-US" sz="1600" dirty="0" smtClean="0"/>
                        <a:t>A</a:t>
                      </a:r>
                      <a:r>
                        <a:rPr lang="en-US" sz="1600" baseline="0" dirty="0" smtClean="0"/>
                        <a:t> </a:t>
                      </a:r>
                      <a:r>
                        <a:rPr lang="en-US" sz="1600" dirty="0" smtClean="0"/>
                        <a:t>Bayes’ Theorem </a:t>
                      </a:r>
                      <a:r>
                        <a:rPr lang="en-US" sz="1600" dirty="0" smtClean="0"/>
                        <a:t>algorithm</a:t>
                      </a:r>
                      <a:r>
                        <a:rPr lang="en-US" sz="1600" dirty="0" smtClean="0"/>
                        <a:t> with an assumption of independence among predictors to classify cases into labels</a:t>
                      </a:r>
                      <a:endParaRPr lang="en-US" sz="1600" dirty="0"/>
                    </a:p>
                  </a:txBody>
                  <a:tcPr/>
                </a:tc>
                <a:extLst>
                  <a:ext uri="{0D108BD9-81ED-4DB2-BD59-A6C34878D82A}">
                    <a16:rowId xmlns:a16="http://schemas.microsoft.com/office/drawing/2014/main" val="4261400900"/>
                  </a:ext>
                </a:extLst>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8954" y="2290081"/>
            <a:ext cx="7613556" cy="3810468"/>
          </a:xfrm>
          <a:prstGeom prst="rect">
            <a:avLst/>
          </a:prstGeom>
        </p:spPr>
      </p:pic>
    </p:spTree>
    <p:extLst>
      <p:ext uri="{BB962C8B-B14F-4D97-AF65-F5344CB8AC3E}">
        <p14:creationId xmlns:p14="http://schemas.microsoft.com/office/powerpoint/2010/main" val="13376713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2858" y="165510"/>
            <a:ext cx="9677520" cy="712525"/>
          </a:xfrm>
        </p:spPr>
        <p:txBody>
          <a:bodyPr/>
          <a:lstStyle/>
          <a:p>
            <a:r>
              <a:rPr lang="en-US" dirty="0" smtClean="0"/>
              <a:t>Machine learning algorithms</a:t>
            </a:r>
            <a:endParaRPr lang="en-US" dirty="0"/>
          </a:p>
        </p:txBody>
      </p:sp>
      <p:sp>
        <p:nvSpPr>
          <p:cNvPr id="3" name="Content Placeholder 2"/>
          <p:cNvSpPr>
            <a:spLocks noGrp="1"/>
          </p:cNvSpPr>
          <p:nvPr>
            <p:ph idx="1"/>
          </p:nvPr>
        </p:nvSpPr>
        <p:spPr>
          <a:xfrm>
            <a:off x="1097279" y="1501255"/>
            <a:ext cx="10503317" cy="4981432"/>
          </a:xfrm>
        </p:spPr>
        <p:txBody>
          <a:bodyPr>
            <a:normAutofit/>
          </a:bodyPr>
          <a:lstStyle/>
          <a:p>
            <a:pPr marL="457200" lvl="1" indent="0">
              <a:buNone/>
            </a:pPr>
            <a:endParaRPr lang="en-US" sz="2800" dirty="0"/>
          </a:p>
          <a:p>
            <a:pPr marL="914400" lvl="2" indent="0">
              <a:buNone/>
            </a:pPr>
            <a:endParaRPr lang="en-US" dirty="0"/>
          </a:p>
          <a:p>
            <a:pPr lvl="3">
              <a:buFont typeface="Arial" panose="020B0604020202020204" pitchFamily="34" charset="0"/>
              <a:buChar char="•"/>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13826097"/>
              </p:ext>
            </p:extLst>
          </p:nvPr>
        </p:nvGraphicFramePr>
        <p:xfrm>
          <a:off x="1705970" y="998121"/>
          <a:ext cx="9171296" cy="1158240"/>
        </p:xfrm>
        <a:graphic>
          <a:graphicData uri="http://schemas.openxmlformats.org/drawingml/2006/table">
            <a:tbl>
              <a:tblPr firstRow="1" bandRow="1">
                <a:tableStyleId>{5C22544A-7EE6-4342-B048-85BDC9FD1C3A}</a:tableStyleId>
              </a:tblPr>
              <a:tblGrid>
                <a:gridCol w="2671124">
                  <a:extLst>
                    <a:ext uri="{9D8B030D-6E8A-4147-A177-3AD203B41FA5}">
                      <a16:colId xmlns:a16="http://schemas.microsoft.com/office/drawing/2014/main" val="1914238439"/>
                    </a:ext>
                  </a:extLst>
                </a:gridCol>
                <a:gridCol w="6500172">
                  <a:extLst>
                    <a:ext uri="{9D8B030D-6E8A-4147-A177-3AD203B41FA5}">
                      <a16:colId xmlns:a16="http://schemas.microsoft.com/office/drawing/2014/main" val="1001529156"/>
                    </a:ext>
                  </a:extLst>
                </a:gridCol>
              </a:tblGrid>
              <a:tr h="0">
                <a:tc>
                  <a:txBody>
                    <a:bodyPr/>
                    <a:lstStyle/>
                    <a:p>
                      <a:r>
                        <a:rPr lang="en-US" sz="1600" dirty="0" smtClean="0"/>
                        <a:t>Algorithm</a:t>
                      </a:r>
                      <a:endParaRPr lang="en-US" sz="1600" dirty="0"/>
                    </a:p>
                  </a:txBody>
                  <a:tcPr/>
                </a:tc>
                <a:tc>
                  <a:txBody>
                    <a:bodyPr/>
                    <a:lstStyle/>
                    <a:p>
                      <a:r>
                        <a:rPr lang="en-US" sz="1600" dirty="0" smtClean="0"/>
                        <a:t>Descriptions</a:t>
                      </a:r>
                      <a:endParaRPr lang="en-US" sz="1600" dirty="0"/>
                    </a:p>
                  </a:txBody>
                  <a:tcPr/>
                </a:tc>
                <a:extLst>
                  <a:ext uri="{0D108BD9-81ED-4DB2-BD59-A6C34878D82A}">
                    <a16:rowId xmlns:a16="http://schemas.microsoft.com/office/drawing/2014/main" val="1468337192"/>
                  </a:ext>
                </a:extLst>
              </a:tr>
              <a:tr h="0">
                <a:tc>
                  <a:txBody>
                    <a:bodyPr/>
                    <a:lstStyle/>
                    <a:p>
                      <a:r>
                        <a:rPr lang="en-US" sz="1600" dirty="0" smtClean="0"/>
                        <a:t>K-nearest neighbors (KNN) </a:t>
                      </a:r>
                      <a:endParaRPr lang="en-US" sz="1600" dirty="0"/>
                    </a:p>
                  </a:txBody>
                  <a:tcPr/>
                </a:tc>
                <a:tc>
                  <a:txBody>
                    <a:bodyPr/>
                    <a:lstStyle/>
                    <a:p>
                      <a:r>
                        <a:rPr lang="en-US" sz="1600" dirty="0" smtClean="0"/>
                        <a:t>An</a:t>
                      </a:r>
                      <a:r>
                        <a:rPr lang="en-US" sz="1600" baseline="0" dirty="0" smtClean="0"/>
                        <a:t> </a:t>
                      </a:r>
                      <a:r>
                        <a:rPr lang="en-US" sz="1600" dirty="0" smtClean="0"/>
                        <a:t>algorithm</a:t>
                      </a:r>
                      <a:r>
                        <a:rPr lang="en-US" sz="1600" dirty="0" smtClean="0"/>
                        <a:t> that estimates how likely a new case is to be a member of one group or the other depending on the majority of k (k&gt;1) closest matching neighbor data</a:t>
                      </a:r>
                      <a:endParaRPr lang="en-US" sz="1600" dirty="0"/>
                    </a:p>
                  </a:txBody>
                  <a:tcPr/>
                </a:tc>
                <a:extLst>
                  <a:ext uri="{0D108BD9-81ED-4DB2-BD59-A6C34878D82A}">
                    <a16:rowId xmlns:a16="http://schemas.microsoft.com/office/drawing/2014/main" val="878008576"/>
                  </a:ext>
                </a:extLst>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2191" y="2276447"/>
            <a:ext cx="4408227" cy="4247674"/>
          </a:xfrm>
          <a:prstGeom prst="rect">
            <a:avLst/>
          </a:prstGeom>
        </p:spPr>
      </p:pic>
    </p:spTree>
    <p:extLst>
      <p:ext uri="{BB962C8B-B14F-4D97-AF65-F5344CB8AC3E}">
        <p14:creationId xmlns:p14="http://schemas.microsoft.com/office/powerpoint/2010/main" val="15303557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2858" y="165510"/>
            <a:ext cx="9677520" cy="712525"/>
          </a:xfrm>
        </p:spPr>
        <p:txBody>
          <a:bodyPr/>
          <a:lstStyle/>
          <a:p>
            <a:r>
              <a:rPr lang="en-US" dirty="0" smtClean="0"/>
              <a:t>Machine learning algorithms</a:t>
            </a:r>
            <a:endParaRPr lang="en-US" dirty="0"/>
          </a:p>
        </p:txBody>
      </p:sp>
      <p:sp>
        <p:nvSpPr>
          <p:cNvPr id="3" name="Content Placeholder 2"/>
          <p:cNvSpPr>
            <a:spLocks noGrp="1"/>
          </p:cNvSpPr>
          <p:nvPr>
            <p:ph idx="1"/>
          </p:nvPr>
        </p:nvSpPr>
        <p:spPr>
          <a:xfrm>
            <a:off x="1097279" y="1501255"/>
            <a:ext cx="10503317" cy="4981432"/>
          </a:xfrm>
        </p:spPr>
        <p:txBody>
          <a:bodyPr>
            <a:normAutofit/>
          </a:bodyPr>
          <a:lstStyle/>
          <a:p>
            <a:pPr marL="457200" lvl="1" indent="0">
              <a:buNone/>
            </a:pPr>
            <a:endParaRPr lang="en-US" sz="2800" dirty="0"/>
          </a:p>
          <a:p>
            <a:pPr marL="914400" lvl="2" indent="0">
              <a:buNone/>
            </a:pPr>
            <a:endParaRPr lang="en-US" dirty="0"/>
          </a:p>
          <a:p>
            <a:pPr lvl="3">
              <a:buFont typeface="Arial" panose="020B0604020202020204" pitchFamily="34" charset="0"/>
              <a:buChar char="•"/>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66315623"/>
              </p:ext>
            </p:extLst>
          </p:nvPr>
        </p:nvGraphicFramePr>
        <p:xfrm>
          <a:off x="1705970" y="998121"/>
          <a:ext cx="9171296" cy="1402080"/>
        </p:xfrm>
        <a:graphic>
          <a:graphicData uri="http://schemas.openxmlformats.org/drawingml/2006/table">
            <a:tbl>
              <a:tblPr firstRow="1" bandRow="1">
                <a:tableStyleId>{5C22544A-7EE6-4342-B048-85BDC9FD1C3A}</a:tableStyleId>
              </a:tblPr>
              <a:tblGrid>
                <a:gridCol w="2671124">
                  <a:extLst>
                    <a:ext uri="{9D8B030D-6E8A-4147-A177-3AD203B41FA5}">
                      <a16:colId xmlns:a16="http://schemas.microsoft.com/office/drawing/2014/main" val="1914238439"/>
                    </a:ext>
                  </a:extLst>
                </a:gridCol>
                <a:gridCol w="6500172">
                  <a:extLst>
                    <a:ext uri="{9D8B030D-6E8A-4147-A177-3AD203B41FA5}">
                      <a16:colId xmlns:a16="http://schemas.microsoft.com/office/drawing/2014/main" val="1001529156"/>
                    </a:ext>
                  </a:extLst>
                </a:gridCol>
              </a:tblGrid>
              <a:tr h="0">
                <a:tc>
                  <a:txBody>
                    <a:bodyPr/>
                    <a:lstStyle/>
                    <a:p>
                      <a:r>
                        <a:rPr lang="en-US" sz="1600" dirty="0" smtClean="0"/>
                        <a:t>Algorithm</a:t>
                      </a:r>
                      <a:endParaRPr lang="en-US" sz="1600" dirty="0"/>
                    </a:p>
                  </a:txBody>
                  <a:tcPr/>
                </a:tc>
                <a:tc>
                  <a:txBody>
                    <a:bodyPr/>
                    <a:lstStyle/>
                    <a:p>
                      <a:r>
                        <a:rPr lang="en-US" sz="1600" dirty="0" smtClean="0"/>
                        <a:t>Descriptions</a:t>
                      </a:r>
                      <a:endParaRPr lang="en-US" sz="1600" dirty="0"/>
                    </a:p>
                  </a:txBody>
                  <a:tcPr/>
                </a:tc>
                <a:extLst>
                  <a:ext uri="{0D108BD9-81ED-4DB2-BD59-A6C34878D82A}">
                    <a16:rowId xmlns:a16="http://schemas.microsoft.com/office/drawing/2014/main" val="1468337192"/>
                  </a:ext>
                </a:extLst>
              </a:tr>
              <a:tr h="0">
                <a:tc>
                  <a:txBody>
                    <a:bodyPr/>
                    <a:lstStyle/>
                    <a:p>
                      <a:r>
                        <a:rPr lang="en-US" sz="1600" dirty="0" smtClean="0"/>
                        <a:t>Decision Tree</a:t>
                      </a:r>
                      <a:endParaRPr lang="en-US" sz="1600" dirty="0"/>
                    </a:p>
                  </a:txBody>
                  <a:tcPr/>
                </a:tc>
                <a:tc>
                  <a:txBody>
                    <a:bodyPr/>
                    <a:lstStyle/>
                    <a:p>
                      <a:r>
                        <a:rPr lang="en-US" sz="1600" dirty="0" smtClean="0"/>
                        <a:t>An </a:t>
                      </a:r>
                      <a:r>
                        <a:rPr lang="en-US" sz="1600" dirty="0" smtClean="0"/>
                        <a:t> upside-down-tree-like</a:t>
                      </a:r>
                      <a:r>
                        <a:rPr lang="en-US" sz="1600" dirty="0" smtClean="0"/>
                        <a:t> model that repeatedly partitions the data into a number of smaller subgroups (called leaf nodes) with similar response values based on a set of decision rules (called decision nodes) in</a:t>
                      </a:r>
                      <a:r>
                        <a:rPr lang="en-US" sz="1600" baseline="0" dirty="0" smtClean="0"/>
                        <a:t> order to</a:t>
                      </a:r>
                      <a:r>
                        <a:rPr lang="en-US" sz="1600" dirty="0" smtClean="0"/>
                        <a:t>  predict the class label</a:t>
                      </a:r>
                      <a:endParaRPr lang="en-US" sz="1600" dirty="0"/>
                    </a:p>
                  </a:txBody>
                  <a:tcPr/>
                </a:tc>
                <a:extLst>
                  <a:ext uri="{0D108BD9-81ED-4DB2-BD59-A6C34878D82A}">
                    <a16:rowId xmlns:a16="http://schemas.microsoft.com/office/drawing/2014/main" val="3075473778"/>
                  </a:ext>
                </a:extLst>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413" y="2725127"/>
            <a:ext cx="3371850" cy="34004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2439" y="2650968"/>
            <a:ext cx="7733333" cy="3580952"/>
          </a:xfrm>
          <a:prstGeom prst="rect">
            <a:avLst/>
          </a:prstGeom>
        </p:spPr>
      </p:pic>
    </p:spTree>
    <p:extLst>
      <p:ext uri="{BB962C8B-B14F-4D97-AF65-F5344CB8AC3E}">
        <p14:creationId xmlns:p14="http://schemas.microsoft.com/office/powerpoint/2010/main" val="797676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2858" y="165510"/>
            <a:ext cx="9677520" cy="712525"/>
          </a:xfrm>
        </p:spPr>
        <p:txBody>
          <a:bodyPr/>
          <a:lstStyle/>
          <a:p>
            <a:r>
              <a:rPr lang="en-US" dirty="0" smtClean="0"/>
              <a:t>Machine learning algorithms</a:t>
            </a:r>
            <a:endParaRPr lang="en-US" dirty="0"/>
          </a:p>
        </p:txBody>
      </p:sp>
      <p:sp>
        <p:nvSpPr>
          <p:cNvPr id="3" name="Content Placeholder 2"/>
          <p:cNvSpPr>
            <a:spLocks noGrp="1"/>
          </p:cNvSpPr>
          <p:nvPr>
            <p:ph idx="1"/>
          </p:nvPr>
        </p:nvSpPr>
        <p:spPr>
          <a:xfrm>
            <a:off x="1097279" y="1501255"/>
            <a:ext cx="10503317" cy="4981432"/>
          </a:xfrm>
        </p:spPr>
        <p:txBody>
          <a:bodyPr>
            <a:normAutofit/>
          </a:bodyPr>
          <a:lstStyle/>
          <a:p>
            <a:pPr marL="457200" lvl="1" indent="0">
              <a:buNone/>
            </a:pPr>
            <a:endParaRPr lang="en-US" sz="2800" dirty="0"/>
          </a:p>
          <a:p>
            <a:pPr marL="914400" lvl="2" indent="0">
              <a:buNone/>
            </a:pPr>
            <a:endParaRPr lang="en-US" dirty="0"/>
          </a:p>
          <a:p>
            <a:pPr lvl="3">
              <a:buFont typeface="Arial" panose="020B0604020202020204" pitchFamily="34" charset="0"/>
              <a:buChar char="•"/>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0724962"/>
              </p:ext>
            </p:extLst>
          </p:nvPr>
        </p:nvGraphicFramePr>
        <p:xfrm>
          <a:off x="1705970" y="998121"/>
          <a:ext cx="9171296" cy="1158240"/>
        </p:xfrm>
        <a:graphic>
          <a:graphicData uri="http://schemas.openxmlformats.org/drawingml/2006/table">
            <a:tbl>
              <a:tblPr firstRow="1" bandRow="1">
                <a:tableStyleId>{5C22544A-7EE6-4342-B048-85BDC9FD1C3A}</a:tableStyleId>
              </a:tblPr>
              <a:tblGrid>
                <a:gridCol w="2671124">
                  <a:extLst>
                    <a:ext uri="{9D8B030D-6E8A-4147-A177-3AD203B41FA5}">
                      <a16:colId xmlns:a16="http://schemas.microsoft.com/office/drawing/2014/main" val="1914238439"/>
                    </a:ext>
                  </a:extLst>
                </a:gridCol>
                <a:gridCol w="6500172">
                  <a:extLst>
                    <a:ext uri="{9D8B030D-6E8A-4147-A177-3AD203B41FA5}">
                      <a16:colId xmlns:a16="http://schemas.microsoft.com/office/drawing/2014/main" val="1001529156"/>
                    </a:ext>
                  </a:extLst>
                </a:gridCol>
              </a:tblGrid>
              <a:tr h="0">
                <a:tc>
                  <a:txBody>
                    <a:bodyPr/>
                    <a:lstStyle/>
                    <a:p>
                      <a:r>
                        <a:rPr lang="en-US" sz="1600" dirty="0" smtClean="0"/>
                        <a:t>Algorithm</a:t>
                      </a:r>
                      <a:endParaRPr lang="en-US" sz="1600" dirty="0"/>
                    </a:p>
                  </a:txBody>
                  <a:tcPr/>
                </a:tc>
                <a:tc>
                  <a:txBody>
                    <a:bodyPr/>
                    <a:lstStyle/>
                    <a:p>
                      <a:r>
                        <a:rPr lang="en-US" sz="1600" dirty="0" smtClean="0"/>
                        <a:t>Descriptions</a:t>
                      </a:r>
                      <a:endParaRPr lang="en-US" sz="1600" dirty="0"/>
                    </a:p>
                  </a:txBody>
                  <a:tcPr/>
                </a:tc>
                <a:extLst>
                  <a:ext uri="{0D108BD9-81ED-4DB2-BD59-A6C34878D82A}">
                    <a16:rowId xmlns:a16="http://schemas.microsoft.com/office/drawing/2014/main" val="1468337192"/>
                  </a:ext>
                </a:extLst>
              </a:tr>
              <a:tr h="0">
                <a:tc>
                  <a:txBody>
                    <a:bodyPr/>
                    <a:lstStyle/>
                    <a:p>
                      <a:r>
                        <a:rPr lang="en-US" sz="1600" dirty="0" smtClean="0"/>
                        <a:t>Random Forest </a:t>
                      </a:r>
                      <a:endParaRPr lang="en-US" sz="1600" dirty="0"/>
                    </a:p>
                  </a:txBody>
                  <a:tcPr/>
                </a:tc>
                <a:tc>
                  <a:txBody>
                    <a:bodyPr/>
                    <a:lstStyle/>
                    <a:p>
                      <a:r>
                        <a:rPr lang="en-US" sz="1600" dirty="0" smtClean="0"/>
                        <a:t>An </a:t>
                      </a:r>
                      <a:r>
                        <a:rPr lang="en-US" sz="1600" dirty="0" smtClean="0"/>
                        <a:t>algorithm</a:t>
                      </a:r>
                      <a:r>
                        <a:rPr lang="en-US" sz="1600" dirty="0" smtClean="0"/>
                        <a:t> that produces many decision trees.</a:t>
                      </a:r>
                      <a:r>
                        <a:rPr lang="en-US" sz="1600" baseline="0" dirty="0" smtClean="0"/>
                        <a:t> Each individual tree in the random forest makes a class prediction and the class with the most votes becomes the model’s prediction</a:t>
                      </a:r>
                      <a:endParaRPr lang="en-US" sz="1600" dirty="0"/>
                    </a:p>
                  </a:txBody>
                  <a:tcPr/>
                </a:tc>
                <a:extLst>
                  <a:ext uri="{0D108BD9-81ED-4DB2-BD59-A6C34878D82A}">
                    <a16:rowId xmlns:a16="http://schemas.microsoft.com/office/drawing/2014/main" val="3718155033"/>
                  </a:ext>
                </a:extLst>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4395" y="2276447"/>
            <a:ext cx="5612570" cy="3802308"/>
          </a:xfrm>
          <a:prstGeom prst="rect">
            <a:avLst/>
          </a:prstGeom>
        </p:spPr>
      </p:pic>
    </p:spTree>
    <p:extLst>
      <p:ext uri="{BB962C8B-B14F-4D97-AF65-F5344CB8AC3E}">
        <p14:creationId xmlns:p14="http://schemas.microsoft.com/office/powerpoint/2010/main" val="10415139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2858" y="165510"/>
            <a:ext cx="9677520" cy="712525"/>
          </a:xfrm>
        </p:spPr>
        <p:txBody>
          <a:bodyPr/>
          <a:lstStyle/>
          <a:p>
            <a:r>
              <a:rPr lang="en-US" dirty="0" smtClean="0"/>
              <a:t>Machine learning algorithms</a:t>
            </a:r>
            <a:endParaRPr lang="en-US" dirty="0"/>
          </a:p>
        </p:txBody>
      </p:sp>
      <p:sp>
        <p:nvSpPr>
          <p:cNvPr id="3" name="Content Placeholder 2"/>
          <p:cNvSpPr>
            <a:spLocks noGrp="1"/>
          </p:cNvSpPr>
          <p:nvPr>
            <p:ph idx="1"/>
          </p:nvPr>
        </p:nvSpPr>
        <p:spPr>
          <a:xfrm>
            <a:off x="1097279" y="1501255"/>
            <a:ext cx="10503317" cy="4981432"/>
          </a:xfrm>
        </p:spPr>
        <p:txBody>
          <a:bodyPr>
            <a:normAutofit/>
          </a:bodyPr>
          <a:lstStyle/>
          <a:p>
            <a:pPr marL="457200" lvl="1" indent="0">
              <a:buNone/>
            </a:pPr>
            <a:endParaRPr lang="en-US" sz="2800" dirty="0"/>
          </a:p>
          <a:p>
            <a:pPr marL="914400" lvl="2" indent="0">
              <a:buNone/>
            </a:pPr>
            <a:endParaRPr lang="en-US" dirty="0"/>
          </a:p>
          <a:p>
            <a:pPr lvl="3">
              <a:buFont typeface="Arial" panose="020B0604020202020204" pitchFamily="34" charset="0"/>
              <a:buChar char="•"/>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4340202"/>
              </p:ext>
            </p:extLst>
          </p:nvPr>
        </p:nvGraphicFramePr>
        <p:xfrm>
          <a:off x="1705970" y="998121"/>
          <a:ext cx="9171296" cy="914400"/>
        </p:xfrm>
        <a:graphic>
          <a:graphicData uri="http://schemas.openxmlformats.org/drawingml/2006/table">
            <a:tbl>
              <a:tblPr firstRow="1" bandRow="1">
                <a:tableStyleId>{5C22544A-7EE6-4342-B048-85BDC9FD1C3A}</a:tableStyleId>
              </a:tblPr>
              <a:tblGrid>
                <a:gridCol w="2671124">
                  <a:extLst>
                    <a:ext uri="{9D8B030D-6E8A-4147-A177-3AD203B41FA5}">
                      <a16:colId xmlns:a16="http://schemas.microsoft.com/office/drawing/2014/main" val="1914238439"/>
                    </a:ext>
                  </a:extLst>
                </a:gridCol>
                <a:gridCol w="6500172">
                  <a:extLst>
                    <a:ext uri="{9D8B030D-6E8A-4147-A177-3AD203B41FA5}">
                      <a16:colId xmlns:a16="http://schemas.microsoft.com/office/drawing/2014/main" val="1001529156"/>
                    </a:ext>
                  </a:extLst>
                </a:gridCol>
              </a:tblGrid>
              <a:tr h="0">
                <a:tc>
                  <a:txBody>
                    <a:bodyPr/>
                    <a:lstStyle/>
                    <a:p>
                      <a:r>
                        <a:rPr lang="en-US" sz="1600" dirty="0" smtClean="0"/>
                        <a:t>Algorithm</a:t>
                      </a:r>
                      <a:endParaRPr lang="en-US" sz="1600" dirty="0"/>
                    </a:p>
                  </a:txBody>
                  <a:tcPr/>
                </a:tc>
                <a:tc>
                  <a:txBody>
                    <a:bodyPr/>
                    <a:lstStyle/>
                    <a:p>
                      <a:r>
                        <a:rPr lang="en-US" sz="1600" dirty="0" smtClean="0"/>
                        <a:t>Descriptions</a:t>
                      </a:r>
                      <a:endParaRPr lang="en-US" sz="1600" dirty="0"/>
                    </a:p>
                  </a:txBody>
                  <a:tcPr/>
                </a:tc>
                <a:extLst>
                  <a:ext uri="{0D108BD9-81ED-4DB2-BD59-A6C34878D82A}">
                    <a16:rowId xmlns:a16="http://schemas.microsoft.com/office/drawing/2014/main" val="1468337192"/>
                  </a:ext>
                </a:extLst>
              </a:tr>
              <a:tr h="0">
                <a:tc>
                  <a:txBody>
                    <a:bodyPr/>
                    <a:lstStyle/>
                    <a:p>
                      <a:r>
                        <a:rPr lang="en-US" sz="1600" dirty="0" smtClean="0"/>
                        <a:t>Gradient Boosting</a:t>
                      </a:r>
                      <a:endParaRPr lang="en-US" sz="1600" dirty="0"/>
                    </a:p>
                  </a:txBody>
                  <a:tcPr/>
                </a:tc>
                <a:tc>
                  <a:txBody>
                    <a:bodyPr/>
                    <a:lstStyle/>
                    <a:p>
                      <a:r>
                        <a:rPr lang="en-US" sz="1600" dirty="0" smtClean="0"/>
                        <a:t>An </a:t>
                      </a:r>
                      <a:r>
                        <a:rPr lang="en-US" sz="1600" dirty="0" smtClean="0"/>
                        <a:t>algorithm</a:t>
                      </a:r>
                      <a:r>
                        <a:rPr lang="en-US" sz="1600" dirty="0" smtClean="0"/>
                        <a:t> that produces a strong prediction model in the form of an ensemble of weak prediction models, often in the form of decision trees.</a:t>
                      </a:r>
                      <a:endParaRPr lang="en-US" sz="1600" dirty="0"/>
                    </a:p>
                  </a:txBody>
                  <a:tcPr/>
                </a:tc>
                <a:extLst>
                  <a:ext uri="{0D108BD9-81ED-4DB2-BD59-A6C34878D82A}">
                    <a16:rowId xmlns:a16="http://schemas.microsoft.com/office/drawing/2014/main" val="2943846080"/>
                  </a:ext>
                </a:extLst>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924" y="2027512"/>
            <a:ext cx="3697192" cy="434018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2481" y="2230969"/>
            <a:ext cx="5399680" cy="3933269"/>
          </a:xfrm>
          <a:prstGeom prst="rect">
            <a:avLst/>
          </a:prstGeom>
        </p:spPr>
      </p:pic>
    </p:spTree>
    <p:extLst>
      <p:ext uri="{BB962C8B-B14F-4D97-AF65-F5344CB8AC3E}">
        <p14:creationId xmlns:p14="http://schemas.microsoft.com/office/powerpoint/2010/main" val="26933801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2858" y="165510"/>
            <a:ext cx="9677520" cy="712525"/>
          </a:xfrm>
        </p:spPr>
        <p:txBody>
          <a:bodyPr/>
          <a:lstStyle/>
          <a:p>
            <a:r>
              <a:rPr lang="en-US" dirty="0" smtClean="0"/>
              <a:t>Machine learning algorithms</a:t>
            </a:r>
            <a:endParaRPr lang="en-US" dirty="0"/>
          </a:p>
        </p:txBody>
      </p:sp>
      <p:sp>
        <p:nvSpPr>
          <p:cNvPr id="3" name="Content Placeholder 2"/>
          <p:cNvSpPr>
            <a:spLocks noGrp="1"/>
          </p:cNvSpPr>
          <p:nvPr>
            <p:ph idx="1"/>
          </p:nvPr>
        </p:nvSpPr>
        <p:spPr>
          <a:xfrm>
            <a:off x="1097279" y="1501255"/>
            <a:ext cx="10503317" cy="4981432"/>
          </a:xfrm>
        </p:spPr>
        <p:txBody>
          <a:bodyPr>
            <a:normAutofit/>
          </a:bodyPr>
          <a:lstStyle/>
          <a:p>
            <a:pPr marL="457200" lvl="1" indent="0">
              <a:buNone/>
            </a:pPr>
            <a:endParaRPr lang="en-US" sz="2800" dirty="0"/>
          </a:p>
          <a:p>
            <a:pPr marL="914400" lvl="2" indent="0">
              <a:buNone/>
            </a:pPr>
            <a:endParaRPr lang="en-US" dirty="0"/>
          </a:p>
          <a:p>
            <a:pPr lvl="3">
              <a:buFont typeface="Arial" panose="020B0604020202020204" pitchFamily="34" charset="0"/>
              <a:buChar char="•"/>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89910684"/>
              </p:ext>
            </p:extLst>
          </p:nvPr>
        </p:nvGraphicFramePr>
        <p:xfrm>
          <a:off x="1705970" y="998121"/>
          <a:ext cx="9171296" cy="914400"/>
        </p:xfrm>
        <a:graphic>
          <a:graphicData uri="http://schemas.openxmlformats.org/drawingml/2006/table">
            <a:tbl>
              <a:tblPr firstRow="1" bandRow="1">
                <a:tableStyleId>{5C22544A-7EE6-4342-B048-85BDC9FD1C3A}</a:tableStyleId>
              </a:tblPr>
              <a:tblGrid>
                <a:gridCol w="2671124">
                  <a:extLst>
                    <a:ext uri="{9D8B030D-6E8A-4147-A177-3AD203B41FA5}">
                      <a16:colId xmlns:a16="http://schemas.microsoft.com/office/drawing/2014/main" val="1914238439"/>
                    </a:ext>
                  </a:extLst>
                </a:gridCol>
                <a:gridCol w="6500172">
                  <a:extLst>
                    <a:ext uri="{9D8B030D-6E8A-4147-A177-3AD203B41FA5}">
                      <a16:colId xmlns:a16="http://schemas.microsoft.com/office/drawing/2014/main" val="1001529156"/>
                    </a:ext>
                  </a:extLst>
                </a:gridCol>
              </a:tblGrid>
              <a:tr h="0">
                <a:tc>
                  <a:txBody>
                    <a:bodyPr/>
                    <a:lstStyle/>
                    <a:p>
                      <a:r>
                        <a:rPr lang="en-US" sz="1600" dirty="0" smtClean="0"/>
                        <a:t>Algorithm</a:t>
                      </a:r>
                      <a:endParaRPr lang="en-US" sz="1600" dirty="0"/>
                    </a:p>
                  </a:txBody>
                  <a:tcPr/>
                </a:tc>
                <a:tc>
                  <a:txBody>
                    <a:bodyPr/>
                    <a:lstStyle/>
                    <a:p>
                      <a:r>
                        <a:rPr lang="en-US" sz="1600" dirty="0" smtClean="0"/>
                        <a:t>Descriptions</a:t>
                      </a:r>
                      <a:endParaRPr lang="en-US" sz="1600" dirty="0"/>
                    </a:p>
                  </a:txBody>
                  <a:tcPr/>
                </a:tc>
                <a:extLst>
                  <a:ext uri="{0D108BD9-81ED-4DB2-BD59-A6C34878D82A}">
                    <a16:rowId xmlns:a16="http://schemas.microsoft.com/office/drawing/2014/main" val="1468337192"/>
                  </a:ext>
                </a:extLst>
              </a:tr>
              <a:tr h="0">
                <a:tc>
                  <a:txBody>
                    <a:bodyPr/>
                    <a:lstStyle/>
                    <a:p>
                      <a:r>
                        <a:rPr lang="en-US" sz="1600" dirty="0" smtClean="0"/>
                        <a:t>Artificial Neural Networks</a:t>
                      </a:r>
                      <a:endParaRPr lang="en-US" sz="1600" dirty="0"/>
                    </a:p>
                  </a:txBody>
                  <a:tcPr/>
                </a:tc>
                <a:tc>
                  <a:txBody>
                    <a:bodyPr/>
                    <a:lstStyle/>
                    <a:p>
                      <a:r>
                        <a:rPr lang="en-US" sz="1600" dirty="0" smtClean="0"/>
                        <a:t>A</a:t>
                      </a:r>
                      <a:r>
                        <a:rPr lang="en-US" sz="1600" baseline="0" dirty="0" smtClean="0"/>
                        <a:t> </a:t>
                      </a:r>
                      <a:r>
                        <a:rPr lang="en-US" sz="1600" dirty="0" smtClean="0"/>
                        <a:t>model inspired by the biological neural networks of the brain to learn tasks based on provided examples, without being explicitly programmed</a:t>
                      </a:r>
                      <a:endParaRPr lang="en-US" sz="1600" dirty="0"/>
                    </a:p>
                  </a:txBody>
                  <a:tcPr/>
                </a:tc>
                <a:extLst>
                  <a:ext uri="{0D108BD9-81ED-4DB2-BD59-A6C34878D82A}">
                    <a16:rowId xmlns:a16="http://schemas.microsoft.com/office/drawing/2014/main" val="1619640691"/>
                  </a:ext>
                </a:extLst>
              </a:tr>
            </a:tbl>
          </a:graphicData>
        </a:graphic>
      </p:graphicFrame>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418" y="2125346"/>
            <a:ext cx="5205270" cy="4144516"/>
          </a:xfrm>
          <a:prstGeom prst="rect">
            <a:avLst/>
          </a:prstGeom>
        </p:spPr>
      </p:pic>
    </p:spTree>
    <p:extLst>
      <p:ext uri="{BB962C8B-B14F-4D97-AF65-F5344CB8AC3E}">
        <p14:creationId xmlns:p14="http://schemas.microsoft.com/office/powerpoint/2010/main" val="35543540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235424"/>
            <a:ext cx="10018713" cy="1375012"/>
          </a:xfrm>
        </p:spPr>
        <p:txBody>
          <a:bodyPr>
            <a:normAutofit/>
          </a:bodyPr>
          <a:lstStyle/>
          <a:p>
            <a:r>
              <a:rPr lang="en-US" dirty="0" smtClean="0"/>
              <a:t>Predictive model pipeline - </a:t>
            </a:r>
            <a:r>
              <a:rPr lang="en-US" dirty="0"/>
              <a:t>Supervised Learning Models</a:t>
            </a:r>
          </a:p>
        </p:txBody>
      </p:sp>
      <p:sp>
        <p:nvSpPr>
          <p:cNvPr id="4" name="Rectangle 3"/>
          <p:cNvSpPr/>
          <p:nvPr/>
        </p:nvSpPr>
        <p:spPr>
          <a:xfrm>
            <a:off x="1692322" y="1790131"/>
            <a:ext cx="1460311" cy="1337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Training input data</a:t>
            </a:r>
            <a:endParaRPr lang="en-US" dirty="0"/>
          </a:p>
        </p:txBody>
      </p:sp>
      <p:sp>
        <p:nvSpPr>
          <p:cNvPr id="5" name="Rectangle 4"/>
          <p:cNvSpPr/>
          <p:nvPr/>
        </p:nvSpPr>
        <p:spPr>
          <a:xfrm>
            <a:off x="1692321" y="3521122"/>
            <a:ext cx="1460311" cy="1337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Labeled outputs</a:t>
            </a:r>
            <a:endParaRPr lang="en-US" dirty="0"/>
          </a:p>
        </p:txBody>
      </p:sp>
      <p:sp>
        <p:nvSpPr>
          <p:cNvPr id="6" name="Rectangle 5"/>
          <p:cNvSpPr/>
          <p:nvPr/>
        </p:nvSpPr>
        <p:spPr>
          <a:xfrm>
            <a:off x="4268994" y="1790130"/>
            <a:ext cx="994011" cy="1337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 vectors</a:t>
            </a:r>
            <a:endParaRPr lang="en-US" dirty="0"/>
          </a:p>
        </p:txBody>
      </p:sp>
      <p:sp>
        <p:nvSpPr>
          <p:cNvPr id="7" name="Rectangle 6"/>
          <p:cNvSpPr/>
          <p:nvPr/>
        </p:nvSpPr>
        <p:spPr>
          <a:xfrm>
            <a:off x="1692321" y="5204343"/>
            <a:ext cx="1460311" cy="1337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input data</a:t>
            </a:r>
            <a:endParaRPr lang="en-US" dirty="0"/>
          </a:p>
        </p:txBody>
      </p:sp>
      <p:sp>
        <p:nvSpPr>
          <p:cNvPr id="8" name="Rectangle 7"/>
          <p:cNvSpPr/>
          <p:nvPr/>
        </p:nvSpPr>
        <p:spPr>
          <a:xfrm>
            <a:off x="4274484" y="5204339"/>
            <a:ext cx="994011" cy="1337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 vectors</a:t>
            </a:r>
            <a:endParaRPr lang="en-US" dirty="0"/>
          </a:p>
        </p:txBody>
      </p:sp>
      <p:sp>
        <p:nvSpPr>
          <p:cNvPr id="9" name="Oval 8"/>
          <p:cNvSpPr/>
          <p:nvPr/>
        </p:nvSpPr>
        <p:spPr>
          <a:xfrm>
            <a:off x="6493665" y="2183499"/>
            <a:ext cx="2300610" cy="2163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learning algorithm</a:t>
            </a:r>
            <a:endParaRPr lang="en-US" dirty="0"/>
          </a:p>
        </p:txBody>
      </p:sp>
      <p:sp>
        <p:nvSpPr>
          <p:cNvPr id="10" name="Flowchart: Decision 9"/>
          <p:cNvSpPr/>
          <p:nvPr/>
        </p:nvSpPr>
        <p:spPr>
          <a:xfrm>
            <a:off x="6493665" y="5099419"/>
            <a:ext cx="2354239" cy="165365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Predictive model</a:t>
            </a:r>
            <a:endParaRPr lang="en-US" dirty="0"/>
          </a:p>
        </p:txBody>
      </p:sp>
      <p:sp>
        <p:nvSpPr>
          <p:cNvPr id="11" name="Rectangle 10"/>
          <p:cNvSpPr/>
          <p:nvPr/>
        </p:nvSpPr>
        <p:spPr>
          <a:xfrm>
            <a:off x="10073074" y="5204339"/>
            <a:ext cx="1460311" cy="1337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Expected label</a:t>
            </a:r>
            <a:endParaRPr lang="en-US" dirty="0"/>
          </a:p>
        </p:txBody>
      </p:sp>
      <p:sp>
        <p:nvSpPr>
          <p:cNvPr id="12" name="Right Arrow 11"/>
          <p:cNvSpPr/>
          <p:nvPr/>
        </p:nvSpPr>
        <p:spPr>
          <a:xfrm>
            <a:off x="3221609" y="2448065"/>
            <a:ext cx="978408" cy="48463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Right Arrow 12"/>
          <p:cNvSpPr/>
          <p:nvPr/>
        </p:nvSpPr>
        <p:spPr>
          <a:xfrm>
            <a:off x="3244915" y="3923659"/>
            <a:ext cx="3042167" cy="484632"/>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4" name="Right Arrow 13"/>
          <p:cNvSpPr/>
          <p:nvPr/>
        </p:nvSpPr>
        <p:spPr>
          <a:xfrm>
            <a:off x="5392902" y="2436690"/>
            <a:ext cx="986462" cy="49600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Right Arrow 14"/>
          <p:cNvSpPr/>
          <p:nvPr/>
        </p:nvSpPr>
        <p:spPr>
          <a:xfrm>
            <a:off x="3244915" y="5612702"/>
            <a:ext cx="978408" cy="484632"/>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6" name="Right Arrow 15"/>
          <p:cNvSpPr/>
          <p:nvPr/>
        </p:nvSpPr>
        <p:spPr>
          <a:xfrm>
            <a:off x="5345175" y="5630763"/>
            <a:ext cx="978408" cy="484632"/>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7" name="Right Arrow 16"/>
          <p:cNvSpPr/>
          <p:nvPr/>
        </p:nvSpPr>
        <p:spPr>
          <a:xfrm>
            <a:off x="8997877" y="5612702"/>
            <a:ext cx="978408" cy="484632"/>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8" name="Right Arrow 17"/>
          <p:cNvSpPr/>
          <p:nvPr/>
        </p:nvSpPr>
        <p:spPr>
          <a:xfrm rot="5400000">
            <a:off x="7366108" y="4538350"/>
            <a:ext cx="681823" cy="42153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9417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2292825" y="2015319"/>
            <a:ext cx="9210199" cy="3352801"/>
          </a:xfrm>
        </p:spPr>
        <p:txBody>
          <a:bodyPr>
            <a:normAutofit fontScale="77500" lnSpcReduction="20000"/>
          </a:bodyPr>
          <a:lstStyle/>
          <a:p>
            <a:r>
              <a:rPr lang="en-US" sz="2800" dirty="0" smtClean="0"/>
              <a:t>Background and Objective</a:t>
            </a:r>
          </a:p>
          <a:p>
            <a:r>
              <a:rPr lang="en-US" sz="2800" dirty="0" smtClean="0"/>
              <a:t>Methods</a:t>
            </a:r>
          </a:p>
          <a:p>
            <a:pPr lvl="1"/>
            <a:r>
              <a:rPr lang="en-US" sz="2600" dirty="0" smtClean="0"/>
              <a:t>Key Elements</a:t>
            </a:r>
          </a:p>
          <a:p>
            <a:pPr lvl="1"/>
            <a:r>
              <a:rPr lang="en-US" sz="2600" dirty="0" smtClean="0"/>
              <a:t>Predictive Model Pipeline</a:t>
            </a:r>
            <a:endParaRPr lang="en-US" sz="2600" dirty="0" smtClean="0"/>
          </a:p>
          <a:p>
            <a:r>
              <a:rPr lang="en-US" sz="2800" dirty="0" smtClean="0"/>
              <a:t>Results</a:t>
            </a:r>
            <a:endParaRPr lang="en-US" sz="2600" dirty="0" smtClean="0"/>
          </a:p>
          <a:p>
            <a:pPr lvl="1"/>
            <a:r>
              <a:rPr lang="en-US" sz="2600" dirty="0" smtClean="0"/>
              <a:t>CYF findings</a:t>
            </a:r>
          </a:p>
          <a:p>
            <a:pPr lvl="1"/>
            <a:r>
              <a:rPr lang="en-US" sz="2600" dirty="0" smtClean="0"/>
              <a:t>AOA findings</a:t>
            </a:r>
            <a:r>
              <a:rPr lang="en-US" sz="2600" dirty="0" smtClean="0"/>
              <a:t> </a:t>
            </a:r>
            <a:endParaRPr lang="en-US" sz="2600" dirty="0" smtClean="0"/>
          </a:p>
          <a:p>
            <a:r>
              <a:rPr lang="en-US" sz="2800" dirty="0" smtClean="0"/>
              <a:t>Discussion</a:t>
            </a:r>
          </a:p>
        </p:txBody>
      </p:sp>
    </p:spTree>
    <p:extLst>
      <p:ext uri="{BB962C8B-B14F-4D97-AF65-F5344CB8AC3E}">
        <p14:creationId xmlns:p14="http://schemas.microsoft.com/office/powerpoint/2010/main" val="10499565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00803" y="162518"/>
            <a:ext cx="10058400" cy="1450757"/>
          </a:xfrm>
        </p:spPr>
        <p:txBody>
          <a:bodyPr/>
          <a:lstStyle/>
          <a:p>
            <a:r>
              <a:rPr lang="en-US" dirty="0"/>
              <a:t>Predictive model </a:t>
            </a:r>
            <a:r>
              <a:rPr lang="en-US" dirty="0" smtClean="0"/>
              <a:t>pipeline – Feature Engineering</a:t>
            </a:r>
            <a:endParaRPr lang="en-US" dirty="0"/>
          </a:p>
        </p:txBody>
      </p:sp>
      <p:sp>
        <p:nvSpPr>
          <p:cNvPr id="15" name="Rounded Rectangle 14"/>
          <p:cNvSpPr/>
          <p:nvPr/>
        </p:nvSpPr>
        <p:spPr>
          <a:xfrm>
            <a:off x="181332" y="3601808"/>
            <a:ext cx="1584960" cy="716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CYF / AOA Dataset</a:t>
            </a:r>
            <a:endParaRPr lang="en-US" dirty="0"/>
          </a:p>
        </p:txBody>
      </p:sp>
      <p:sp>
        <p:nvSpPr>
          <p:cNvPr id="16" name="Rounded Rectangle 15"/>
          <p:cNvSpPr/>
          <p:nvPr/>
        </p:nvSpPr>
        <p:spPr>
          <a:xfrm>
            <a:off x="2130820" y="2447300"/>
            <a:ext cx="1796048" cy="716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Training sample (80% of dataset)</a:t>
            </a:r>
            <a:endParaRPr lang="en-US" dirty="0"/>
          </a:p>
        </p:txBody>
      </p:sp>
      <p:cxnSp>
        <p:nvCxnSpPr>
          <p:cNvPr id="3" name="Straight Arrow Connector 2"/>
          <p:cNvCxnSpPr>
            <a:endCxn id="16" idx="1"/>
          </p:cNvCxnSpPr>
          <p:nvPr/>
        </p:nvCxnSpPr>
        <p:spPr>
          <a:xfrm flipV="1">
            <a:off x="895349" y="2805440"/>
            <a:ext cx="1235471" cy="82601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Rounded Rectangle 20"/>
          <p:cNvSpPr/>
          <p:nvPr/>
        </p:nvSpPr>
        <p:spPr>
          <a:xfrm>
            <a:off x="2130820" y="4980332"/>
            <a:ext cx="1796048" cy="716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Testing sample (20% of dataset)</a:t>
            </a:r>
            <a:endParaRPr lang="en-US" dirty="0"/>
          </a:p>
        </p:txBody>
      </p:sp>
      <p:sp>
        <p:nvSpPr>
          <p:cNvPr id="25" name="Rounded Rectangle 24"/>
          <p:cNvSpPr/>
          <p:nvPr/>
        </p:nvSpPr>
        <p:spPr>
          <a:xfrm>
            <a:off x="6126480" y="1961452"/>
            <a:ext cx="2295803" cy="781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Imputing missing data with KNN algorithm</a:t>
            </a:r>
            <a:endParaRPr lang="en-US" dirty="0"/>
          </a:p>
        </p:txBody>
      </p:sp>
      <p:cxnSp>
        <p:nvCxnSpPr>
          <p:cNvPr id="8" name="Straight Arrow Connector 7"/>
          <p:cNvCxnSpPr>
            <a:endCxn id="21" idx="1"/>
          </p:cNvCxnSpPr>
          <p:nvPr/>
        </p:nvCxnSpPr>
        <p:spPr>
          <a:xfrm>
            <a:off x="798667" y="4319854"/>
            <a:ext cx="1332153" cy="10186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Rounded Rectangle 25"/>
          <p:cNvSpPr/>
          <p:nvPr/>
        </p:nvSpPr>
        <p:spPr>
          <a:xfrm>
            <a:off x="4426623" y="1994000"/>
            <a:ext cx="1025398" cy="716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X_train</a:t>
            </a:r>
            <a:endParaRPr lang="en-US" dirty="0"/>
          </a:p>
        </p:txBody>
      </p:sp>
      <p:sp>
        <p:nvSpPr>
          <p:cNvPr id="27" name="Rounded Rectangle 26"/>
          <p:cNvSpPr/>
          <p:nvPr/>
        </p:nvSpPr>
        <p:spPr>
          <a:xfrm>
            <a:off x="4428367" y="2928412"/>
            <a:ext cx="1025398" cy="716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y</a:t>
            </a:r>
            <a:r>
              <a:rPr lang="en-US" dirty="0" err="1" smtClean="0"/>
              <a:t>_train</a:t>
            </a:r>
            <a:endParaRPr lang="en-US" dirty="0"/>
          </a:p>
        </p:txBody>
      </p:sp>
      <p:sp>
        <p:nvSpPr>
          <p:cNvPr id="28" name="Rounded Rectangle 27"/>
          <p:cNvSpPr/>
          <p:nvPr/>
        </p:nvSpPr>
        <p:spPr>
          <a:xfrm>
            <a:off x="4486722" y="4579104"/>
            <a:ext cx="1025398" cy="716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X_test</a:t>
            </a:r>
            <a:endParaRPr lang="en-US" dirty="0"/>
          </a:p>
        </p:txBody>
      </p:sp>
      <p:sp>
        <p:nvSpPr>
          <p:cNvPr id="29" name="Rounded Rectangle 28"/>
          <p:cNvSpPr/>
          <p:nvPr/>
        </p:nvSpPr>
        <p:spPr>
          <a:xfrm>
            <a:off x="4486722" y="5553760"/>
            <a:ext cx="1025398" cy="716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y_test</a:t>
            </a:r>
            <a:endParaRPr lang="en-US" dirty="0"/>
          </a:p>
        </p:txBody>
      </p:sp>
      <p:cxnSp>
        <p:nvCxnSpPr>
          <p:cNvPr id="13" name="Straight Arrow Connector 12"/>
          <p:cNvCxnSpPr>
            <a:stCxn id="16" idx="3"/>
            <a:endCxn id="26" idx="1"/>
          </p:cNvCxnSpPr>
          <p:nvPr/>
        </p:nvCxnSpPr>
        <p:spPr>
          <a:xfrm flipV="1">
            <a:off x="3926868" y="2352140"/>
            <a:ext cx="499755" cy="4533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16" idx="3"/>
            <a:endCxn id="27" idx="1"/>
          </p:cNvCxnSpPr>
          <p:nvPr/>
        </p:nvCxnSpPr>
        <p:spPr>
          <a:xfrm>
            <a:off x="3926868" y="2805440"/>
            <a:ext cx="501499" cy="4811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21" idx="3"/>
            <a:endCxn id="28" idx="1"/>
          </p:cNvCxnSpPr>
          <p:nvPr/>
        </p:nvCxnSpPr>
        <p:spPr>
          <a:xfrm flipV="1">
            <a:off x="3926868" y="4937244"/>
            <a:ext cx="559854" cy="4012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p:cNvCxnSpPr>
            <a:stCxn id="21" idx="3"/>
            <a:endCxn id="29" idx="1"/>
          </p:cNvCxnSpPr>
          <p:nvPr/>
        </p:nvCxnSpPr>
        <p:spPr>
          <a:xfrm>
            <a:off x="3926868" y="5338472"/>
            <a:ext cx="559854" cy="5734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p:cNvCxnSpPr>
            <a:stCxn id="26" idx="3"/>
            <a:endCxn id="25" idx="1"/>
          </p:cNvCxnSpPr>
          <p:nvPr/>
        </p:nvCxnSpPr>
        <p:spPr>
          <a:xfrm>
            <a:off x="5452021" y="2352140"/>
            <a:ext cx="67445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5533832" y="4967034"/>
            <a:ext cx="67445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8" name="Rounded Rectangle 47"/>
          <p:cNvSpPr/>
          <p:nvPr/>
        </p:nvSpPr>
        <p:spPr>
          <a:xfrm>
            <a:off x="6208291" y="4494361"/>
            <a:ext cx="2295803" cy="781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Imputing missing data with KNN algorithm</a:t>
            </a:r>
            <a:endParaRPr lang="en-US" dirty="0"/>
          </a:p>
        </p:txBody>
      </p:sp>
      <p:cxnSp>
        <p:nvCxnSpPr>
          <p:cNvPr id="49" name="Straight Arrow Connector 48"/>
          <p:cNvCxnSpPr/>
          <p:nvPr/>
        </p:nvCxnSpPr>
        <p:spPr>
          <a:xfrm>
            <a:off x="5452020" y="3286552"/>
            <a:ext cx="67445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0" name="Rounded Rectangle 49"/>
          <p:cNvSpPr/>
          <p:nvPr/>
        </p:nvSpPr>
        <p:spPr>
          <a:xfrm>
            <a:off x="6126479" y="2915173"/>
            <a:ext cx="2295804" cy="716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7/30/60/90 –day output</a:t>
            </a:r>
            <a:endParaRPr lang="en-US" dirty="0"/>
          </a:p>
        </p:txBody>
      </p:sp>
      <p:sp>
        <p:nvSpPr>
          <p:cNvPr id="51" name="Rounded Rectangle 50"/>
          <p:cNvSpPr/>
          <p:nvPr/>
        </p:nvSpPr>
        <p:spPr>
          <a:xfrm>
            <a:off x="6230003" y="5571335"/>
            <a:ext cx="2295804" cy="716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7/30/60/90 –day output</a:t>
            </a:r>
            <a:endParaRPr lang="en-US" dirty="0"/>
          </a:p>
        </p:txBody>
      </p:sp>
      <p:cxnSp>
        <p:nvCxnSpPr>
          <p:cNvPr id="52" name="Straight Arrow Connector 51"/>
          <p:cNvCxnSpPr/>
          <p:nvPr/>
        </p:nvCxnSpPr>
        <p:spPr>
          <a:xfrm>
            <a:off x="5533832" y="5929475"/>
            <a:ext cx="67445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3" name="TextBox 52"/>
          <p:cNvSpPr txBox="1"/>
          <p:nvPr/>
        </p:nvSpPr>
        <p:spPr>
          <a:xfrm>
            <a:off x="9281389" y="2034941"/>
            <a:ext cx="2505729" cy="707886"/>
          </a:xfrm>
          <a:prstGeom prst="rect">
            <a:avLst/>
          </a:prstGeom>
          <a:noFill/>
        </p:spPr>
        <p:txBody>
          <a:bodyPr wrap="square" rtlCol="0">
            <a:spAutoFit/>
          </a:bodyPr>
          <a:lstStyle/>
          <a:p>
            <a:r>
              <a:rPr lang="en-US" sz="2000" b="1" dirty="0" smtClean="0"/>
              <a:t>X: input/predictors</a:t>
            </a:r>
          </a:p>
          <a:p>
            <a:r>
              <a:rPr lang="en-US" sz="2000" b="1" dirty="0" smtClean="0"/>
              <a:t>y: </a:t>
            </a:r>
            <a:r>
              <a:rPr lang="en-US" sz="2000" b="1" dirty="0" smtClean="0"/>
              <a:t>output</a:t>
            </a:r>
            <a:endParaRPr lang="en-US" sz="2000" b="1" dirty="0"/>
          </a:p>
        </p:txBody>
      </p:sp>
    </p:spTree>
    <p:extLst>
      <p:ext uri="{BB962C8B-B14F-4D97-AF65-F5344CB8AC3E}">
        <p14:creationId xmlns:p14="http://schemas.microsoft.com/office/powerpoint/2010/main" val="27616759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00803" y="162518"/>
            <a:ext cx="10058400" cy="1450757"/>
          </a:xfrm>
        </p:spPr>
        <p:txBody>
          <a:bodyPr/>
          <a:lstStyle/>
          <a:p>
            <a:r>
              <a:rPr lang="en-US" dirty="0"/>
              <a:t>Predictive model </a:t>
            </a:r>
            <a:r>
              <a:rPr lang="en-US" dirty="0" smtClean="0"/>
              <a:t>pipeline – Feature </a:t>
            </a:r>
            <a:r>
              <a:rPr lang="en-US" dirty="0" smtClean="0"/>
              <a:t>Engineering (continued)</a:t>
            </a:r>
            <a:endParaRPr lang="en-US" dirty="0"/>
          </a:p>
        </p:txBody>
      </p:sp>
      <p:sp>
        <p:nvSpPr>
          <p:cNvPr id="16" name="Rounded Rectangle 15"/>
          <p:cNvSpPr/>
          <p:nvPr/>
        </p:nvSpPr>
        <p:spPr>
          <a:xfrm>
            <a:off x="1360168" y="1943201"/>
            <a:ext cx="1328441" cy="716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Processed </a:t>
            </a:r>
            <a:r>
              <a:rPr lang="en-US" dirty="0" err="1" smtClean="0"/>
              <a:t>X_train</a:t>
            </a:r>
            <a:endParaRPr lang="en-US" dirty="0"/>
          </a:p>
        </p:txBody>
      </p:sp>
      <p:sp>
        <p:nvSpPr>
          <p:cNvPr id="25" name="Rounded Rectangle 24"/>
          <p:cNvSpPr/>
          <p:nvPr/>
        </p:nvSpPr>
        <p:spPr>
          <a:xfrm>
            <a:off x="3280321" y="1567509"/>
            <a:ext cx="1361397" cy="781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Categorical variables</a:t>
            </a:r>
            <a:endParaRPr lang="en-US" dirty="0"/>
          </a:p>
        </p:txBody>
      </p:sp>
      <p:cxnSp>
        <p:nvCxnSpPr>
          <p:cNvPr id="35" name="Straight Arrow Connector 34"/>
          <p:cNvCxnSpPr>
            <a:stCxn id="21" idx="3"/>
            <a:endCxn id="29" idx="1"/>
          </p:cNvCxnSpPr>
          <p:nvPr/>
        </p:nvCxnSpPr>
        <p:spPr>
          <a:xfrm>
            <a:off x="3926868" y="5338472"/>
            <a:ext cx="559854" cy="573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2665603" y="2045500"/>
            <a:ext cx="565167" cy="2556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3" name="Rounded Rectangle 42"/>
          <p:cNvSpPr/>
          <p:nvPr/>
        </p:nvSpPr>
        <p:spPr>
          <a:xfrm>
            <a:off x="10687982" y="1615933"/>
            <a:ext cx="1427224" cy="16924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Normalize the input features with the Min-Max </a:t>
            </a:r>
            <a:r>
              <a:rPr lang="en-US" dirty="0"/>
              <a:t>scaler</a:t>
            </a:r>
          </a:p>
        </p:txBody>
      </p:sp>
      <p:cxnSp>
        <p:nvCxnSpPr>
          <p:cNvPr id="49" name="Straight Arrow Connector 48"/>
          <p:cNvCxnSpPr/>
          <p:nvPr/>
        </p:nvCxnSpPr>
        <p:spPr>
          <a:xfrm>
            <a:off x="4641718" y="1919792"/>
            <a:ext cx="67445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p:nvPr/>
        </p:nvCxnSpPr>
        <p:spPr>
          <a:xfrm>
            <a:off x="5533832" y="5929475"/>
            <a:ext cx="6744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360169" y="3280308"/>
            <a:ext cx="1284106" cy="716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Processed </a:t>
            </a:r>
            <a:r>
              <a:rPr lang="en-US" dirty="0" err="1" smtClean="0"/>
              <a:t>y_train</a:t>
            </a:r>
            <a:endParaRPr lang="en-US" dirty="0"/>
          </a:p>
        </p:txBody>
      </p:sp>
      <p:sp>
        <p:nvSpPr>
          <p:cNvPr id="33" name="Rounded Rectangle 32"/>
          <p:cNvSpPr/>
          <p:nvPr/>
        </p:nvSpPr>
        <p:spPr>
          <a:xfrm>
            <a:off x="3313277" y="2414859"/>
            <a:ext cx="1328441" cy="781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Numerical variables</a:t>
            </a:r>
            <a:endParaRPr lang="en-US" dirty="0"/>
          </a:p>
        </p:txBody>
      </p:sp>
      <p:cxnSp>
        <p:nvCxnSpPr>
          <p:cNvPr id="34" name="Straight Arrow Connector 33"/>
          <p:cNvCxnSpPr/>
          <p:nvPr/>
        </p:nvCxnSpPr>
        <p:spPr>
          <a:xfrm>
            <a:off x="2688609" y="2297809"/>
            <a:ext cx="624668" cy="2554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Rounded Rectangle 35"/>
          <p:cNvSpPr/>
          <p:nvPr/>
        </p:nvSpPr>
        <p:spPr>
          <a:xfrm>
            <a:off x="5310288" y="1590392"/>
            <a:ext cx="1117808" cy="781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One-hot encoded</a:t>
            </a:r>
            <a:endParaRPr lang="en-US" dirty="0"/>
          </a:p>
        </p:txBody>
      </p:sp>
      <p:cxnSp>
        <p:nvCxnSpPr>
          <p:cNvPr id="39" name="Straight Arrow Connector 38"/>
          <p:cNvCxnSpPr/>
          <p:nvPr/>
        </p:nvCxnSpPr>
        <p:spPr>
          <a:xfrm flipV="1">
            <a:off x="4715261" y="2805546"/>
            <a:ext cx="2082833" cy="113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1" name="Rounded Rectangle 40"/>
          <p:cNvSpPr/>
          <p:nvPr/>
        </p:nvSpPr>
        <p:spPr>
          <a:xfrm>
            <a:off x="6871637" y="2162550"/>
            <a:ext cx="1117808" cy="781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 features</a:t>
            </a:r>
            <a:endParaRPr lang="en-US" dirty="0"/>
          </a:p>
        </p:txBody>
      </p:sp>
      <p:cxnSp>
        <p:nvCxnSpPr>
          <p:cNvPr id="42" name="Straight Arrow Connector 41"/>
          <p:cNvCxnSpPr/>
          <p:nvPr/>
        </p:nvCxnSpPr>
        <p:spPr>
          <a:xfrm>
            <a:off x="6453730" y="2051671"/>
            <a:ext cx="369998" cy="26121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7" name="Rounded Rectangle 46"/>
          <p:cNvSpPr/>
          <p:nvPr/>
        </p:nvSpPr>
        <p:spPr>
          <a:xfrm>
            <a:off x="8658015" y="1559153"/>
            <a:ext cx="1855902" cy="24927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Synthetic Minority Oversampling Technique</a:t>
            </a:r>
            <a:endParaRPr lang="en-US" dirty="0"/>
          </a:p>
        </p:txBody>
      </p:sp>
      <p:cxnSp>
        <p:nvCxnSpPr>
          <p:cNvPr id="54" name="Straight Arrow Connector 53"/>
          <p:cNvCxnSpPr/>
          <p:nvPr/>
        </p:nvCxnSpPr>
        <p:spPr>
          <a:xfrm flipV="1">
            <a:off x="2632428" y="3610234"/>
            <a:ext cx="6034278" cy="141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p:cNvCxnSpPr/>
          <p:nvPr/>
        </p:nvCxnSpPr>
        <p:spPr>
          <a:xfrm>
            <a:off x="7989445" y="2599635"/>
            <a:ext cx="721596" cy="69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6" name="Straight Arrow Connector 55"/>
          <p:cNvCxnSpPr/>
          <p:nvPr/>
        </p:nvCxnSpPr>
        <p:spPr>
          <a:xfrm>
            <a:off x="10321386" y="2592683"/>
            <a:ext cx="601209" cy="69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7" name="Rounded Rectangle 56"/>
          <p:cNvSpPr/>
          <p:nvPr/>
        </p:nvSpPr>
        <p:spPr>
          <a:xfrm>
            <a:off x="1401138" y="4698127"/>
            <a:ext cx="1328441" cy="716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Processed </a:t>
            </a:r>
            <a:r>
              <a:rPr lang="en-US" dirty="0" err="1" smtClean="0"/>
              <a:t>X_test</a:t>
            </a:r>
            <a:endParaRPr lang="en-US" dirty="0"/>
          </a:p>
        </p:txBody>
      </p:sp>
      <p:sp>
        <p:nvSpPr>
          <p:cNvPr id="58" name="Rounded Rectangle 57"/>
          <p:cNvSpPr/>
          <p:nvPr/>
        </p:nvSpPr>
        <p:spPr>
          <a:xfrm>
            <a:off x="1431928" y="5898401"/>
            <a:ext cx="1284106" cy="716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Processed </a:t>
            </a:r>
            <a:r>
              <a:rPr lang="en-US" dirty="0" err="1" smtClean="0"/>
              <a:t>y_test</a:t>
            </a:r>
            <a:endParaRPr lang="en-US" dirty="0"/>
          </a:p>
        </p:txBody>
      </p:sp>
      <p:sp>
        <p:nvSpPr>
          <p:cNvPr id="59" name="Rounded Rectangle 58"/>
          <p:cNvSpPr/>
          <p:nvPr/>
        </p:nvSpPr>
        <p:spPr>
          <a:xfrm>
            <a:off x="3310214" y="4337357"/>
            <a:ext cx="1361397" cy="781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Categorical variables</a:t>
            </a:r>
            <a:endParaRPr lang="en-US" dirty="0"/>
          </a:p>
        </p:txBody>
      </p:sp>
      <p:sp>
        <p:nvSpPr>
          <p:cNvPr id="60" name="Rounded Rectangle 59"/>
          <p:cNvSpPr/>
          <p:nvPr/>
        </p:nvSpPr>
        <p:spPr>
          <a:xfrm>
            <a:off x="3377471" y="5314798"/>
            <a:ext cx="1328441" cy="781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Numerical variables</a:t>
            </a:r>
            <a:endParaRPr lang="en-US" dirty="0"/>
          </a:p>
        </p:txBody>
      </p:sp>
      <p:sp>
        <p:nvSpPr>
          <p:cNvPr id="61" name="Rounded Rectangle 60"/>
          <p:cNvSpPr/>
          <p:nvPr/>
        </p:nvSpPr>
        <p:spPr>
          <a:xfrm>
            <a:off x="5392320" y="4337357"/>
            <a:ext cx="1117808" cy="781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One-hot encoded</a:t>
            </a:r>
            <a:endParaRPr lang="en-US" dirty="0"/>
          </a:p>
        </p:txBody>
      </p:sp>
      <p:sp>
        <p:nvSpPr>
          <p:cNvPr id="62" name="Rounded Rectangle 61"/>
          <p:cNvSpPr/>
          <p:nvPr/>
        </p:nvSpPr>
        <p:spPr>
          <a:xfrm>
            <a:off x="6896312" y="4947784"/>
            <a:ext cx="1117808" cy="781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 features</a:t>
            </a:r>
            <a:endParaRPr lang="en-US" dirty="0"/>
          </a:p>
        </p:txBody>
      </p:sp>
      <p:cxnSp>
        <p:nvCxnSpPr>
          <p:cNvPr id="63" name="Straight Arrow Connector 62"/>
          <p:cNvCxnSpPr/>
          <p:nvPr/>
        </p:nvCxnSpPr>
        <p:spPr>
          <a:xfrm flipV="1">
            <a:off x="2736371" y="4873472"/>
            <a:ext cx="565167" cy="2556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p:nvPr/>
        </p:nvCxnSpPr>
        <p:spPr>
          <a:xfrm>
            <a:off x="2741191" y="5273260"/>
            <a:ext cx="624668" cy="2554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5" name="Straight Arrow Connector 64"/>
          <p:cNvCxnSpPr/>
          <p:nvPr/>
        </p:nvCxnSpPr>
        <p:spPr>
          <a:xfrm>
            <a:off x="4671611" y="4705665"/>
            <a:ext cx="67445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p:nvPr/>
        </p:nvCxnSpPr>
        <p:spPr>
          <a:xfrm>
            <a:off x="6562295" y="4728044"/>
            <a:ext cx="369998" cy="26121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7" name="Straight Arrow Connector 66"/>
          <p:cNvCxnSpPr/>
          <p:nvPr/>
        </p:nvCxnSpPr>
        <p:spPr>
          <a:xfrm flipV="1">
            <a:off x="4705912" y="5744161"/>
            <a:ext cx="2082833" cy="113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9" name="Rounded Rectangle 68"/>
          <p:cNvSpPr/>
          <p:nvPr/>
        </p:nvSpPr>
        <p:spPr>
          <a:xfrm>
            <a:off x="10621991" y="4503098"/>
            <a:ext cx="1427224" cy="1670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Normalize the input features with the Min-Max </a:t>
            </a:r>
            <a:r>
              <a:rPr lang="en-US" dirty="0"/>
              <a:t>scaler</a:t>
            </a:r>
          </a:p>
        </p:txBody>
      </p:sp>
      <p:cxnSp>
        <p:nvCxnSpPr>
          <p:cNvPr id="71" name="Straight Arrow Connector 70"/>
          <p:cNvCxnSpPr/>
          <p:nvPr/>
        </p:nvCxnSpPr>
        <p:spPr>
          <a:xfrm>
            <a:off x="8122194" y="5400974"/>
            <a:ext cx="2391723" cy="318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7" name="Straight Connector 76"/>
          <p:cNvCxnSpPr/>
          <p:nvPr/>
        </p:nvCxnSpPr>
        <p:spPr>
          <a:xfrm>
            <a:off x="941696" y="4189863"/>
            <a:ext cx="11107519" cy="0"/>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40927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3035" y="2668127"/>
            <a:ext cx="7493185" cy="2440805"/>
          </a:xfrm>
          <a:prstGeom prst="rect">
            <a:avLst/>
          </a:prstGeom>
        </p:spPr>
      </p:pic>
      <p:sp>
        <p:nvSpPr>
          <p:cNvPr id="4" name="TextBox 3"/>
          <p:cNvSpPr txBox="1"/>
          <p:nvPr/>
        </p:nvSpPr>
        <p:spPr>
          <a:xfrm>
            <a:off x="1484310" y="2298795"/>
            <a:ext cx="2789515" cy="369332"/>
          </a:xfrm>
          <a:prstGeom prst="rect">
            <a:avLst/>
          </a:prstGeom>
          <a:noFill/>
        </p:spPr>
        <p:txBody>
          <a:bodyPr wrap="square" rtlCol="0">
            <a:spAutoFit/>
          </a:bodyPr>
          <a:lstStyle/>
          <a:p>
            <a:r>
              <a:rPr lang="en-US" dirty="0" smtClean="0"/>
              <a:t>SMOTE example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3036" y="5628410"/>
            <a:ext cx="4391025" cy="1038225"/>
          </a:xfrm>
          <a:prstGeom prst="rect">
            <a:avLst/>
          </a:prstGeom>
        </p:spPr>
      </p:pic>
      <p:sp>
        <p:nvSpPr>
          <p:cNvPr id="6" name="TextBox 5"/>
          <p:cNvSpPr txBox="1"/>
          <p:nvPr/>
        </p:nvSpPr>
        <p:spPr>
          <a:xfrm>
            <a:off x="1484311" y="5184005"/>
            <a:ext cx="2789515" cy="369332"/>
          </a:xfrm>
          <a:prstGeom prst="rect">
            <a:avLst/>
          </a:prstGeom>
          <a:noFill/>
        </p:spPr>
        <p:txBody>
          <a:bodyPr wrap="square" rtlCol="0">
            <a:spAutoFit/>
          </a:bodyPr>
          <a:lstStyle/>
          <a:p>
            <a:r>
              <a:rPr lang="en-US" dirty="0" smtClean="0"/>
              <a:t>Min-Max scaler formula</a:t>
            </a:r>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3036" y="723550"/>
            <a:ext cx="4391025" cy="1483475"/>
          </a:xfrm>
          <a:prstGeom prst="rect">
            <a:avLst/>
          </a:prstGeom>
        </p:spPr>
      </p:pic>
      <p:sp>
        <p:nvSpPr>
          <p:cNvPr id="8" name="TextBox 7"/>
          <p:cNvSpPr txBox="1"/>
          <p:nvPr/>
        </p:nvSpPr>
        <p:spPr>
          <a:xfrm>
            <a:off x="1636710" y="210281"/>
            <a:ext cx="2789515" cy="369332"/>
          </a:xfrm>
          <a:prstGeom prst="rect">
            <a:avLst/>
          </a:prstGeom>
          <a:noFill/>
        </p:spPr>
        <p:txBody>
          <a:bodyPr wrap="square" rtlCol="0">
            <a:spAutoFit/>
          </a:bodyPr>
          <a:lstStyle/>
          <a:p>
            <a:r>
              <a:rPr lang="en-US" dirty="0" smtClean="0"/>
              <a:t>One-hot encoded example</a:t>
            </a:r>
            <a:endParaRPr lang="en-US" dirty="0"/>
          </a:p>
        </p:txBody>
      </p:sp>
    </p:spTree>
    <p:extLst>
      <p:ext uri="{BB962C8B-B14F-4D97-AF65-F5344CB8AC3E}">
        <p14:creationId xmlns:p14="http://schemas.microsoft.com/office/powerpoint/2010/main" val="38746480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5804392" y="2775764"/>
            <a:ext cx="2715903" cy="1209382"/>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Rectangle 40"/>
          <p:cNvSpPr/>
          <p:nvPr/>
        </p:nvSpPr>
        <p:spPr>
          <a:xfrm>
            <a:off x="641446" y="2511188"/>
            <a:ext cx="2606266" cy="3589361"/>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Title 3"/>
          <p:cNvSpPr>
            <a:spLocks noGrp="1"/>
          </p:cNvSpPr>
          <p:nvPr>
            <p:ph type="title"/>
          </p:nvPr>
        </p:nvSpPr>
        <p:spPr>
          <a:xfrm>
            <a:off x="1538902" y="84297"/>
            <a:ext cx="10018713" cy="1122737"/>
          </a:xfrm>
        </p:spPr>
        <p:txBody>
          <a:bodyPr/>
          <a:lstStyle/>
          <a:p>
            <a:r>
              <a:rPr lang="en-US" dirty="0"/>
              <a:t>Predictive model </a:t>
            </a:r>
            <a:r>
              <a:rPr lang="en-US" dirty="0" smtClean="0"/>
              <a:t>pipeline – </a:t>
            </a:r>
            <a:r>
              <a:rPr lang="en-US" dirty="0" smtClean="0"/>
              <a:t>Modelling</a:t>
            </a:r>
            <a:endParaRPr lang="en-US" dirty="0"/>
          </a:p>
        </p:txBody>
      </p:sp>
      <p:sp>
        <p:nvSpPr>
          <p:cNvPr id="15" name="Rounded Rectangle 14"/>
          <p:cNvSpPr/>
          <p:nvPr/>
        </p:nvSpPr>
        <p:spPr>
          <a:xfrm>
            <a:off x="1097280" y="3148589"/>
            <a:ext cx="1584960" cy="716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All features</a:t>
            </a:r>
            <a:endParaRPr lang="en-US" dirty="0"/>
          </a:p>
        </p:txBody>
      </p:sp>
      <p:sp>
        <p:nvSpPr>
          <p:cNvPr id="16" name="Rounded Rectangle 15"/>
          <p:cNvSpPr/>
          <p:nvPr/>
        </p:nvSpPr>
        <p:spPr>
          <a:xfrm>
            <a:off x="3733572" y="3141247"/>
            <a:ext cx="1584960" cy="716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ML models</a:t>
            </a:r>
            <a:endParaRPr lang="en-US" dirty="0"/>
          </a:p>
        </p:txBody>
      </p:sp>
      <p:sp>
        <p:nvSpPr>
          <p:cNvPr id="17" name="Rounded Rectangle 16"/>
          <p:cNvSpPr/>
          <p:nvPr/>
        </p:nvSpPr>
        <p:spPr>
          <a:xfrm>
            <a:off x="6369864" y="3148589"/>
            <a:ext cx="1584960" cy="716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Model Evaluation</a:t>
            </a:r>
            <a:endParaRPr lang="en-US" dirty="0"/>
          </a:p>
        </p:txBody>
      </p:sp>
      <p:sp>
        <p:nvSpPr>
          <p:cNvPr id="18" name="Rounded Rectangle 17"/>
          <p:cNvSpPr/>
          <p:nvPr/>
        </p:nvSpPr>
        <p:spPr>
          <a:xfrm>
            <a:off x="9006156" y="3141247"/>
            <a:ext cx="1584960" cy="716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Important features</a:t>
            </a:r>
            <a:endParaRPr lang="en-US" dirty="0"/>
          </a:p>
        </p:txBody>
      </p:sp>
      <p:sp>
        <p:nvSpPr>
          <p:cNvPr id="19" name="Rounded Rectangle 18"/>
          <p:cNvSpPr/>
          <p:nvPr/>
        </p:nvSpPr>
        <p:spPr>
          <a:xfrm>
            <a:off x="1097280" y="4468472"/>
            <a:ext cx="1584960" cy="1386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Selected features from the </a:t>
            </a:r>
            <a:r>
              <a:rPr lang="en-US" dirty="0" err="1" smtClean="0"/>
              <a:t>Boruta</a:t>
            </a:r>
            <a:r>
              <a:rPr lang="en-US" dirty="0" smtClean="0"/>
              <a:t> algorithm </a:t>
            </a:r>
            <a:endParaRPr lang="en-US" dirty="0"/>
          </a:p>
        </p:txBody>
      </p:sp>
      <p:cxnSp>
        <p:nvCxnSpPr>
          <p:cNvPr id="3" name="Straight Arrow Connector 2"/>
          <p:cNvCxnSpPr>
            <a:stCxn id="15" idx="3"/>
            <a:endCxn id="16" idx="1"/>
          </p:cNvCxnSpPr>
          <p:nvPr/>
        </p:nvCxnSpPr>
        <p:spPr>
          <a:xfrm flipV="1">
            <a:off x="2682240" y="3499387"/>
            <a:ext cx="1051332" cy="73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Elbow Connector 10"/>
          <p:cNvCxnSpPr>
            <a:stCxn id="19" idx="3"/>
            <a:endCxn id="16" idx="2"/>
          </p:cNvCxnSpPr>
          <p:nvPr/>
        </p:nvCxnSpPr>
        <p:spPr>
          <a:xfrm flipV="1">
            <a:off x="2682240" y="3857527"/>
            <a:ext cx="1843812" cy="1304154"/>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16" idx="3"/>
            <a:endCxn id="17" idx="1"/>
          </p:cNvCxnSpPr>
          <p:nvPr/>
        </p:nvCxnSpPr>
        <p:spPr>
          <a:xfrm>
            <a:off x="5318532" y="3499387"/>
            <a:ext cx="1051332" cy="73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17" idx="3"/>
            <a:endCxn id="18" idx="1"/>
          </p:cNvCxnSpPr>
          <p:nvPr/>
        </p:nvCxnSpPr>
        <p:spPr>
          <a:xfrm flipV="1">
            <a:off x="7954824" y="3499387"/>
            <a:ext cx="1051332" cy="73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Elbow Connector 35"/>
          <p:cNvCxnSpPr>
            <a:stCxn id="18" idx="0"/>
            <a:endCxn id="16" idx="0"/>
          </p:cNvCxnSpPr>
          <p:nvPr/>
        </p:nvCxnSpPr>
        <p:spPr>
          <a:xfrm rot="16200000" flipV="1">
            <a:off x="7162344" y="504955"/>
            <a:ext cx="12700" cy="5272584"/>
          </a:xfrm>
          <a:prstGeom prst="bentConnector3">
            <a:avLst>
              <a:gd name="adj1" fmla="val 4808953"/>
            </a:avLst>
          </a:prstGeom>
          <a:ln>
            <a:tailEnd type="triangle"/>
          </a:ln>
        </p:spPr>
        <p:style>
          <a:lnRef idx="3">
            <a:schemeClr val="dk1"/>
          </a:lnRef>
          <a:fillRef idx="0">
            <a:schemeClr val="dk1"/>
          </a:fillRef>
          <a:effectRef idx="2">
            <a:schemeClr val="dk1"/>
          </a:effectRef>
          <a:fontRef idx="minor">
            <a:schemeClr val="tx1"/>
          </a:fontRef>
        </p:style>
      </p:cxnSp>
      <p:sp>
        <p:nvSpPr>
          <p:cNvPr id="42" name="TextBox 41"/>
          <p:cNvSpPr txBox="1"/>
          <p:nvPr/>
        </p:nvSpPr>
        <p:spPr>
          <a:xfrm>
            <a:off x="1097280" y="2511188"/>
            <a:ext cx="1965278" cy="369332"/>
          </a:xfrm>
          <a:prstGeom prst="rect">
            <a:avLst/>
          </a:prstGeom>
          <a:noFill/>
        </p:spPr>
        <p:txBody>
          <a:bodyPr wrap="square" rtlCol="0">
            <a:spAutoFit/>
          </a:bodyPr>
          <a:lstStyle/>
          <a:p>
            <a:r>
              <a:rPr lang="en-US" dirty="0" smtClean="0"/>
              <a:t>Training sample</a:t>
            </a:r>
            <a:endParaRPr lang="en-US" dirty="0"/>
          </a:p>
        </p:txBody>
      </p:sp>
      <p:sp>
        <p:nvSpPr>
          <p:cNvPr id="47" name="TextBox 46"/>
          <p:cNvSpPr txBox="1"/>
          <p:nvPr/>
        </p:nvSpPr>
        <p:spPr>
          <a:xfrm>
            <a:off x="6380782" y="2704518"/>
            <a:ext cx="1965278" cy="369332"/>
          </a:xfrm>
          <a:prstGeom prst="rect">
            <a:avLst/>
          </a:prstGeom>
          <a:noFill/>
        </p:spPr>
        <p:txBody>
          <a:bodyPr wrap="square" rtlCol="0">
            <a:spAutoFit/>
          </a:bodyPr>
          <a:lstStyle/>
          <a:p>
            <a:r>
              <a:rPr lang="en-US" dirty="0" smtClean="0"/>
              <a:t>Testing sample</a:t>
            </a:r>
            <a:endParaRPr lang="en-US" dirty="0"/>
          </a:p>
        </p:txBody>
      </p:sp>
      <p:cxnSp>
        <p:nvCxnSpPr>
          <p:cNvPr id="5" name="Straight Arrow Connector 4"/>
          <p:cNvCxnSpPr>
            <a:stCxn id="46" idx="2"/>
          </p:cNvCxnSpPr>
          <p:nvPr/>
        </p:nvCxnSpPr>
        <p:spPr>
          <a:xfrm>
            <a:off x="7162344" y="3985146"/>
            <a:ext cx="2731" cy="6550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Rounded Rectangle 20"/>
          <p:cNvSpPr/>
          <p:nvPr/>
        </p:nvSpPr>
        <p:spPr>
          <a:xfrm>
            <a:off x="6417630" y="4665410"/>
            <a:ext cx="1584960" cy="1189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Tuning best feature set and best model</a:t>
            </a:r>
            <a:endParaRPr lang="en-US" dirty="0"/>
          </a:p>
        </p:txBody>
      </p:sp>
      <p:sp>
        <p:nvSpPr>
          <p:cNvPr id="2" name="TextBox 1"/>
          <p:cNvSpPr txBox="1"/>
          <p:nvPr/>
        </p:nvSpPr>
        <p:spPr>
          <a:xfrm>
            <a:off x="1429352" y="1159225"/>
            <a:ext cx="9911938" cy="923330"/>
          </a:xfrm>
          <a:prstGeom prst="rect">
            <a:avLst/>
          </a:prstGeom>
          <a:noFill/>
        </p:spPr>
        <p:txBody>
          <a:bodyPr wrap="square" rtlCol="0">
            <a:spAutoFit/>
          </a:bodyPr>
          <a:lstStyle/>
          <a:p>
            <a:r>
              <a:rPr lang="en-US"/>
              <a:t>There are three sets of predictor variables used for the ML models: 1) all variables, 2) variables selected from the Correlation and Boruta algorithm and 3) variables selected from the feature importance produced by ML models. </a:t>
            </a:r>
            <a:endParaRPr lang="en-US" dirty="0"/>
          </a:p>
        </p:txBody>
      </p:sp>
    </p:spTree>
    <p:extLst>
      <p:ext uri="{BB962C8B-B14F-4D97-AF65-F5344CB8AC3E}">
        <p14:creationId xmlns:p14="http://schemas.microsoft.com/office/powerpoint/2010/main" val="30974382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1187" y="685800"/>
            <a:ext cx="6664959" cy="6024880"/>
          </a:xfrm>
          <a:prstGeom prst="rect">
            <a:avLst/>
          </a:prstGeom>
        </p:spPr>
      </p:pic>
      <p:sp>
        <p:nvSpPr>
          <p:cNvPr id="4" name="TextBox 3"/>
          <p:cNvSpPr txBox="1"/>
          <p:nvPr/>
        </p:nvSpPr>
        <p:spPr>
          <a:xfrm>
            <a:off x="1636710" y="210281"/>
            <a:ext cx="2789515" cy="369332"/>
          </a:xfrm>
          <a:prstGeom prst="rect">
            <a:avLst/>
          </a:prstGeom>
          <a:noFill/>
        </p:spPr>
        <p:txBody>
          <a:bodyPr wrap="square" rtlCol="0">
            <a:spAutoFit/>
          </a:bodyPr>
          <a:lstStyle/>
          <a:p>
            <a:r>
              <a:rPr lang="en-US" dirty="0" smtClean="0"/>
              <a:t>Boruta Algorithm example</a:t>
            </a:r>
            <a:endParaRPr lang="en-US" dirty="0"/>
          </a:p>
        </p:txBody>
      </p:sp>
    </p:spTree>
    <p:extLst>
      <p:ext uri="{BB962C8B-B14F-4D97-AF65-F5344CB8AC3E}">
        <p14:creationId xmlns:p14="http://schemas.microsoft.com/office/powerpoint/2010/main" val="36044416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951851108"/>
              </p:ext>
            </p:extLst>
          </p:nvPr>
        </p:nvGraphicFramePr>
        <p:xfrm>
          <a:off x="2024297" y="815199"/>
          <a:ext cx="2875250" cy="2296492"/>
        </p:xfrm>
        <a:graphic>
          <a:graphicData uri="http://schemas.openxmlformats.org/drawingml/2006/table">
            <a:tbl>
              <a:tblPr firstRow="1" bandRow="1">
                <a:tableStyleId>{5C22544A-7EE6-4342-B048-85BDC9FD1C3A}</a:tableStyleId>
              </a:tblPr>
              <a:tblGrid>
                <a:gridCol w="1437625">
                  <a:extLst>
                    <a:ext uri="{9D8B030D-6E8A-4147-A177-3AD203B41FA5}">
                      <a16:colId xmlns:a16="http://schemas.microsoft.com/office/drawing/2014/main" val="3814178578"/>
                    </a:ext>
                  </a:extLst>
                </a:gridCol>
                <a:gridCol w="1437625">
                  <a:extLst>
                    <a:ext uri="{9D8B030D-6E8A-4147-A177-3AD203B41FA5}">
                      <a16:colId xmlns:a16="http://schemas.microsoft.com/office/drawing/2014/main" val="1105133717"/>
                    </a:ext>
                  </a:extLst>
                </a:gridCol>
              </a:tblGrid>
              <a:tr h="1148246">
                <a:tc>
                  <a:txBody>
                    <a:bodyPr/>
                    <a:lstStyle/>
                    <a:p>
                      <a:pPr algn="ctr"/>
                      <a:r>
                        <a:rPr lang="en-US" dirty="0" smtClean="0"/>
                        <a:t>True Positive</a:t>
                      </a:r>
                      <a:endParaRPr lang="en-US" dirty="0"/>
                    </a:p>
                  </a:txBody>
                  <a:tcPr anchor="ctr">
                    <a:solidFill>
                      <a:srgbClr val="00B050"/>
                    </a:solidFill>
                  </a:tcPr>
                </a:tc>
                <a:tc>
                  <a:txBody>
                    <a:bodyPr/>
                    <a:lstStyle/>
                    <a:p>
                      <a:pPr algn="ctr"/>
                      <a:r>
                        <a:rPr lang="en-US" dirty="0" smtClean="0"/>
                        <a:t>False Positive</a:t>
                      </a:r>
                      <a:endParaRPr lang="en-US" dirty="0"/>
                    </a:p>
                  </a:txBody>
                  <a:tcPr anchor="ctr"/>
                </a:tc>
                <a:extLst>
                  <a:ext uri="{0D108BD9-81ED-4DB2-BD59-A6C34878D82A}">
                    <a16:rowId xmlns:a16="http://schemas.microsoft.com/office/drawing/2014/main" val="2632609543"/>
                  </a:ext>
                </a:extLst>
              </a:tr>
              <a:tr h="1148246">
                <a:tc>
                  <a:txBody>
                    <a:bodyPr/>
                    <a:lstStyle/>
                    <a:p>
                      <a:pPr algn="ctr"/>
                      <a:r>
                        <a:rPr lang="en-US" b="1" dirty="0" smtClean="0">
                          <a:solidFill>
                            <a:schemeClr val="bg1"/>
                          </a:solidFill>
                        </a:rPr>
                        <a:t>False Negative</a:t>
                      </a:r>
                      <a:endParaRPr lang="en-US" b="1" dirty="0">
                        <a:solidFill>
                          <a:schemeClr val="bg1"/>
                        </a:solidFill>
                      </a:endParaRPr>
                    </a:p>
                  </a:txBody>
                  <a:tcPr anchor="ctr">
                    <a:solidFill>
                      <a:schemeClr val="accent1"/>
                    </a:solidFill>
                  </a:tcPr>
                </a:tc>
                <a:tc>
                  <a:txBody>
                    <a:bodyPr/>
                    <a:lstStyle/>
                    <a:p>
                      <a:pPr algn="ctr"/>
                      <a:r>
                        <a:rPr lang="en-US" b="1" dirty="0" smtClean="0">
                          <a:solidFill>
                            <a:schemeClr val="bg1"/>
                          </a:solidFill>
                        </a:rPr>
                        <a:t>True Negative</a:t>
                      </a:r>
                      <a:endParaRPr lang="en-US" b="1" dirty="0">
                        <a:solidFill>
                          <a:schemeClr val="bg1"/>
                        </a:solidFill>
                      </a:endParaRPr>
                    </a:p>
                  </a:txBody>
                  <a:tcPr anchor="ctr">
                    <a:solidFill>
                      <a:srgbClr val="00B050"/>
                    </a:solidFill>
                  </a:tcPr>
                </a:tc>
                <a:extLst>
                  <a:ext uri="{0D108BD9-81ED-4DB2-BD59-A6C34878D82A}">
                    <a16:rowId xmlns:a16="http://schemas.microsoft.com/office/drawing/2014/main" val="3605844378"/>
                  </a:ext>
                </a:extLst>
              </a:tr>
            </a:tbl>
          </a:graphicData>
        </a:graphic>
      </p:graphicFrame>
      <p:sp>
        <p:nvSpPr>
          <p:cNvPr id="5" name="TextBox 4"/>
          <p:cNvSpPr txBox="1"/>
          <p:nvPr/>
        </p:nvSpPr>
        <p:spPr>
          <a:xfrm>
            <a:off x="1924335" y="441763"/>
            <a:ext cx="1337480" cy="369332"/>
          </a:xfrm>
          <a:prstGeom prst="rect">
            <a:avLst/>
          </a:prstGeom>
          <a:noFill/>
        </p:spPr>
        <p:txBody>
          <a:bodyPr wrap="square" rtlCol="0">
            <a:spAutoFit/>
          </a:bodyPr>
          <a:lstStyle/>
          <a:p>
            <a:pPr algn="ctr"/>
            <a:r>
              <a:rPr lang="en-US" dirty="0" smtClean="0"/>
              <a:t>Positive</a:t>
            </a:r>
            <a:endParaRPr lang="en-US" dirty="0"/>
          </a:p>
        </p:txBody>
      </p:sp>
      <p:sp>
        <p:nvSpPr>
          <p:cNvPr id="6" name="TextBox 5"/>
          <p:cNvSpPr txBox="1"/>
          <p:nvPr/>
        </p:nvSpPr>
        <p:spPr>
          <a:xfrm>
            <a:off x="3862317" y="441763"/>
            <a:ext cx="1337480" cy="369332"/>
          </a:xfrm>
          <a:prstGeom prst="rect">
            <a:avLst/>
          </a:prstGeom>
          <a:noFill/>
        </p:spPr>
        <p:txBody>
          <a:bodyPr wrap="square" rtlCol="0">
            <a:spAutoFit/>
          </a:bodyPr>
          <a:lstStyle/>
          <a:p>
            <a:pPr algn="ctr"/>
            <a:r>
              <a:rPr lang="en-US" dirty="0" smtClean="0"/>
              <a:t>Negative</a:t>
            </a:r>
            <a:endParaRPr lang="en-US" dirty="0"/>
          </a:p>
        </p:txBody>
      </p:sp>
      <p:sp>
        <p:nvSpPr>
          <p:cNvPr id="7" name="TextBox 6"/>
          <p:cNvSpPr txBox="1"/>
          <p:nvPr/>
        </p:nvSpPr>
        <p:spPr>
          <a:xfrm rot="16200000">
            <a:off x="661460" y="1872121"/>
            <a:ext cx="1692136" cy="369332"/>
          </a:xfrm>
          <a:prstGeom prst="rect">
            <a:avLst/>
          </a:prstGeom>
          <a:noFill/>
        </p:spPr>
        <p:txBody>
          <a:bodyPr wrap="square" rtlCol="0">
            <a:spAutoFit/>
          </a:bodyPr>
          <a:lstStyle/>
          <a:p>
            <a:pPr algn="ctr"/>
            <a:r>
              <a:rPr lang="en-US" b="1" dirty="0" smtClean="0"/>
              <a:t>Predicted Class</a:t>
            </a:r>
            <a:endParaRPr lang="en-US" b="1" dirty="0"/>
          </a:p>
        </p:txBody>
      </p:sp>
      <p:sp>
        <p:nvSpPr>
          <p:cNvPr id="8" name="TextBox 7"/>
          <p:cNvSpPr txBox="1"/>
          <p:nvPr/>
        </p:nvSpPr>
        <p:spPr>
          <a:xfrm rot="16200000">
            <a:off x="1133899" y="1295169"/>
            <a:ext cx="1337480" cy="369332"/>
          </a:xfrm>
          <a:prstGeom prst="rect">
            <a:avLst/>
          </a:prstGeom>
          <a:noFill/>
        </p:spPr>
        <p:txBody>
          <a:bodyPr wrap="square" rtlCol="0">
            <a:spAutoFit/>
          </a:bodyPr>
          <a:lstStyle/>
          <a:p>
            <a:pPr algn="ctr"/>
            <a:r>
              <a:rPr lang="en-US" dirty="0" smtClean="0"/>
              <a:t>Positive</a:t>
            </a:r>
            <a:endParaRPr lang="en-US" dirty="0"/>
          </a:p>
        </p:txBody>
      </p:sp>
      <p:sp>
        <p:nvSpPr>
          <p:cNvPr id="9" name="TextBox 8"/>
          <p:cNvSpPr txBox="1"/>
          <p:nvPr/>
        </p:nvSpPr>
        <p:spPr>
          <a:xfrm rot="16200000">
            <a:off x="1133898" y="2447519"/>
            <a:ext cx="1337480" cy="369332"/>
          </a:xfrm>
          <a:prstGeom prst="rect">
            <a:avLst/>
          </a:prstGeom>
          <a:noFill/>
        </p:spPr>
        <p:txBody>
          <a:bodyPr wrap="square" rtlCol="0">
            <a:spAutoFit/>
          </a:bodyPr>
          <a:lstStyle/>
          <a:p>
            <a:pPr algn="ctr"/>
            <a:r>
              <a:rPr lang="en-US" dirty="0" smtClean="0"/>
              <a:t>Negative</a:t>
            </a:r>
            <a:endParaRPr lang="en-US" dirty="0"/>
          </a:p>
        </p:txBody>
      </p:sp>
      <p:sp>
        <p:nvSpPr>
          <p:cNvPr id="10" name="TextBox 9"/>
          <p:cNvSpPr txBox="1"/>
          <p:nvPr/>
        </p:nvSpPr>
        <p:spPr>
          <a:xfrm>
            <a:off x="2803857" y="174685"/>
            <a:ext cx="1337480" cy="369332"/>
          </a:xfrm>
          <a:prstGeom prst="rect">
            <a:avLst/>
          </a:prstGeom>
          <a:noFill/>
        </p:spPr>
        <p:txBody>
          <a:bodyPr wrap="square" rtlCol="0">
            <a:spAutoFit/>
          </a:bodyPr>
          <a:lstStyle/>
          <a:p>
            <a:pPr algn="ctr"/>
            <a:r>
              <a:rPr lang="en-US" b="1" dirty="0" smtClean="0"/>
              <a:t>True Class</a:t>
            </a:r>
            <a:endParaRPr lang="en-US" b="1" dirty="0"/>
          </a:p>
        </p:txBody>
      </p:sp>
      <p:pic>
        <p:nvPicPr>
          <p:cNvPr id="11" name="Picture 10"/>
          <p:cNvPicPr>
            <a:picLocks noChangeAspect="1"/>
          </p:cNvPicPr>
          <p:nvPr/>
        </p:nvPicPr>
        <p:blipFill>
          <a:blip r:embed="rId3"/>
          <a:stretch>
            <a:fillRect/>
          </a:stretch>
        </p:blipFill>
        <p:spPr>
          <a:xfrm>
            <a:off x="6735013" y="359351"/>
            <a:ext cx="3993227" cy="3052589"/>
          </a:xfrm>
          <a:prstGeom prst="rect">
            <a:avLst/>
          </a:prstGeom>
        </p:spPr>
      </p:pic>
      <p:sp>
        <p:nvSpPr>
          <p:cNvPr id="2" name="TextBox 1"/>
          <p:cNvSpPr txBox="1"/>
          <p:nvPr/>
        </p:nvSpPr>
        <p:spPr>
          <a:xfrm>
            <a:off x="2024297" y="3845076"/>
            <a:ext cx="4103548" cy="2585323"/>
          </a:xfrm>
          <a:prstGeom prst="rect">
            <a:avLst/>
          </a:prstGeom>
          <a:noFill/>
        </p:spPr>
        <p:txBody>
          <a:bodyPr wrap="square" rtlCol="0">
            <a:spAutoFit/>
          </a:bodyPr>
          <a:lstStyle/>
          <a:p>
            <a:r>
              <a:rPr lang="en-US" b="1" dirty="0"/>
              <a:t>The AUC-ROC</a:t>
            </a:r>
            <a:r>
              <a:rPr lang="en-US" dirty="0"/>
              <a:t> (area under the ROC curve), or </a:t>
            </a:r>
            <a:r>
              <a:rPr lang="en-US" b="1" dirty="0"/>
              <a:t>AUC</a:t>
            </a:r>
            <a:r>
              <a:rPr lang="en-US" dirty="0"/>
              <a:t> for short, is a performance measurement for the classification problems at various threshold settings. ROC (Receiver Operating Characteristics) is a probability curve and AUC represents the degree or measure of </a:t>
            </a:r>
            <a:r>
              <a:rPr lang="en-US" dirty="0" err="1"/>
              <a:t>separability</a:t>
            </a:r>
            <a:r>
              <a:rPr lang="en-US" dirty="0"/>
              <a:t>. It tells how much the model is capable of distinguishing between classes</a:t>
            </a:r>
            <a:r>
              <a:rPr lang="en-US" dirty="0" smtClean="0"/>
              <a:t>.</a:t>
            </a:r>
            <a:endParaRPr lang="en-US" dirty="0"/>
          </a:p>
        </p:txBody>
      </p:sp>
      <p:pic>
        <p:nvPicPr>
          <p:cNvPr id="2050" name="Picture 2" descr="An example of ROC curves with good (AUC = 0.9) and satisfactory (AUC =... |  Download Scientific Diagra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6208" y="3845076"/>
            <a:ext cx="3473512" cy="239336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rot="16200000">
            <a:off x="6045474" y="4887868"/>
            <a:ext cx="1692136" cy="307777"/>
          </a:xfrm>
          <a:prstGeom prst="rect">
            <a:avLst/>
          </a:prstGeom>
          <a:noFill/>
        </p:spPr>
        <p:txBody>
          <a:bodyPr wrap="square" rtlCol="0">
            <a:spAutoFit/>
          </a:bodyPr>
          <a:lstStyle/>
          <a:p>
            <a:pPr algn="ctr"/>
            <a:r>
              <a:rPr lang="en-US" sz="1400" b="1" dirty="0" smtClean="0"/>
              <a:t>True Positive rate</a:t>
            </a:r>
            <a:endParaRPr lang="en-US" sz="1400" b="1" dirty="0"/>
          </a:p>
        </p:txBody>
      </p:sp>
      <p:sp>
        <p:nvSpPr>
          <p:cNvPr id="13" name="TextBox 12"/>
          <p:cNvSpPr txBox="1"/>
          <p:nvPr/>
        </p:nvSpPr>
        <p:spPr>
          <a:xfrm>
            <a:off x="7855804" y="6245733"/>
            <a:ext cx="1875050" cy="307777"/>
          </a:xfrm>
          <a:prstGeom prst="rect">
            <a:avLst/>
          </a:prstGeom>
          <a:noFill/>
        </p:spPr>
        <p:txBody>
          <a:bodyPr wrap="square" rtlCol="0">
            <a:spAutoFit/>
          </a:bodyPr>
          <a:lstStyle/>
          <a:p>
            <a:pPr algn="ctr"/>
            <a:r>
              <a:rPr lang="en-US" sz="1400" b="1" dirty="0" smtClean="0"/>
              <a:t>False positive rate</a:t>
            </a:r>
            <a:endParaRPr lang="en-US" sz="1400" b="1" dirty="0"/>
          </a:p>
        </p:txBody>
      </p:sp>
    </p:spTree>
    <p:extLst>
      <p:ext uri="{BB962C8B-B14F-4D97-AF65-F5344CB8AC3E}">
        <p14:creationId xmlns:p14="http://schemas.microsoft.com/office/powerpoint/2010/main" val="34688593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5400" dirty="0" smtClean="0"/>
              <a:t>Results</a:t>
            </a:r>
            <a:endParaRPr lang="en-US" sz="5400" dirty="0"/>
          </a:p>
        </p:txBody>
      </p:sp>
      <p:sp>
        <p:nvSpPr>
          <p:cNvPr id="8" name="Text Placeholder 7"/>
          <p:cNvSpPr>
            <a:spLocks noGrp="1"/>
          </p:cNvSpPr>
          <p:nvPr>
            <p:ph type="body" idx="1"/>
          </p:nvPr>
        </p:nvSpPr>
        <p:spPr/>
        <p:txBody>
          <a:bodyPr>
            <a:normAutofit/>
          </a:bodyPr>
          <a:lstStyle/>
          <a:p>
            <a:r>
              <a:rPr lang="en-US" sz="2800" b="1" dirty="0" smtClean="0">
                <a:solidFill>
                  <a:schemeClr val="accent1"/>
                </a:solidFill>
              </a:rPr>
              <a:t>CYF Findings</a:t>
            </a:r>
            <a:endParaRPr lang="en-US" sz="2800" b="1" dirty="0">
              <a:solidFill>
                <a:schemeClr val="accent1"/>
              </a:solidFill>
            </a:endParaRPr>
          </a:p>
        </p:txBody>
      </p:sp>
    </p:spTree>
    <p:extLst>
      <p:ext uri="{BB962C8B-B14F-4D97-AF65-F5344CB8AC3E}">
        <p14:creationId xmlns:p14="http://schemas.microsoft.com/office/powerpoint/2010/main" val="36608621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89027" y="208129"/>
            <a:ext cx="10018713" cy="1020170"/>
          </a:xfrm>
        </p:spPr>
        <p:txBody>
          <a:bodyPr>
            <a:normAutofit fontScale="90000"/>
          </a:bodyPr>
          <a:lstStyle/>
          <a:p>
            <a:pPr algn="l"/>
            <a:r>
              <a:rPr lang="fr-FR" sz="3200" dirty="0" smtClean="0"/>
              <a:t>CYF </a:t>
            </a:r>
            <a:r>
              <a:rPr lang="fr-FR" sz="3200" dirty="0" err="1" smtClean="0"/>
              <a:t>demographics</a:t>
            </a:r>
            <a:r>
              <a:rPr lang="fr-FR" sz="3200" dirty="0" smtClean="0"/>
              <a:t/>
            </a:r>
            <a:br>
              <a:rPr lang="fr-FR" sz="3200" dirty="0" smtClean="0"/>
            </a:br>
            <a:r>
              <a:rPr lang="fr-FR" sz="3200" dirty="0"/>
              <a:t>(Total unique clients: 6,310)</a:t>
            </a:r>
            <a:endParaRPr lang="en-US" dirty="0"/>
          </a:p>
        </p:txBody>
      </p:sp>
      <p:graphicFrame>
        <p:nvGraphicFramePr>
          <p:cNvPr id="9" name="Chart 8"/>
          <p:cNvGraphicFramePr>
            <a:graphicFrameLocks/>
          </p:cNvGraphicFramePr>
          <p:nvPr>
            <p:extLst>
              <p:ext uri="{D42A27DB-BD31-4B8C-83A1-F6EECF244321}">
                <p14:modId xmlns:p14="http://schemas.microsoft.com/office/powerpoint/2010/main" val="1102124601"/>
              </p:ext>
            </p:extLst>
          </p:nvPr>
        </p:nvGraphicFramePr>
        <p:xfrm>
          <a:off x="998023" y="4163706"/>
          <a:ext cx="5101166" cy="244923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p:cNvGraphicFramePr>
            <a:graphicFrameLocks/>
          </p:cNvGraphicFramePr>
          <p:nvPr>
            <p:extLst>
              <p:ext uri="{D42A27DB-BD31-4B8C-83A1-F6EECF244321}">
                <p14:modId xmlns:p14="http://schemas.microsoft.com/office/powerpoint/2010/main" val="1316380715"/>
              </p:ext>
            </p:extLst>
          </p:nvPr>
        </p:nvGraphicFramePr>
        <p:xfrm>
          <a:off x="1689027" y="1324402"/>
          <a:ext cx="4243917"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p:cNvGraphicFramePr>
            <a:graphicFrameLocks/>
          </p:cNvGraphicFramePr>
          <p:nvPr>
            <p:extLst>
              <p:ext uri="{D42A27DB-BD31-4B8C-83A1-F6EECF244321}">
                <p14:modId xmlns:p14="http://schemas.microsoft.com/office/powerpoint/2010/main" val="2335254217"/>
              </p:ext>
            </p:extLst>
          </p:nvPr>
        </p:nvGraphicFramePr>
        <p:xfrm>
          <a:off x="6509657" y="1228299"/>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hart 13"/>
          <p:cNvGraphicFramePr>
            <a:graphicFrameLocks/>
          </p:cNvGraphicFramePr>
          <p:nvPr>
            <p:extLst>
              <p:ext uri="{D42A27DB-BD31-4B8C-83A1-F6EECF244321}">
                <p14:modId xmlns:p14="http://schemas.microsoft.com/office/powerpoint/2010/main" val="2749486326"/>
              </p:ext>
            </p:extLst>
          </p:nvPr>
        </p:nvGraphicFramePr>
        <p:xfrm>
          <a:off x="6099189" y="4114800"/>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1889460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89027" y="208129"/>
            <a:ext cx="10018713" cy="1020170"/>
          </a:xfrm>
        </p:spPr>
        <p:txBody>
          <a:bodyPr>
            <a:normAutofit fontScale="90000"/>
          </a:bodyPr>
          <a:lstStyle/>
          <a:p>
            <a:pPr algn="l"/>
            <a:r>
              <a:rPr lang="fr-FR" sz="3200" dirty="0" smtClean="0"/>
              <a:t>CYF </a:t>
            </a:r>
            <a:r>
              <a:rPr lang="fr-FR" sz="3200" dirty="0" err="1" smtClean="0"/>
              <a:t>demographics</a:t>
            </a:r>
            <a:r>
              <a:rPr lang="fr-FR" sz="3200" dirty="0" smtClean="0"/>
              <a:t/>
            </a:r>
            <a:br>
              <a:rPr lang="fr-FR" sz="3200" dirty="0" smtClean="0"/>
            </a:br>
            <a:r>
              <a:rPr lang="fr-FR" sz="3200" dirty="0"/>
              <a:t>(Total unique clients: 6,310)</a:t>
            </a:r>
            <a:endParaRPr lang="en-US" dirty="0"/>
          </a:p>
        </p:txBody>
      </p:sp>
      <p:graphicFrame>
        <p:nvGraphicFramePr>
          <p:cNvPr id="10" name="Chart 9"/>
          <p:cNvGraphicFramePr>
            <a:graphicFrameLocks/>
          </p:cNvGraphicFramePr>
          <p:nvPr>
            <p:extLst>
              <p:ext uri="{D42A27DB-BD31-4B8C-83A1-F6EECF244321}">
                <p14:modId xmlns:p14="http://schemas.microsoft.com/office/powerpoint/2010/main" val="3711136464"/>
              </p:ext>
            </p:extLst>
          </p:nvPr>
        </p:nvGraphicFramePr>
        <p:xfrm>
          <a:off x="1357085" y="1331686"/>
          <a:ext cx="4572000" cy="2514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p:cNvGraphicFramePr>
            <a:graphicFrameLocks/>
          </p:cNvGraphicFramePr>
          <p:nvPr>
            <p:extLst>
              <p:ext uri="{D42A27DB-BD31-4B8C-83A1-F6EECF244321}">
                <p14:modId xmlns:p14="http://schemas.microsoft.com/office/powerpoint/2010/main" val="2551073342"/>
              </p:ext>
            </p:extLst>
          </p:nvPr>
        </p:nvGraphicFramePr>
        <p:xfrm>
          <a:off x="6466114" y="1228298"/>
          <a:ext cx="4695372" cy="284658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p:cNvGraphicFramePr>
            <a:graphicFrameLocks/>
          </p:cNvGraphicFramePr>
          <p:nvPr>
            <p:extLst>
              <p:ext uri="{D42A27DB-BD31-4B8C-83A1-F6EECF244321}">
                <p14:modId xmlns:p14="http://schemas.microsoft.com/office/powerpoint/2010/main" val="428827788"/>
              </p:ext>
            </p:extLst>
          </p:nvPr>
        </p:nvGraphicFramePr>
        <p:xfrm>
          <a:off x="6589486" y="4074885"/>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7" name="Chart 16"/>
          <p:cNvGraphicFramePr>
            <a:graphicFrameLocks/>
          </p:cNvGraphicFramePr>
          <p:nvPr>
            <p:extLst>
              <p:ext uri="{D42A27DB-BD31-4B8C-83A1-F6EECF244321}">
                <p14:modId xmlns:p14="http://schemas.microsoft.com/office/powerpoint/2010/main" val="323118448"/>
              </p:ext>
            </p:extLst>
          </p:nvPr>
        </p:nvGraphicFramePr>
        <p:xfrm>
          <a:off x="1363133" y="3949673"/>
          <a:ext cx="5164667"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4892495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89027" y="208129"/>
            <a:ext cx="10018713" cy="1020170"/>
          </a:xfrm>
        </p:spPr>
        <p:txBody>
          <a:bodyPr>
            <a:normAutofit fontScale="90000"/>
          </a:bodyPr>
          <a:lstStyle/>
          <a:p>
            <a:pPr algn="l"/>
            <a:r>
              <a:rPr lang="fr-FR" sz="3200" dirty="0" smtClean="0"/>
              <a:t>CYF </a:t>
            </a:r>
            <a:r>
              <a:rPr lang="fr-FR" sz="3200" dirty="0" err="1" smtClean="0"/>
              <a:t>demographics</a:t>
            </a:r>
            <a:r>
              <a:rPr lang="fr-FR" sz="3200" dirty="0" smtClean="0"/>
              <a:t/>
            </a:r>
            <a:br>
              <a:rPr lang="fr-FR" sz="3200" dirty="0" smtClean="0"/>
            </a:br>
            <a:r>
              <a:rPr lang="fr-FR" sz="3200" dirty="0"/>
              <a:t>(Total unique clients: 6,310)</a:t>
            </a:r>
            <a:endParaRPr lang="en-US" dirty="0"/>
          </a:p>
        </p:txBody>
      </p:sp>
      <p:graphicFrame>
        <p:nvGraphicFramePr>
          <p:cNvPr id="7" name="Chart 6"/>
          <p:cNvGraphicFramePr>
            <a:graphicFrameLocks/>
          </p:cNvGraphicFramePr>
          <p:nvPr>
            <p:extLst>
              <p:ext uri="{D42A27DB-BD31-4B8C-83A1-F6EECF244321}">
                <p14:modId xmlns:p14="http://schemas.microsoft.com/office/powerpoint/2010/main" val="2241513311"/>
              </p:ext>
            </p:extLst>
          </p:nvPr>
        </p:nvGraphicFramePr>
        <p:xfrm>
          <a:off x="2105048" y="1044133"/>
          <a:ext cx="3932895" cy="304437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a:graphicFrameLocks/>
          </p:cNvGraphicFramePr>
          <p:nvPr>
            <p:extLst>
              <p:ext uri="{D42A27DB-BD31-4B8C-83A1-F6EECF244321}">
                <p14:modId xmlns:p14="http://schemas.microsoft.com/office/powerpoint/2010/main" val="4271232873"/>
              </p:ext>
            </p:extLst>
          </p:nvPr>
        </p:nvGraphicFramePr>
        <p:xfrm>
          <a:off x="6149061" y="1044135"/>
          <a:ext cx="4513943" cy="304437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a:graphicFrameLocks/>
          </p:cNvGraphicFramePr>
          <p:nvPr>
            <p:extLst>
              <p:ext uri="{D42A27DB-BD31-4B8C-83A1-F6EECF244321}">
                <p14:modId xmlns:p14="http://schemas.microsoft.com/office/powerpoint/2010/main" val="162939290"/>
              </p:ext>
            </p:extLst>
          </p:nvPr>
        </p:nvGraphicFramePr>
        <p:xfrm>
          <a:off x="1536919" y="3904342"/>
          <a:ext cx="4993951" cy="295365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p:cNvGraphicFramePr>
            <a:graphicFrameLocks/>
          </p:cNvGraphicFramePr>
          <p:nvPr>
            <p:extLst>
              <p:ext uri="{D42A27DB-BD31-4B8C-83A1-F6EECF244321}">
                <p14:modId xmlns:p14="http://schemas.microsoft.com/office/powerpoint/2010/main" val="2194240629"/>
              </p:ext>
            </p:extLst>
          </p:nvPr>
        </p:nvGraphicFramePr>
        <p:xfrm>
          <a:off x="5900055" y="3904343"/>
          <a:ext cx="5032831" cy="295365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9271570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5400" dirty="0"/>
              <a:t>Background and </a:t>
            </a:r>
            <a:r>
              <a:rPr lang="en-US" sz="5400" dirty="0" smtClean="0"/>
              <a:t>Objective</a:t>
            </a:r>
            <a:endParaRPr lang="en-US" sz="5400" dirty="0"/>
          </a:p>
        </p:txBody>
      </p:sp>
      <p:sp>
        <p:nvSpPr>
          <p:cNvPr id="8" name="Text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30493484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48683" y="1375227"/>
            <a:ext cx="10018713" cy="1020170"/>
          </a:xfrm>
        </p:spPr>
        <p:txBody>
          <a:bodyPr>
            <a:noAutofit/>
          </a:bodyPr>
          <a:lstStyle/>
          <a:p>
            <a:pPr algn="l"/>
            <a:r>
              <a:rPr lang="en-US" sz="2400" dirty="0"/>
              <a:t>In average, the clients in the CYF sample received 100.3 services up to the index hospitalization. 71.5 services were received before the index hospitalization since previous hospitalization but only 0.2 services at the same subunit/ program.</a:t>
            </a:r>
            <a:endParaRPr lang="en-US" sz="2400" dirty="0"/>
          </a:p>
        </p:txBody>
      </p:sp>
      <p:graphicFrame>
        <p:nvGraphicFramePr>
          <p:cNvPr id="7" name="Chart 6"/>
          <p:cNvGraphicFramePr>
            <a:graphicFrameLocks/>
          </p:cNvGraphicFramePr>
          <p:nvPr>
            <p:extLst>
              <p:ext uri="{D42A27DB-BD31-4B8C-83A1-F6EECF244321}">
                <p14:modId xmlns:p14="http://schemas.microsoft.com/office/powerpoint/2010/main" val="3659622889"/>
              </p:ext>
            </p:extLst>
          </p:nvPr>
        </p:nvGraphicFramePr>
        <p:xfrm>
          <a:off x="1211942" y="1375227"/>
          <a:ext cx="5116285" cy="325661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271066760"/>
              </p:ext>
            </p:extLst>
          </p:nvPr>
        </p:nvGraphicFramePr>
        <p:xfrm>
          <a:off x="2641640" y="2830823"/>
          <a:ext cx="8432800" cy="3860260"/>
        </p:xfrm>
        <a:graphic>
          <a:graphicData uri="http://schemas.openxmlformats.org/drawingml/2006/table">
            <a:tbl>
              <a:tblPr firstRow="1" firstCol="1" bandRow="1">
                <a:tableStyleId>{5C22544A-7EE6-4342-B048-85BDC9FD1C3A}</a:tableStyleId>
              </a:tblPr>
              <a:tblGrid>
                <a:gridCol w="1502447">
                  <a:extLst>
                    <a:ext uri="{9D8B030D-6E8A-4147-A177-3AD203B41FA5}">
                      <a16:colId xmlns:a16="http://schemas.microsoft.com/office/drawing/2014/main" val="3874148952"/>
                    </a:ext>
                  </a:extLst>
                </a:gridCol>
                <a:gridCol w="1502447">
                  <a:extLst>
                    <a:ext uri="{9D8B030D-6E8A-4147-A177-3AD203B41FA5}">
                      <a16:colId xmlns:a16="http://schemas.microsoft.com/office/drawing/2014/main" val="996010402"/>
                    </a:ext>
                  </a:extLst>
                </a:gridCol>
                <a:gridCol w="1356533">
                  <a:extLst>
                    <a:ext uri="{9D8B030D-6E8A-4147-A177-3AD203B41FA5}">
                      <a16:colId xmlns:a16="http://schemas.microsoft.com/office/drawing/2014/main" val="2287469269"/>
                    </a:ext>
                  </a:extLst>
                </a:gridCol>
                <a:gridCol w="1356533">
                  <a:extLst>
                    <a:ext uri="{9D8B030D-6E8A-4147-A177-3AD203B41FA5}">
                      <a16:colId xmlns:a16="http://schemas.microsoft.com/office/drawing/2014/main" val="2174751884"/>
                    </a:ext>
                  </a:extLst>
                </a:gridCol>
                <a:gridCol w="1357420">
                  <a:extLst>
                    <a:ext uri="{9D8B030D-6E8A-4147-A177-3AD203B41FA5}">
                      <a16:colId xmlns:a16="http://schemas.microsoft.com/office/drawing/2014/main" val="2984111171"/>
                    </a:ext>
                  </a:extLst>
                </a:gridCol>
                <a:gridCol w="1357420">
                  <a:extLst>
                    <a:ext uri="{9D8B030D-6E8A-4147-A177-3AD203B41FA5}">
                      <a16:colId xmlns:a16="http://schemas.microsoft.com/office/drawing/2014/main" val="957917285"/>
                    </a:ext>
                  </a:extLst>
                </a:gridCol>
              </a:tblGrid>
              <a:tr h="558668">
                <a:tc>
                  <a:txBody>
                    <a:bodyPr/>
                    <a:lstStyle/>
                    <a:p>
                      <a:pPr marL="0" marR="0" algn="ctr">
                        <a:lnSpc>
                          <a:spcPct val="107000"/>
                        </a:lnSpc>
                        <a:spcBef>
                          <a:spcPts val="0"/>
                        </a:spcBef>
                        <a:spcAft>
                          <a:spcPts val="0"/>
                        </a:spcAft>
                      </a:pPr>
                      <a:r>
                        <a:rPr lang="en-US" sz="1600">
                          <a:effectLst/>
                        </a:rPr>
                        <a:t>Group of Services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Metrics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Within 90 days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Within 60 days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Within 30 days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Within 7 days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77377784"/>
                  </a:ext>
                </a:extLst>
              </a:tr>
              <a:tr h="273032">
                <a:tc rowSpan="3">
                  <a:txBody>
                    <a:bodyPr/>
                    <a:lstStyle/>
                    <a:p>
                      <a:pPr marL="0" marR="0">
                        <a:lnSpc>
                          <a:spcPct val="107000"/>
                        </a:lnSpc>
                        <a:spcBef>
                          <a:spcPts val="0"/>
                        </a:spcBef>
                        <a:spcAft>
                          <a:spcPts val="0"/>
                        </a:spcAft>
                      </a:pPr>
                      <a:r>
                        <a:rPr lang="en-US" sz="1600">
                          <a:effectLst/>
                        </a:rPr>
                        <a:t>Outpatient Services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Total visits: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219,817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157,980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88,538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26,674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3132275"/>
                  </a:ext>
                </a:extLst>
              </a:tr>
              <a:tr h="273032">
                <a:tc vMerge="1">
                  <a:txBody>
                    <a:bodyPr/>
                    <a:lstStyle/>
                    <a:p>
                      <a:endParaRPr lang="en-US"/>
                    </a:p>
                  </a:txBody>
                  <a:tcPr/>
                </a:tc>
                <a:tc>
                  <a:txBody>
                    <a:bodyPr/>
                    <a:lstStyle/>
                    <a:p>
                      <a:pPr marL="0" marR="0">
                        <a:lnSpc>
                          <a:spcPct val="107000"/>
                        </a:lnSpc>
                        <a:spcBef>
                          <a:spcPts val="0"/>
                        </a:spcBef>
                        <a:spcAft>
                          <a:spcPts val="0"/>
                        </a:spcAft>
                      </a:pPr>
                      <a:r>
                        <a:rPr lang="en-US" sz="1600">
                          <a:effectLst/>
                        </a:rPr>
                        <a:t>Total clients: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257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278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371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622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28043000"/>
                  </a:ext>
                </a:extLst>
              </a:tr>
              <a:tr h="273032">
                <a:tc vMerge="1">
                  <a:txBody>
                    <a:bodyPr/>
                    <a:lstStyle/>
                    <a:p>
                      <a:endParaRPr lang="en-US"/>
                    </a:p>
                  </a:txBody>
                  <a:tcPr/>
                </a:tc>
                <a:tc>
                  <a:txBody>
                    <a:bodyPr/>
                    <a:lstStyle/>
                    <a:p>
                      <a:pPr marL="0" marR="0">
                        <a:lnSpc>
                          <a:spcPct val="107000"/>
                        </a:lnSpc>
                        <a:spcBef>
                          <a:spcPts val="0"/>
                        </a:spcBef>
                        <a:spcAft>
                          <a:spcPts val="0"/>
                        </a:spcAft>
                      </a:pPr>
                      <a:r>
                        <a:rPr lang="en-US" sz="1600">
                          <a:effectLst/>
                        </a:rPr>
                        <a:t>Percent user: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4.1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4.4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5.9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9.9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1838876"/>
                  </a:ext>
                </a:extLst>
              </a:tr>
              <a:tr h="273032">
                <a:tc rowSpan="3">
                  <a:txBody>
                    <a:bodyPr/>
                    <a:lstStyle/>
                    <a:p>
                      <a:pPr marL="0" marR="0">
                        <a:lnSpc>
                          <a:spcPct val="107000"/>
                        </a:lnSpc>
                        <a:spcBef>
                          <a:spcPts val="0"/>
                        </a:spcBef>
                        <a:spcAft>
                          <a:spcPts val="0"/>
                        </a:spcAft>
                      </a:pPr>
                      <a:r>
                        <a:rPr lang="en-US" sz="1600" dirty="0">
                          <a:effectLst/>
                        </a:rPr>
                        <a:t>Emergency Services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lumMod val="40000"/>
                        <a:lumOff val="60000"/>
                      </a:schemeClr>
                    </a:solidFill>
                  </a:tcPr>
                </a:tc>
                <a:tc>
                  <a:txBody>
                    <a:bodyPr/>
                    <a:lstStyle/>
                    <a:p>
                      <a:pPr marL="0" marR="0">
                        <a:lnSpc>
                          <a:spcPct val="107000"/>
                        </a:lnSpc>
                        <a:spcBef>
                          <a:spcPts val="0"/>
                        </a:spcBef>
                        <a:spcAft>
                          <a:spcPts val="0"/>
                        </a:spcAft>
                      </a:pPr>
                      <a:r>
                        <a:rPr lang="en-US" sz="1600">
                          <a:effectLst/>
                        </a:rPr>
                        <a:t>Total visits: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lumMod val="40000"/>
                        <a:lumOff val="60000"/>
                      </a:schemeClr>
                    </a:solidFill>
                  </a:tcPr>
                </a:tc>
                <a:tc>
                  <a:txBody>
                    <a:bodyPr/>
                    <a:lstStyle/>
                    <a:p>
                      <a:pPr marL="0" marR="0" algn="ctr">
                        <a:lnSpc>
                          <a:spcPct val="107000"/>
                        </a:lnSpc>
                        <a:spcBef>
                          <a:spcPts val="0"/>
                        </a:spcBef>
                        <a:spcAft>
                          <a:spcPts val="0"/>
                        </a:spcAft>
                      </a:pPr>
                      <a:r>
                        <a:rPr lang="en-US" sz="1600" dirty="0">
                          <a:effectLst/>
                        </a:rPr>
                        <a:t>56,466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lumMod val="40000"/>
                        <a:lumOff val="60000"/>
                      </a:schemeClr>
                    </a:solidFill>
                  </a:tcPr>
                </a:tc>
                <a:tc>
                  <a:txBody>
                    <a:bodyPr/>
                    <a:lstStyle/>
                    <a:p>
                      <a:pPr marL="0" marR="0" algn="ctr">
                        <a:lnSpc>
                          <a:spcPct val="107000"/>
                        </a:lnSpc>
                        <a:spcBef>
                          <a:spcPts val="0"/>
                        </a:spcBef>
                        <a:spcAft>
                          <a:spcPts val="0"/>
                        </a:spcAft>
                      </a:pPr>
                      <a:r>
                        <a:rPr lang="en-US" sz="1600" dirty="0">
                          <a:effectLst/>
                        </a:rPr>
                        <a:t>48,457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lumMod val="40000"/>
                        <a:lumOff val="60000"/>
                      </a:schemeClr>
                    </a:solidFill>
                  </a:tcPr>
                </a:tc>
                <a:tc>
                  <a:txBody>
                    <a:bodyPr/>
                    <a:lstStyle/>
                    <a:p>
                      <a:pPr marL="0" marR="0" algn="ctr">
                        <a:lnSpc>
                          <a:spcPct val="107000"/>
                        </a:lnSpc>
                        <a:spcBef>
                          <a:spcPts val="0"/>
                        </a:spcBef>
                        <a:spcAft>
                          <a:spcPts val="0"/>
                        </a:spcAft>
                      </a:pPr>
                      <a:r>
                        <a:rPr lang="en-US" sz="1600">
                          <a:effectLst/>
                        </a:rPr>
                        <a:t>38,954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lumMod val="40000"/>
                        <a:lumOff val="60000"/>
                      </a:schemeClr>
                    </a:solidFill>
                  </a:tcPr>
                </a:tc>
                <a:tc>
                  <a:txBody>
                    <a:bodyPr/>
                    <a:lstStyle/>
                    <a:p>
                      <a:pPr marL="0" marR="0" algn="ctr">
                        <a:lnSpc>
                          <a:spcPct val="107000"/>
                        </a:lnSpc>
                        <a:spcBef>
                          <a:spcPts val="0"/>
                        </a:spcBef>
                        <a:spcAft>
                          <a:spcPts val="0"/>
                        </a:spcAft>
                      </a:pPr>
                      <a:r>
                        <a:rPr lang="en-US" sz="1600">
                          <a:effectLst/>
                        </a:rPr>
                        <a:t>29,094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lumMod val="40000"/>
                        <a:lumOff val="60000"/>
                      </a:schemeClr>
                    </a:solidFill>
                  </a:tcPr>
                </a:tc>
                <a:extLst>
                  <a:ext uri="{0D108BD9-81ED-4DB2-BD59-A6C34878D82A}">
                    <a16:rowId xmlns:a16="http://schemas.microsoft.com/office/drawing/2014/main" val="2785956289"/>
                  </a:ext>
                </a:extLst>
              </a:tr>
              <a:tr h="273032">
                <a:tc vMerge="1">
                  <a:txBody>
                    <a:bodyPr/>
                    <a:lstStyle/>
                    <a:p>
                      <a:endParaRPr lang="en-US"/>
                    </a:p>
                  </a:txBody>
                  <a:tcPr/>
                </a:tc>
                <a:tc>
                  <a:txBody>
                    <a:bodyPr/>
                    <a:lstStyle/>
                    <a:p>
                      <a:pPr marL="0" marR="0">
                        <a:lnSpc>
                          <a:spcPct val="107000"/>
                        </a:lnSpc>
                        <a:spcBef>
                          <a:spcPts val="0"/>
                        </a:spcBef>
                        <a:spcAft>
                          <a:spcPts val="0"/>
                        </a:spcAft>
                      </a:pPr>
                      <a:r>
                        <a:rPr lang="en-US" sz="1600" dirty="0">
                          <a:effectLst/>
                        </a:rPr>
                        <a:t>Total clients: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lumMod val="40000"/>
                        <a:lumOff val="60000"/>
                      </a:schemeClr>
                    </a:solidFill>
                  </a:tcPr>
                </a:tc>
                <a:tc>
                  <a:txBody>
                    <a:bodyPr/>
                    <a:lstStyle/>
                    <a:p>
                      <a:pPr marL="0" marR="0" algn="ctr">
                        <a:lnSpc>
                          <a:spcPct val="107000"/>
                        </a:lnSpc>
                        <a:spcBef>
                          <a:spcPts val="0"/>
                        </a:spcBef>
                        <a:spcAft>
                          <a:spcPts val="0"/>
                        </a:spcAft>
                      </a:pPr>
                      <a:r>
                        <a:rPr lang="en-US" sz="1600" dirty="0">
                          <a:effectLst/>
                        </a:rPr>
                        <a:t>322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lumMod val="40000"/>
                        <a:lumOff val="60000"/>
                      </a:schemeClr>
                    </a:solidFill>
                  </a:tcPr>
                </a:tc>
                <a:tc>
                  <a:txBody>
                    <a:bodyPr/>
                    <a:lstStyle/>
                    <a:p>
                      <a:pPr marL="0" marR="0" algn="ctr">
                        <a:lnSpc>
                          <a:spcPct val="107000"/>
                        </a:lnSpc>
                        <a:spcBef>
                          <a:spcPts val="0"/>
                        </a:spcBef>
                        <a:spcAft>
                          <a:spcPts val="0"/>
                        </a:spcAft>
                      </a:pPr>
                      <a:r>
                        <a:rPr lang="en-US" sz="1600" dirty="0">
                          <a:effectLst/>
                        </a:rPr>
                        <a:t>334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lumMod val="40000"/>
                        <a:lumOff val="60000"/>
                      </a:schemeClr>
                    </a:solidFill>
                  </a:tcPr>
                </a:tc>
                <a:tc>
                  <a:txBody>
                    <a:bodyPr/>
                    <a:lstStyle/>
                    <a:p>
                      <a:pPr marL="0" marR="0" algn="ctr">
                        <a:lnSpc>
                          <a:spcPct val="107000"/>
                        </a:lnSpc>
                        <a:spcBef>
                          <a:spcPts val="0"/>
                        </a:spcBef>
                        <a:spcAft>
                          <a:spcPts val="0"/>
                        </a:spcAft>
                      </a:pPr>
                      <a:r>
                        <a:rPr lang="en-US" sz="1600" dirty="0">
                          <a:effectLst/>
                        </a:rPr>
                        <a:t>344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lumMod val="40000"/>
                        <a:lumOff val="60000"/>
                      </a:schemeClr>
                    </a:solidFill>
                  </a:tcPr>
                </a:tc>
                <a:tc>
                  <a:txBody>
                    <a:bodyPr/>
                    <a:lstStyle/>
                    <a:p>
                      <a:pPr marL="0" marR="0" algn="ctr">
                        <a:lnSpc>
                          <a:spcPct val="107000"/>
                        </a:lnSpc>
                        <a:spcBef>
                          <a:spcPts val="0"/>
                        </a:spcBef>
                        <a:spcAft>
                          <a:spcPts val="0"/>
                        </a:spcAft>
                      </a:pPr>
                      <a:r>
                        <a:rPr lang="en-US" sz="1600">
                          <a:effectLst/>
                        </a:rPr>
                        <a:t>351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lumMod val="40000"/>
                        <a:lumOff val="60000"/>
                      </a:schemeClr>
                    </a:solidFill>
                  </a:tcPr>
                </a:tc>
                <a:extLst>
                  <a:ext uri="{0D108BD9-81ED-4DB2-BD59-A6C34878D82A}">
                    <a16:rowId xmlns:a16="http://schemas.microsoft.com/office/drawing/2014/main" val="4197365314"/>
                  </a:ext>
                </a:extLst>
              </a:tr>
              <a:tr h="273032">
                <a:tc vMerge="1">
                  <a:txBody>
                    <a:bodyPr/>
                    <a:lstStyle/>
                    <a:p>
                      <a:endParaRPr lang="en-US"/>
                    </a:p>
                  </a:txBody>
                  <a:tcPr/>
                </a:tc>
                <a:tc>
                  <a:txBody>
                    <a:bodyPr/>
                    <a:lstStyle/>
                    <a:p>
                      <a:pPr marL="0" marR="0">
                        <a:lnSpc>
                          <a:spcPct val="107000"/>
                        </a:lnSpc>
                        <a:spcBef>
                          <a:spcPts val="0"/>
                        </a:spcBef>
                        <a:spcAft>
                          <a:spcPts val="0"/>
                        </a:spcAft>
                      </a:pPr>
                      <a:r>
                        <a:rPr lang="en-US" sz="1600" dirty="0">
                          <a:effectLst/>
                        </a:rPr>
                        <a:t>Percent user: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lumMod val="40000"/>
                        <a:lumOff val="60000"/>
                      </a:schemeClr>
                    </a:solidFill>
                  </a:tcPr>
                </a:tc>
                <a:tc>
                  <a:txBody>
                    <a:bodyPr/>
                    <a:lstStyle/>
                    <a:p>
                      <a:pPr marL="0" marR="0" algn="ctr">
                        <a:lnSpc>
                          <a:spcPct val="107000"/>
                        </a:lnSpc>
                        <a:spcBef>
                          <a:spcPts val="0"/>
                        </a:spcBef>
                        <a:spcAft>
                          <a:spcPts val="0"/>
                        </a:spcAft>
                      </a:pPr>
                      <a:r>
                        <a:rPr lang="en-US" sz="1600">
                          <a:effectLst/>
                        </a:rPr>
                        <a:t>5.1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lumMod val="40000"/>
                        <a:lumOff val="60000"/>
                      </a:schemeClr>
                    </a:solidFill>
                  </a:tcPr>
                </a:tc>
                <a:tc>
                  <a:txBody>
                    <a:bodyPr/>
                    <a:lstStyle/>
                    <a:p>
                      <a:pPr marL="0" marR="0" algn="ctr">
                        <a:lnSpc>
                          <a:spcPct val="107000"/>
                        </a:lnSpc>
                        <a:spcBef>
                          <a:spcPts val="0"/>
                        </a:spcBef>
                        <a:spcAft>
                          <a:spcPts val="0"/>
                        </a:spcAft>
                      </a:pPr>
                      <a:r>
                        <a:rPr lang="en-US" sz="1600">
                          <a:effectLst/>
                        </a:rPr>
                        <a:t>5.3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lumMod val="40000"/>
                        <a:lumOff val="60000"/>
                      </a:schemeClr>
                    </a:solidFill>
                  </a:tcPr>
                </a:tc>
                <a:tc>
                  <a:txBody>
                    <a:bodyPr/>
                    <a:lstStyle/>
                    <a:p>
                      <a:pPr marL="0" marR="0" algn="ctr">
                        <a:lnSpc>
                          <a:spcPct val="107000"/>
                        </a:lnSpc>
                        <a:spcBef>
                          <a:spcPts val="0"/>
                        </a:spcBef>
                        <a:spcAft>
                          <a:spcPts val="0"/>
                        </a:spcAft>
                      </a:pPr>
                      <a:r>
                        <a:rPr lang="en-US" sz="1600" dirty="0">
                          <a:effectLst/>
                        </a:rPr>
                        <a:t>5.5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lumMod val="40000"/>
                        <a:lumOff val="60000"/>
                      </a:schemeClr>
                    </a:solidFill>
                  </a:tcPr>
                </a:tc>
                <a:tc>
                  <a:txBody>
                    <a:bodyPr/>
                    <a:lstStyle/>
                    <a:p>
                      <a:pPr marL="0" marR="0" algn="ctr">
                        <a:lnSpc>
                          <a:spcPct val="107000"/>
                        </a:lnSpc>
                        <a:spcBef>
                          <a:spcPts val="0"/>
                        </a:spcBef>
                        <a:spcAft>
                          <a:spcPts val="0"/>
                        </a:spcAft>
                      </a:pPr>
                      <a:r>
                        <a:rPr lang="en-US" sz="1600" dirty="0">
                          <a:effectLst/>
                        </a:rPr>
                        <a:t>5.6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lumMod val="40000"/>
                        <a:lumOff val="60000"/>
                      </a:schemeClr>
                    </a:solidFill>
                  </a:tcPr>
                </a:tc>
                <a:extLst>
                  <a:ext uri="{0D108BD9-81ED-4DB2-BD59-A6C34878D82A}">
                    <a16:rowId xmlns:a16="http://schemas.microsoft.com/office/drawing/2014/main" val="2573035676"/>
                  </a:ext>
                </a:extLst>
              </a:tr>
              <a:tr h="273032">
                <a:tc rowSpan="3">
                  <a:txBody>
                    <a:bodyPr/>
                    <a:lstStyle/>
                    <a:p>
                      <a:pPr marL="0" marR="0">
                        <a:lnSpc>
                          <a:spcPct val="107000"/>
                        </a:lnSpc>
                        <a:spcBef>
                          <a:spcPts val="0"/>
                        </a:spcBef>
                        <a:spcAft>
                          <a:spcPts val="0"/>
                        </a:spcAft>
                      </a:pPr>
                      <a:r>
                        <a:rPr lang="en-US" sz="1600">
                          <a:effectLst/>
                        </a:rPr>
                        <a:t>Inpatient Services</a:t>
                      </a:r>
                    </a:p>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Total visits: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4,108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2,966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1,672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387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11767883"/>
                  </a:ext>
                </a:extLst>
              </a:tr>
              <a:tr h="273032">
                <a:tc vMerge="1">
                  <a:txBody>
                    <a:bodyPr/>
                    <a:lstStyle/>
                    <a:p>
                      <a:endParaRPr lang="en-US"/>
                    </a:p>
                  </a:txBody>
                  <a:tcPr/>
                </a:tc>
                <a:tc>
                  <a:txBody>
                    <a:bodyPr/>
                    <a:lstStyle/>
                    <a:p>
                      <a:pPr marL="0" marR="0">
                        <a:lnSpc>
                          <a:spcPct val="107000"/>
                        </a:lnSpc>
                        <a:spcBef>
                          <a:spcPts val="0"/>
                        </a:spcBef>
                        <a:spcAft>
                          <a:spcPts val="0"/>
                        </a:spcAft>
                      </a:pPr>
                      <a:r>
                        <a:rPr lang="en-US" sz="1600">
                          <a:effectLst/>
                        </a:rPr>
                        <a:t>Total clients: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766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738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676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288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1685428"/>
                  </a:ext>
                </a:extLst>
              </a:tr>
              <a:tr h="298240">
                <a:tc vMerge="1">
                  <a:txBody>
                    <a:bodyPr/>
                    <a:lstStyle/>
                    <a:p>
                      <a:endParaRPr lang="en-US"/>
                    </a:p>
                  </a:txBody>
                  <a:tcPr/>
                </a:tc>
                <a:tc>
                  <a:txBody>
                    <a:bodyPr/>
                    <a:lstStyle/>
                    <a:p>
                      <a:pPr marL="0" marR="0">
                        <a:lnSpc>
                          <a:spcPct val="107000"/>
                        </a:lnSpc>
                        <a:spcBef>
                          <a:spcPts val="0"/>
                        </a:spcBef>
                        <a:spcAft>
                          <a:spcPts val="0"/>
                        </a:spcAft>
                      </a:pPr>
                      <a:r>
                        <a:rPr lang="en-US" sz="1600">
                          <a:effectLst/>
                        </a:rPr>
                        <a:t>Percent user: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12.1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11.7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10.7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4.6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6527322"/>
                  </a:ext>
                </a:extLst>
              </a:tr>
              <a:tr h="273032">
                <a:tc rowSpan="3">
                  <a:txBody>
                    <a:bodyPr/>
                    <a:lstStyle/>
                    <a:p>
                      <a:pPr marL="0" marR="0">
                        <a:lnSpc>
                          <a:spcPct val="107000"/>
                        </a:lnSpc>
                        <a:spcBef>
                          <a:spcPts val="0"/>
                        </a:spcBef>
                        <a:spcAft>
                          <a:spcPts val="0"/>
                        </a:spcAft>
                      </a:pPr>
                      <a:r>
                        <a:rPr lang="en-US" sz="1600" dirty="0">
                          <a:effectLst/>
                        </a:rPr>
                        <a:t>Day Services</a:t>
                      </a:r>
                    </a:p>
                    <a:p>
                      <a:pPr marL="0" marR="0">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lumMod val="40000"/>
                        <a:lumOff val="60000"/>
                      </a:schemeClr>
                    </a:solidFill>
                  </a:tcPr>
                </a:tc>
                <a:tc>
                  <a:txBody>
                    <a:bodyPr/>
                    <a:lstStyle/>
                    <a:p>
                      <a:pPr marL="0" marR="0">
                        <a:lnSpc>
                          <a:spcPct val="107000"/>
                        </a:lnSpc>
                        <a:spcBef>
                          <a:spcPts val="0"/>
                        </a:spcBef>
                        <a:spcAft>
                          <a:spcPts val="0"/>
                        </a:spcAft>
                      </a:pPr>
                      <a:r>
                        <a:rPr lang="en-US" sz="1600" dirty="0">
                          <a:effectLst/>
                        </a:rPr>
                        <a:t>Total days: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lumMod val="40000"/>
                        <a:lumOff val="60000"/>
                      </a:schemeClr>
                    </a:solidFill>
                  </a:tcPr>
                </a:tc>
                <a:tc>
                  <a:txBody>
                    <a:bodyPr/>
                    <a:lstStyle/>
                    <a:p>
                      <a:pPr marL="0" marR="0" algn="ctr">
                        <a:lnSpc>
                          <a:spcPct val="107000"/>
                        </a:lnSpc>
                        <a:spcBef>
                          <a:spcPts val="0"/>
                        </a:spcBef>
                        <a:spcAft>
                          <a:spcPts val="0"/>
                        </a:spcAft>
                      </a:pPr>
                      <a:r>
                        <a:rPr lang="en-US" sz="1600" dirty="0">
                          <a:effectLst/>
                        </a:rPr>
                        <a:t>67,343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lumMod val="40000"/>
                        <a:lumOff val="60000"/>
                      </a:schemeClr>
                    </a:solidFill>
                  </a:tcPr>
                </a:tc>
                <a:tc>
                  <a:txBody>
                    <a:bodyPr/>
                    <a:lstStyle/>
                    <a:p>
                      <a:pPr marL="0" marR="0" algn="ctr">
                        <a:lnSpc>
                          <a:spcPct val="107000"/>
                        </a:lnSpc>
                        <a:spcBef>
                          <a:spcPts val="0"/>
                        </a:spcBef>
                        <a:spcAft>
                          <a:spcPts val="0"/>
                        </a:spcAft>
                      </a:pPr>
                      <a:r>
                        <a:rPr lang="en-US" sz="1600" dirty="0">
                          <a:effectLst/>
                        </a:rPr>
                        <a:t>45,527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lumMod val="40000"/>
                        <a:lumOff val="60000"/>
                      </a:schemeClr>
                    </a:solidFill>
                  </a:tcPr>
                </a:tc>
                <a:tc>
                  <a:txBody>
                    <a:bodyPr/>
                    <a:lstStyle/>
                    <a:p>
                      <a:pPr marL="0" marR="0" algn="ctr">
                        <a:lnSpc>
                          <a:spcPct val="107000"/>
                        </a:lnSpc>
                        <a:spcBef>
                          <a:spcPts val="0"/>
                        </a:spcBef>
                        <a:spcAft>
                          <a:spcPts val="0"/>
                        </a:spcAft>
                      </a:pPr>
                      <a:r>
                        <a:rPr lang="en-US" sz="1600">
                          <a:effectLst/>
                        </a:rPr>
                        <a:t>22,445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lumMod val="40000"/>
                        <a:lumOff val="60000"/>
                      </a:schemeClr>
                    </a:solidFill>
                  </a:tcPr>
                </a:tc>
                <a:tc>
                  <a:txBody>
                    <a:bodyPr/>
                    <a:lstStyle/>
                    <a:p>
                      <a:pPr marL="0" marR="0" algn="ctr">
                        <a:lnSpc>
                          <a:spcPct val="107000"/>
                        </a:lnSpc>
                        <a:spcBef>
                          <a:spcPts val="0"/>
                        </a:spcBef>
                        <a:spcAft>
                          <a:spcPts val="0"/>
                        </a:spcAft>
                      </a:pPr>
                      <a:r>
                        <a:rPr lang="en-US" sz="1600">
                          <a:effectLst/>
                        </a:rPr>
                        <a:t>4,988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lumMod val="40000"/>
                        <a:lumOff val="60000"/>
                      </a:schemeClr>
                    </a:solidFill>
                  </a:tcPr>
                </a:tc>
                <a:extLst>
                  <a:ext uri="{0D108BD9-81ED-4DB2-BD59-A6C34878D82A}">
                    <a16:rowId xmlns:a16="http://schemas.microsoft.com/office/drawing/2014/main" val="1063953880"/>
                  </a:ext>
                </a:extLst>
              </a:tr>
              <a:tr h="273032">
                <a:tc vMerge="1">
                  <a:txBody>
                    <a:bodyPr/>
                    <a:lstStyle/>
                    <a:p>
                      <a:endParaRPr lang="en-US"/>
                    </a:p>
                  </a:txBody>
                  <a:tcPr/>
                </a:tc>
                <a:tc>
                  <a:txBody>
                    <a:bodyPr/>
                    <a:lstStyle/>
                    <a:p>
                      <a:pPr marL="0" marR="0">
                        <a:lnSpc>
                          <a:spcPct val="107000"/>
                        </a:lnSpc>
                        <a:spcBef>
                          <a:spcPts val="0"/>
                        </a:spcBef>
                        <a:spcAft>
                          <a:spcPts val="0"/>
                        </a:spcAft>
                      </a:pPr>
                      <a:r>
                        <a:rPr lang="en-US" sz="1600">
                          <a:effectLst/>
                        </a:rPr>
                        <a:t>Total clients: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lumMod val="40000"/>
                        <a:lumOff val="60000"/>
                      </a:schemeClr>
                    </a:solidFill>
                  </a:tcPr>
                </a:tc>
                <a:tc>
                  <a:txBody>
                    <a:bodyPr/>
                    <a:lstStyle/>
                    <a:p>
                      <a:pPr marL="0" marR="0" algn="ctr">
                        <a:lnSpc>
                          <a:spcPct val="107000"/>
                        </a:lnSpc>
                        <a:spcBef>
                          <a:spcPts val="0"/>
                        </a:spcBef>
                        <a:spcAft>
                          <a:spcPts val="0"/>
                        </a:spcAft>
                      </a:pPr>
                      <a:r>
                        <a:rPr lang="en-US" sz="1600">
                          <a:effectLst/>
                        </a:rPr>
                        <a:t>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lumMod val="40000"/>
                        <a:lumOff val="60000"/>
                      </a:schemeClr>
                    </a:solidFill>
                  </a:tcPr>
                </a:tc>
                <a:tc>
                  <a:txBody>
                    <a:bodyPr/>
                    <a:lstStyle/>
                    <a:p>
                      <a:pPr marL="0" marR="0" algn="ctr">
                        <a:lnSpc>
                          <a:spcPct val="107000"/>
                        </a:lnSpc>
                        <a:spcBef>
                          <a:spcPts val="0"/>
                        </a:spcBef>
                        <a:spcAft>
                          <a:spcPts val="0"/>
                        </a:spcAft>
                      </a:pPr>
                      <a:r>
                        <a:rPr lang="en-US" sz="1600">
                          <a:effectLst/>
                        </a:rPr>
                        <a:t>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lumMod val="40000"/>
                        <a:lumOff val="60000"/>
                      </a:schemeClr>
                    </a:solidFill>
                  </a:tcPr>
                </a:tc>
                <a:tc>
                  <a:txBody>
                    <a:bodyPr/>
                    <a:lstStyle/>
                    <a:p>
                      <a:pPr marL="0" marR="0" algn="ctr">
                        <a:lnSpc>
                          <a:spcPct val="107000"/>
                        </a:lnSpc>
                        <a:spcBef>
                          <a:spcPts val="0"/>
                        </a:spcBef>
                        <a:spcAft>
                          <a:spcPts val="0"/>
                        </a:spcAft>
                      </a:pPr>
                      <a:r>
                        <a:rPr lang="en-US" sz="1600" dirty="0">
                          <a:effectLst/>
                        </a:rPr>
                        <a:t>11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lumMod val="40000"/>
                        <a:lumOff val="60000"/>
                      </a:schemeClr>
                    </a:solidFill>
                  </a:tcPr>
                </a:tc>
                <a:tc>
                  <a:txBody>
                    <a:bodyPr/>
                    <a:lstStyle/>
                    <a:p>
                      <a:pPr marL="0" marR="0" algn="ctr">
                        <a:lnSpc>
                          <a:spcPct val="107000"/>
                        </a:lnSpc>
                        <a:spcBef>
                          <a:spcPts val="0"/>
                        </a:spcBef>
                        <a:spcAft>
                          <a:spcPts val="0"/>
                        </a:spcAft>
                      </a:pPr>
                      <a:r>
                        <a:rPr lang="en-US" sz="1600" dirty="0">
                          <a:effectLst/>
                        </a:rPr>
                        <a:t>21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lumMod val="40000"/>
                        <a:lumOff val="60000"/>
                      </a:schemeClr>
                    </a:solidFill>
                  </a:tcPr>
                </a:tc>
                <a:extLst>
                  <a:ext uri="{0D108BD9-81ED-4DB2-BD59-A6C34878D82A}">
                    <a16:rowId xmlns:a16="http://schemas.microsoft.com/office/drawing/2014/main" val="2565497834"/>
                  </a:ext>
                </a:extLst>
              </a:tr>
              <a:tr h="273032">
                <a:tc vMerge="1">
                  <a:txBody>
                    <a:bodyPr/>
                    <a:lstStyle/>
                    <a:p>
                      <a:endParaRPr lang="en-US"/>
                    </a:p>
                  </a:txBody>
                  <a:tcPr/>
                </a:tc>
                <a:tc>
                  <a:txBody>
                    <a:bodyPr/>
                    <a:lstStyle/>
                    <a:p>
                      <a:pPr marL="0" marR="0">
                        <a:lnSpc>
                          <a:spcPct val="107000"/>
                        </a:lnSpc>
                        <a:spcBef>
                          <a:spcPts val="0"/>
                        </a:spcBef>
                        <a:spcAft>
                          <a:spcPts val="0"/>
                        </a:spcAft>
                      </a:pPr>
                      <a:r>
                        <a:rPr lang="en-US" sz="1600">
                          <a:effectLst/>
                        </a:rPr>
                        <a:t>Percent user: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lumMod val="40000"/>
                        <a:lumOff val="60000"/>
                      </a:schemeClr>
                    </a:solidFill>
                  </a:tcPr>
                </a:tc>
                <a:tc>
                  <a:txBody>
                    <a:bodyPr/>
                    <a:lstStyle/>
                    <a:p>
                      <a:pPr marL="0" marR="0" algn="ctr">
                        <a:lnSpc>
                          <a:spcPct val="107000"/>
                        </a:lnSpc>
                        <a:spcBef>
                          <a:spcPts val="0"/>
                        </a:spcBef>
                        <a:spcAft>
                          <a:spcPts val="0"/>
                        </a:spcAft>
                      </a:pPr>
                      <a:r>
                        <a:rPr lang="en-US" sz="1600">
                          <a:effectLst/>
                        </a:rPr>
                        <a:t>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lumMod val="40000"/>
                        <a:lumOff val="60000"/>
                      </a:schemeClr>
                    </a:solidFill>
                  </a:tcPr>
                </a:tc>
                <a:tc>
                  <a:txBody>
                    <a:bodyPr/>
                    <a:lstStyle/>
                    <a:p>
                      <a:pPr marL="0" marR="0" algn="ctr">
                        <a:lnSpc>
                          <a:spcPct val="107000"/>
                        </a:lnSpc>
                        <a:spcBef>
                          <a:spcPts val="0"/>
                        </a:spcBef>
                        <a:spcAft>
                          <a:spcPts val="0"/>
                        </a:spcAft>
                      </a:pPr>
                      <a:r>
                        <a:rPr lang="en-US" sz="1600">
                          <a:effectLst/>
                        </a:rPr>
                        <a:t>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lumMod val="40000"/>
                        <a:lumOff val="60000"/>
                      </a:schemeClr>
                    </a:solidFill>
                  </a:tcPr>
                </a:tc>
                <a:tc>
                  <a:txBody>
                    <a:bodyPr/>
                    <a:lstStyle/>
                    <a:p>
                      <a:pPr marL="0" marR="0" algn="ctr">
                        <a:lnSpc>
                          <a:spcPct val="107000"/>
                        </a:lnSpc>
                        <a:spcBef>
                          <a:spcPts val="0"/>
                        </a:spcBef>
                        <a:spcAft>
                          <a:spcPts val="0"/>
                        </a:spcAft>
                      </a:pPr>
                      <a:r>
                        <a:rPr lang="en-US" sz="1600">
                          <a:effectLst/>
                        </a:rPr>
                        <a:t>0.2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lumMod val="40000"/>
                        <a:lumOff val="60000"/>
                      </a:schemeClr>
                    </a:solidFill>
                  </a:tcPr>
                </a:tc>
                <a:tc>
                  <a:txBody>
                    <a:bodyPr/>
                    <a:lstStyle/>
                    <a:p>
                      <a:pPr marL="0" marR="0" algn="ctr">
                        <a:lnSpc>
                          <a:spcPct val="107000"/>
                        </a:lnSpc>
                        <a:spcBef>
                          <a:spcPts val="0"/>
                        </a:spcBef>
                        <a:spcAft>
                          <a:spcPts val="0"/>
                        </a:spcAft>
                      </a:pPr>
                      <a:r>
                        <a:rPr lang="en-US" sz="1600" dirty="0">
                          <a:effectLst/>
                        </a:rPr>
                        <a:t>0.3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lumMod val="40000"/>
                        <a:lumOff val="60000"/>
                      </a:schemeClr>
                    </a:solidFill>
                  </a:tcPr>
                </a:tc>
                <a:extLst>
                  <a:ext uri="{0D108BD9-81ED-4DB2-BD59-A6C34878D82A}">
                    <a16:rowId xmlns:a16="http://schemas.microsoft.com/office/drawing/2014/main" val="922633701"/>
                  </a:ext>
                </a:extLst>
              </a:tr>
            </a:tbl>
          </a:graphicData>
        </a:graphic>
      </p:graphicFrame>
      <p:sp>
        <p:nvSpPr>
          <p:cNvPr id="10" name="Title 3"/>
          <p:cNvSpPr txBox="1">
            <a:spLocks/>
          </p:cNvSpPr>
          <p:nvPr/>
        </p:nvSpPr>
        <p:spPr>
          <a:xfrm>
            <a:off x="1689027" y="208129"/>
            <a:ext cx="10018713" cy="1020170"/>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fr-FR" sz="3200" dirty="0" smtClean="0"/>
              <a:t>CYF services</a:t>
            </a:r>
            <a:endParaRPr lang="en-US" dirty="0"/>
          </a:p>
        </p:txBody>
      </p:sp>
    </p:spTree>
    <p:extLst>
      <p:ext uri="{BB962C8B-B14F-4D97-AF65-F5344CB8AC3E}">
        <p14:creationId xmlns:p14="http://schemas.microsoft.com/office/powerpoint/2010/main" val="24018288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48683" y="1375227"/>
            <a:ext cx="10018713" cy="1020170"/>
          </a:xfrm>
        </p:spPr>
        <p:txBody>
          <a:bodyPr>
            <a:noAutofit/>
          </a:bodyPr>
          <a:lstStyle/>
          <a:p>
            <a:pPr algn="l"/>
            <a:r>
              <a:rPr lang="en-US" sz="2400" dirty="0"/>
              <a:t>The current CYF client sample has 1.3 psychiatric hospitalization (3.2 standard deviation) in average. The average length of stay in the psychiatric hospital is 6.6 days (18.4 days standard deviation).  The gap between hospitalizations is 505.2 days or about 1.4 years.</a:t>
            </a:r>
            <a:endParaRPr lang="en-US" sz="1400" dirty="0"/>
          </a:p>
        </p:txBody>
      </p:sp>
      <p:graphicFrame>
        <p:nvGraphicFramePr>
          <p:cNvPr id="7" name="Chart 6"/>
          <p:cNvGraphicFramePr>
            <a:graphicFrameLocks/>
          </p:cNvGraphicFramePr>
          <p:nvPr>
            <p:extLst>
              <p:ext uri="{D42A27DB-BD31-4B8C-83A1-F6EECF244321}">
                <p14:modId xmlns:p14="http://schemas.microsoft.com/office/powerpoint/2010/main" val="3659622889"/>
              </p:ext>
            </p:extLst>
          </p:nvPr>
        </p:nvGraphicFramePr>
        <p:xfrm>
          <a:off x="1211942" y="1375227"/>
          <a:ext cx="5116285" cy="3256615"/>
        </p:xfrm>
        <a:graphic>
          <a:graphicData uri="http://schemas.openxmlformats.org/drawingml/2006/chart">
            <c:chart xmlns:c="http://schemas.openxmlformats.org/drawingml/2006/chart" xmlns:r="http://schemas.openxmlformats.org/officeDocument/2006/relationships" r:id="rId2"/>
          </a:graphicData>
        </a:graphic>
      </p:graphicFrame>
      <p:sp>
        <p:nvSpPr>
          <p:cNvPr id="10" name="Title 3"/>
          <p:cNvSpPr txBox="1">
            <a:spLocks/>
          </p:cNvSpPr>
          <p:nvPr/>
        </p:nvSpPr>
        <p:spPr>
          <a:xfrm>
            <a:off x="1689027" y="208129"/>
            <a:ext cx="10018713" cy="1020170"/>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fr-FR" sz="3200" dirty="0" smtClean="0"/>
              <a:t>CYF </a:t>
            </a:r>
            <a:r>
              <a:rPr lang="fr-FR" sz="3200" dirty="0" err="1" smtClean="0"/>
              <a:t>hospitalization</a:t>
            </a:r>
            <a:r>
              <a:rPr lang="fr-FR" sz="3200" dirty="0" smtClean="0"/>
              <a:t> and </a:t>
            </a:r>
            <a:r>
              <a:rPr lang="fr-FR" sz="3200" dirty="0" err="1" smtClean="0"/>
              <a:t>readmission</a:t>
            </a:r>
            <a:r>
              <a:rPr lang="fr-FR" sz="3200" dirty="0" smtClean="0"/>
              <a:t> rates</a:t>
            </a:r>
            <a:endParaRPr lang="en-US" dirty="0"/>
          </a:p>
        </p:txBody>
      </p:sp>
      <p:graphicFrame>
        <p:nvGraphicFramePr>
          <p:cNvPr id="6" name="Chart 5"/>
          <p:cNvGraphicFramePr/>
          <p:nvPr>
            <p:extLst>
              <p:ext uri="{D42A27DB-BD31-4B8C-83A1-F6EECF244321}">
                <p14:modId xmlns:p14="http://schemas.microsoft.com/office/powerpoint/2010/main" val="1295688375"/>
              </p:ext>
            </p:extLst>
          </p:nvPr>
        </p:nvGraphicFramePr>
        <p:xfrm>
          <a:off x="2562906" y="3015035"/>
          <a:ext cx="7959951" cy="352747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105497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795916" y="0"/>
            <a:ext cx="10018713" cy="1020170"/>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fr-FR" sz="3200" dirty="0" smtClean="0"/>
              <a:t>7-day </a:t>
            </a:r>
            <a:r>
              <a:rPr lang="fr-FR" sz="3200" dirty="0" err="1" smtClean="0"/>
              <a:t>readmission</a:t>
            </a:r>
            <a:r>
              <a:rPr lang="fr-FR" sz="3200" dirty="0" smtClean="0"/>
              <a:t> </a:t>
            </a:r>
            <a:r>
              <a:rPr lang="fr-FR" sz="3200" dirty="0" err="1" smtClean="0"/>
              <a:t>prediction</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3027575754"/>
              </p:ext>
            </p:extLst>
          </p:nvPr>
        </p:nvGraphicFramePr>
        <p:xfrm>
          <a:off x="2264227" y="1020170"/>
          <a:ext cx="8781143" cy="3421201"/>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1157967" y="4470941"/>
            <a:ext cx="2847976" cy="2263688"/>
          </a:xfrm>
          <a:prstGeom prst="rect">
            <a:avLst/>
          </a:prstGeom>
          <a:noFill/>
          <a:ln>
            <a:noFill/>
          </a:ln>
        </p:spPr>
      </p:pic>
      <p:pic>
        <p:nvPicPr>
          <p:cNvPr id="7" name="Picture 6"/>
          <p:cNvPicPr/>
          <p:nvPr/>
        </p:nvPicPr>
        <p:blipFill>
          <a:blip r:embed="rId4">
            <a:extLst>
              <a:ext uri="{28A0092B-C50C-407E-A947-70E740481C1C}">
                <a14:useLocalDpi xmlns:a14="http://schemas.microsoft.com/office/drawing/2010/main" val="0"/>
              </a:ext>
            </a:extLst>
          </a:blip>
          <a:srcRect/>
          <a:stretch>
            <a:fillRect/>
          </a:stretch>
        </p:blipFill>
        <p:spPr bwMode="auto">
          <a:xfrm>
            <a:off x="4562385" y="4441371"/>
            <a:ext cx="2999558" cy="2293258"/>
          </a:xfrm>
          <a:prstGeom prst="rect">
            <a:avLst/>
          </a:prstGeom>
          <a:noFill/>
          <a:ln>
            <a:noFill/>
          </a:ln>
        </p:spPr>
      </p:pic>
      <p:pic>
        <p:nvPicPr>
          <p:cNvPr id="8" name="Picture 7"/>
          <p:cNvPicPr/>
          <p:nvPr/>
        </p:nvPicPr>
        <p:blipFill>
          <a:blip r:embed="rId5">
            <a:extLst>
              <a:ext uri="{28A0092B-C50C-407E-A947-70E740481C1C}">
                <a14:useLocalDpi xmlns:a14="http://schemas.microsoft.com/office/drawing/2010/main" val="0"/>
              </a:ext>
            </a:extLst>
          </a:blip>
          <a:srcRect/>
          <a:stretch>
            <a:fillRect/>
          </a:stretch>
        </p:blipFill>
        <p:spPr bwMode="auto">
          <a:xfrm>
            <a:off x="7947930" y="4483323"/>
            <a:ext cx="3097439" cy="2251306"/>
          </a:xfrm>
          <a:prstGeom prst="rect">
            <a:avLst/>
          </a:prstGeom>
          <a:noFill/>
          <a:ln>
            <a:noFill/>
          </a:ln>
        </p:spPr>
      </p:pic>
    </p:spTree>
    <p:extLst>
      <p:ext uri="{BB962C8B-B14F-4D97-AF65-F5344CB8AC3E}">
        <p14:creationId xmlns:p14="http://schemas.microsoft.com/office/powerpoint/2010/main" val="39962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795916" y="0"/>
            <a:ext cx="10018713" cy="1020170"/>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fr-FR" sz="3200" dirty="0" smtClean="0"/>
              <a:t>30-day </a:t>
            </a:r>
            <a:r>
              <a:rPr lang="fr-FR" sz="3200" dirty="0" err="1" smtClean="0"/>
              <a:t>readmission</a:t>
            </a:r>
            <a:r>
              <a:rPr lang="fr-FR" sz="3200" dirty="0" smtClean="0"/>
              <a:t> </a:t>
            </a:r>
            <a:r>
              <a:rPr lang="fr-FR" sz="3200" dirty="0" err="1" smtClean="0"/>
              <a:t>prediction</a:t>
            </a:r>
            <a:endParaRPr lang="en-US" dirty="0"/>
          </a:p>
        </p:txBody>
      </p:sp>
      <p:graphicFrame>
        <p:nvGraphicFramePr>
          <p:cNvPr id="9" name="Chart 8"/>
          <p:cNvGraphicFramePr>
            <a:graphicFrameLocks/>
          </p:cNvGraphicFramePr>
          <p:nvPr>
            <p:extLst>
              <p:ext uri="{D42A27DB-BD31-4B8C-83A1-F6EECF244321}">
                <p14:modId xmlns:p14="http://schemas.microsoft.com/office/powerpoint/2010/main" val="2491943307"/>
              </p:ext>
            </p:extLst>
          </p:nvPr>
        </p:nvGraphicFramePr>
        <p:xfrm>
          <a:off x="2068435" y="1020170"/>
          <a:ext cx="8730193" cy="3276059"/>
        </p:xfrm>
        <a:graphic>
          <a:graphicData uri="http://schemas.openxmlformats.org/drawingml/2006/chart">
            <c:chart xmlns:c="http://schemas.openxmlformats.org/drawingml/2006/chart" xmlns:r="http://schemas.openxmlformats.org/officeDocument/2006/relationships" r:id="rId2"/>
          </a:graphicData>
        </a:graphic>
      </p:graphicFrame>
      <p:pic>
        <p:nvPicPr>
          <p:cNvPr id="10" name="Picture 9"/>
          <p:cNvPicPr/>
          <p:nvPr/>
        </p:nvPicPr>
        <p:blipFill>
          <a:blip r:embed="rId3">
            <a:extLst>
              <a:ext uri="{28A0092B-C50C-407E-A947-70E740481C1C}">
                <a14:useLocalDpi xmlns:a14="http://schemas.microsoft.com/office/drawing/2010/main" val="0"/>
              </a:ext>
            </a:extLst>
          </a:blip>
          <a:srcRect/>
          <a:stretch>
            <a:fillRect/>
          </a:stretch>
        </p:blipFill>
        <p:spPr bwMode="auto">
          <a:xfrm>
            <a:off x="711122" y="4306748"/>
            <a:ext cx="3222249" cy="2551251"/>
          </a:xfrm>
          <a:prstGeom prst="rect">
            <a:avLst/>
          </a:prstGeom>
          <a:noFill/>
          <a:ln>
            <a:noFill/>
          </a:ln>
        </p:spPr>
      </p:pic>
      <p:pic>
        <p:nvPicPr>
          <p:cNvPr id="11" name="Picture 10"/>
          <p:cNvPicPr/>
          <p:nvPr/>
        </p:nvPicPr>
        <p:blipFill>
          <a:blip r:embed="rId4">
            <a:extLst>
              <a:ext uri="{28A0092B-C50C-407E-A947-70E740481C1C}">
                <a14:useLocalDpi xmlns:a14="http://schemas.microsoft.com/office/drawing/2010/main" val="0"/>
              </a:ext>
            </a:extLst>
          </a:blip>
          <a:srcRect/>
          <a:stretch>
            <a:fillRect/>
          </a:stretch>
        </p:blipFill>
        <p:spPr bwMode="auto">
          <a:xfrm>
            <a:off x="4317002" y="4306747"/>
            <a:ext cx="3186884" cy="2551251"/>
          </a:xfrm>
          <a:prstGeom prst="rect">
            <a:avLst/>
          </a:prstGeom>
          <a:noFill/>
          <a:ln>
            <a:noFill/>
          </a:ln>
        </p:spPr>
      </p:pic>
      <p:pic>
        <p:nvPicPr>
          <p:cNvPr id="12" name="Picture 11"/>
          <p:cNvPicPr/>
          <p:nvPr/>
        </p:nvPicPr>
        <p:blipFill>
          <a:blip r:embed="rId5">
            <a:extLst>
              <a:ext uri="{28A0092B-C50C-407E-A947-70E740481C1C}">
                <a14:useLocalDpi xmlns:a14="http://schemas.microsoft.com/office/drawing/2010/main" val="0"/>
              </a:ext>
            </a:extLst>
          </a:blip>
          <a:srcRect/>
          <a:stretch>
            <a:fillRect/>
          </a:stretch>
        </p:blipFill>
        <p:spPr bwMode="auto">
          <a:xfrm>
            <a:off x="7887517" y="4306746"/>
            <a:ext cx="3114312" cy="2551251"/>
          </a:xfrm>
          <a:prstGeom prst="rect">
            <a:avLst/>
          </a:prstGeom>
          <a:noFill/>
          <a:ln>
            <a:noFill/>
          </a:ln>
        </p:spPr>
      </p:pic>
    </p:spTree>
    <p:extLst>
      <p:ext uri="{BB962C8B-B14F-4D97-AF65-F5344CB8AC3E}">
        <p14:creationId xmlns:p14="http://schemas.microsoft.com/office/powerpoint/2010/main" val="38159346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795916" y="0"/>
            <a:ext cx="10018713" cy="1020170"/>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fr-FR" sz="3200" dirty="0"/>
              <a:t>6</a:t>
            </a:r>
            <a:r>
              <a:rPr lang="fr-FR" sz="3200" dirty="0" smtClean="0"/>
              <a:t>0-day </a:t>
            </a:r>
            <a:r>
              <a:rPr lang="fr-FR" sz="3200" dirty="0" err="1" smtClean="0"/>
              <a:t>readmission</a:t>
            </a:r>
            <a:r>
              <a:rPr lang="fr-FR" sz="3200" dirty="0" smtClean="0"/>
              <a:t> </a:t>
            </a:r>
            <a:r>
              <a:rPr lang="fr-FR" sz="3200" dirty="0" err="1" smtClean="0"/>
              <a:t>prediction</a:t>
            </a:r>
            <a:endParaRPr lang="en-US" dirty="0"/>
          </a:p>
        </p:txBody>
      </p:sp>
      <p:graphicFrame>
        <p:nvGraphicFramePr>
          <p:cNvPr id="7" name="Chart 6"/>
          <p:cNvGraphicFramePr>
            <a:graphicFrameLocks/>
          </p:cNvGraphicFramePr>
          <p:nvPr>
            <p:extLst>
              <p:ext uri="{D42A27DB-BD31-4B8C-83A1-F6EECF244321}">
                <p14:modId xmlns:p14="http://schemas.microsoft.com/office/powerpoint/2010/main" val="1116442007"/>
              </p:ext>
            </p:extLst>
          </p:nvPr>
        </p:nvGraphicFramePr>
        <p:xfrm>
          <a:off x="1795916" y="918570"/>
          <a:ext cx="9234941" cy="3261544"/>
        </p:xfrm>
        <a:graphic>
          <a:graphicData uri="http://schemas.openxmlformats.org/drawingml/2006/chart">
            <c:chart xmlns:c="http://schemas.openxmlformats.org/drawingml/2006/chart" xmlns:r="http://schemas.openxmlformats.org/officeDocument/2006/relationships" r:id="rId2"/>
          </a:graphicData>
        </a:graphic>
      </p:graphicFrame>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1012143" y="4180113"/>
            <a:ext cx="3182485" cy="2496457"/>
          </a:xfrm>
          <a:prstGeom prst="rect">
            <a:avLst/>
          </a:prstGeom>
          <a:noFill/>
          <a:ln>
            <a:noFill/>
          </a:ln>
        </p:spPr>
      </p:pic>
      <p:pic>
        <p:nvPicPr>
          <p:cNvPr id="13" name="Picture 12"/>
          <p:cNvPicPr/>
          <p:nvPr/>
        </p:nvPicPr>
        <p:blipFill>
          <a:blip r:embed="rId4">
            <a:extLst>
              <a:ext uri="{28A0092B-C50C-407E-A947-70E740481C1C}">
                <a14:useLocalDpi xmlns:a14="http://schemas.microsoft.com/office/drawing/2010/main" val="0"/>
              </a:ext>
            </a:extLst>
          </a:blip>
          <a:srcRect/>
          <a:stretch>
            <a:fillRect/>
          </a:stretch>
        </p:blipFill>
        <p:spPr bwMode="auto">
          <a:xfrm>
            <a:off x="4515802" y="4180112"/>
            <a:ext cx="3075169" cy="2496458"/>
          </a:xfrm>
          <a:prstGeom prst="rect">
            <a:avLst/>
          </a:prstGeom>
          <a:noFill/>
          <a:ln>
            <a:noFill/>
          </a:ln>
        </p:spPr>
      </p:pic>
      <p:pic>
        <p:nvPicPr>
          <p:cNvPr id="14" name="Picture 13"/>
          <p:cNvPicPr/>
          <p:nvPr/>
        </p:nvPicPr>
        <p:blipFill>
          <a:blip r:embed="rId5">
            <a:extLst>
              <a:ext uri="{28A0092B-C50C-407E-A947-70E740481C1C}">
                <a14:useLocalDpi xmlns:a14="http://schemas.microsoft.com/office/drawing/2010/main" val="0"/>
              </a:ext>
            </a:extLst>
          </a:blip>
          <a:srcRect/>
          <a:stretch>
            <a:fillRect/>
          </a:stretch>
        </p:blipFill>
        <p:spPr bwMode="auto">
          <a:xfrm>
            <a:off x="7997733" y="4180112"/>
            <a:ext cx="3033123" cy="2496458"/>
          </a:xfrm>
          <a:prstGeom prst="rect">
            <a:avLst/>
          </a:prstGeom>
          <a:noFill/>
          <a:ln>
            <a:noFill/>
          </a:ln>
        </p:spPr>
      </p:pic>
    </p:spTree>
    <p:extLst>
      <p:ext uri="{BB962C8B-B14F-4D97-AF65-F5344CB8AC3E}">
        <p14:creationId xmlns:p14="http://schemas.microsoft.com/office/powerpoint/2010/main" val="26663076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795916" y="0"/>
            <a:ext cx="10018713" cy="1020170"/>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fr-FR" sz="3200" dirty="0" smtClean="0"/>
              <a:t>90-day </a:t>
            </a:r>
            <a:r>
              <a:rPr lang="fr-FR" sz="3200" dirty="0" err="1" smtClean="0"/>
              <a:t>readmission</a:t>
            </a:r>
            <a:r>
              <a:rPr lang="fr-FR" sz="3200" dirty="0" smtClean="0"/>
              <a:t> </a:t>
            </a:r>
            <a:r>
              <a:rPr lang="fr-FR" sz="3200" dirty="0" err="1" smtClean="0"/>
              <a:t>prediction</a:t>
            </a:r>
            <a:endParaRPr lang="en-US" dirty="0"/>
          </a:p>
        </p:txBody>
      </p:sp>
      <p:graphicFrame>
        <p:nvGraphicFramePr>
          <p:cNvPr id="9" name="Chart 8"/>
          <p:cNvGraphicFramePr>
            <a:graphicFrameLocks/>
          </p:cNvGraphicFramePr>
          <p:nvPr>
            <p:extLst>
              <p:ext uri="{D42A27DB-BD31-4B8C-83A1-F6EECF244321}">
                <p14:modId xmlns:p14="http://schemas.microsoft.com/office/powerpoint/2010/main" val="3850917961"/>
              </p:ext>
            </p:extLst>
          </p:nvPr>
        </p:nvGraphicFramePr>
        <p:xfrm>
          <a:off x="2146187" y="760336"/>
          <a:ext cx="9318170" cy="3390749"/>
        </p:xfrm>
        <a:graphic>
          <a:graphicData uri="http://schemas.openxmlformats.org/drawingml/2006/chart">
            <c:chart xmlns:c="http://schemas.openxmlformats.org/drawingml/2006/chart" xmlns:r="http://schemas.openxmlformats.org/officeDocument/2006/relationships" r:id="rId2"/>
          </a:graphicData>
        </a:graphic>
      </p:graphicFrame>
      <p:pic>
        <p:nvPicPr>
          <p:cNvPr id="10" name="Picture 9"/>
          <p:cNvPicPr/>
          <p:nvPr/>
        </p:nvPicPr>
        <p:blipFill>
          <a:blip r:embed="rId3">
            <a:extLst>
              <a:ext uri="{28A0092B-C50C-407E-A947-70E740481C1C}">
                <a14:useLocalDpi xmlns:a14="http://schemas.microsoft.com/office/drawing/2010/main" val="0"/>
              </a:ext>
            </a:extLst>
          </a:blip>
          <a:srcRect/>
          <a:stretch>
            <a:fillRect/>
          </a:stretch>
        </p:blipFill>
        <p:spPr bwMode="auto">
          <a:xfrm>
            <a:off x="1042308" y="4151085"/>
            <a:ext cx="3137806" cy="2496458"/>
          </a:xfrm>
          <a:prstGeom prst="rect">
            <a:avLst/>
          </a:prstGeom>
          <a:noFill/>
          <a:ln>
            <a:noFill/>
          </a:ln>
        </p:spPr>
      </p:pic>
      <p:pic>
        <p:nvPicPr>
          <p:cNvPr id="11" name="Picture 10"/>
          <p:cNvPicPr/>
          <p:nvPr/>
        </p:nvPicPr>
        <p:blipFill>
          <a:blip r:embed="rId4">
            <a:extLst>
              <a:ext uri="{28A0092B-C50C-407E-A947-70E740481C1C}">
                <a14:useLocalDpi xmlns:a14="http://schemas.microsoft.com/office/drawing/2010/main" val="0"/>
              </a:ext>
            </a:extLst>
          </a:blip>
          <a:srcRect/>
          <a:stretch>
            <a:fillRect/>
          </a:stretch>
        </p:blipFill>
        <p:spPr bwMode="auto">
          <a:xfrm>
            <a:off x="4685256" y="4151085"/>
            <a:ext cx="3036344" cy="2496458"/>
          </a:xfrm>
          <a:prstGeom prst="rect">
            <a:avLst/>
          </a:prstGeom>
          <a:noFill/>
          <a:ln>
            <a:noFill/>
          </a:ln>
        </p:spPr>
      </p:pic>
      <p:pic>
        <p:nvPicPr>
          <p:cNvPr id="12" name="Picture 11"/>
          <p:cNvPicPr/>
          <p:nvPr/>
        </p:nvPicPr>
        <p:blipFill>
          <a:blip r:embed="rId5">
            <a:extLst>
              <a:ext uri="{28A0092B-C50C-407E-A947-70E740481C1C}">
                <a14:useLocalDpi xmlns:a14="http://schemas.microsoft.com/office/drawing/2010/main" val="0"/>
              </a:ext>
            </a:extLst>
          </a:blip>
          <a:srcRect/>
          <a:stretch>
            <a:fillRect/>
          </a:stretch>
        </p:blipFill>
        <p:spPr bwMode="auto">
          <a:xfrm>
            <a:off x="8071871" y="4151085"/>
            <a:ext cx="3249272" cy="2496458"/>
          </a:xfrm>
          <a:prstGeom prst="rect">
            <a:avLst/>
          </a:prstGeom>
          <a:noFill/>
          <a:ln>
            <a:noFill/>
          </a:ln>
        </p:spPr>
      </p:pic>
    </p:spTree>
    <p:extLst>
      <p:ext uri="{BB962C8B-B14F-4D97-AF65-F5344CB8AC3E}">
        <p14:creationId xmlns:p14="http://schemas.microsoft.com/office/powerpoint/2010/main" val="33179057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txBox="1">
            <a:spLocks/>
          </p:cNvSpPr>
          <p:nvPr/>
        </p:nvSpPr>
        <p:spPr>
          <a:xfrm>
            <a:off x="1795916" y="0"/>
            <a:ext cx="10018713" cy="1020170"/>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507401809"/>
              </p:ext>
            </p:extLst>
          </p:nvPr>
        </p:nvGraphicFramePr>
        <p:xfrm>
          <a:off x="1905098" y="2774496"/>
          <a:ext cx="6392742" cy="2507187"/>
        </p:xfrm>
        <a:graphic>
          <a:graphicData uri="http://schemas.openxmlformats.org/drawingml/2006/table">
            <a:tbl>
              <a:tblPr firstRow="1" firstCol="1" bandRow="1">
                <a:tableStyleId>{5C22544A-7EE6-4342-B048-85BDC9FD1C3A}</a:tableStyleId>
              </a:tblPr>
              <a:tblGrid>
                <a:gridCol w="1309994">
                  <a:extLst>
                    <a:ext uri="{9D8B030D-6E8A-4147-A177-3AD203B41FA5}">
                      <a16:colId xmlns:a16="http://schemas.microsoft.com/office/drawing/2014/main" val="4223200311"/>
                    </a:ext>
                  </a:extLst>
                </a:gridCol>
                <a:gridCol w="1270687">
                  <a:extLst>
                    <a:ext uri="{9D8B030D-6E8A-4147-A177-3AD203B41FA5}">
                      <a16:colId xmlns:a16="http://schemas.microsoft.com/office/drawing/2014/main" val="2626405775"/>
                    </a:ext>
                  </a:extLst>
                </a:gridCol>
                <a:gridCol w="1270687">
                  <a:extLst>
                    <a:ext uri="{9D8B030D-6E8A-4147-A177-3AD203B41FA5}">
                      <a16:colId xmlns:a16="http://schemas.microsoft.com/office/drawing/2014/main" val="1272282648"/>
                    </a:ext>
                  </a:extLst>
                </a:gridCol>
                <a:gridCol w="1270687">
                  <a:extLst>
                    <a:ext uri="{9D8B030D-6E8A-4147-A177-3AD203B41FA5}">
                      <a16:colId xmlns:a16="http://schemas.microsoft.com/office/drawing/2014/main" val="3562766355"/>
                    </a:ext>
                  </a:extLst>
                </a:gridCol>
                <a:gridCol w="1270687">
                  <a:extLst>
                    <a:ext uri="{9D8B030D-6E8A-4147-A177-3AD203B41FA5}">
                      <a16:colId xmlns:a16="http://schemas.microsoft.com/office/drawing/2014/main" val="3273268273"/>
                    </a:ext>
                  </a:extLst>
                </a:gridCol>
              </a:tblGrid>
              <a:tr h="596664">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7-day readmission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30-day readmission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60-day readmission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90-day readmission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1444551"/>
                  </a:ext>
                </a:extLst>
              </a:tr>
              <a:tr h="516765">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Learning rate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0.1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0.1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0.1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smtClean="0">
                          <a:effectLst/>
                          <a:latin typeface="Times New Roman" panose="02020603050405020304" pitchFamily="18" charset="0"/>
                          <a:ea typeface="Calibri" panose="020F0502020204030204" pitchFamily="34" charset="0"/>
                          <a:cs typeface="Times New Roman" panose="02020603050405020304" pitchFamily="18" charset="0"/>
                        </a:rPr>
                        <a:t>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27095867"/>
                  </a:ext>
                </a:extLst>
              </a:tr>
              <a:tr h="516765">
                <a:tc>
                  <a:txBody>
                    <a:bodyPr/>
                    <a:lstStyle/>
                    <a:p>
                      <a:pPr marL="0" marR="0">
                        <a:lnSpc>
                          <a:spcPct val="107000"/>
                        </a:lnSpc>
                        <a:spcBef>
                          <a:spcPts val="0"/>
                        </a:spcBef>
                        <a:spcAft>
                          <a:spcPts val="0"/>
                        </a:spcAft>
                      </a:pP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N_estimators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smtClean="0">
                          <a:effectLst/>
                          <a:latin typeface="Times New Roman" panose="02020603050405020304" pitchFamily="18" charset="0"/>
                          <a:ea typeface="Calibri" panose="020F0502020204030204" pitchFamily="34" charset="0"/>
                          <a:cs typeface="Times New Roman" panose="02020603050405020304" pitchFamily="18" charset="0"/>
                        </a:rPr>
                        <a:t>1000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smtClean="0">
                          <a:effectLst/>
                          <a:latin typeface="Times New Roman" panose="02020603050405020304" pitchFamily="18" charset="0"/>
                          <a:ea typeface="Calibri" panose="020F0502020204030204" pitchFamily="34" charset="0"/>
                          <a:cs typeface="Times New Roman" panose="02020603050405020304" pitchFamily="18" charset="0"/>
                        </a:rPr>
                        <a:t>500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500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smtClean="0">
                          <a:effectLst/>
                          <a:latin typeface="Times New Roman" panose="02020603050405020304" pitchFamily="18" charset="0"/>
                          <a:ea typeface="Calibri" panose="020F0502020204030204" pitchFamily="34" charset="0"/>
                          <a:cs typeface="Times New Roman" panose="02020603050405020304" pitchFamily="18" charset="0"/>
                        </a:rPr>
                        <a:t>1000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50454865"/>
                  </a:ext>
                </a:extLst>
              </a:tr>
              <a:tr h="292331">
                <a:tc>
                  <a:txBody>
                    <a:bodyPr/>
                    <a:lstStyle/>
                    <a:p>
                      <a:pPr marL="0" marR="0">
                        <a:lnSpc>
                          <a:spcPct val="107000"/>
                        </a:lnSpc>
                        <a:spcBef>
                          <a:spcPts val="0"/>
                        </a:spcBef>
                        <a:spcAft>
                          <a:spcPts val="0"/>
                        </a:spcAft>
                      </a:pP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Max_depth</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smtClean="0">
                          <a:effectLst/>
                          <a:latin typeface="Times New Roman" panose="02020603050405020304" pitchFamily="18" charset="0"/>
                          <a:ea typeface="Calibri" panose="020F0502020204030204" pitchFamily="34" charset="0"/>
                          <a:cs typeface="Times New Roman" panose="02020603050405020304" pitchFamily="18" charset="0"/>
                        </a:rPr>
                        <a:t>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smtClean="0">
                          <a:effectLst/>
                          <a:latin typeface="Times New Roman" panose="02020603050405020304" pitchFamily="18" charset="0"/>
                          <a:ea typeface="Calibri" panose="020F0502020204030204" pitchFamily="34" charset="0"/>
                          <a:cs typeface="Times New Roman" panose="02020603050405020304" pitchFamily="18" charset="0"/>
                        </a:rPr>
                        <a:t>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87766875"/>
                  </a:ext>
                </a:extLst>
              </a:tr>
              <a:tr h="292331">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Accuracy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smtClean="0">
                          <a:effectLst/>
                          <a:latin typeface="Times New Roman" panose="02020603050405020304" pitchFamily="18" charset="0"/>
                          <a:ea typeface="Calibri" panose="020F0502020204030204" pitchFamily="34" charset="0"/>
                          <a:cs typeface="Times New Roman" panose="02020603050405020304" pitchFamily="18" charset="0"/>
                        </a:rPr>
                        <a:t>0.8680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smtClean="0">
                          <a:effectLst/>
                          <a:latin typeface="Times New Roman" panose="02020603050405020304" pitchFamily="18" charset="0"/>
                          <a:ea typeface="Calibri" panose="020F0502020204030204" pitchFamily="34" charset="0"/>
                          <a:cs typeface="Times New Roman" panose="02020603050405020304" pitchFamily="18" charset="0"/>
                        </a:rPr>
                        <a:t>0.7789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smtClean="0">
                          <a:effectLst/>
                          <a:latin typeface="Times New Roman" panose="02020603050405020304" pitchFamily="18" charset="0"/>
                          <a:ea typeface="Calibri" panose="020F0502020204030204" pitchFamily="34" charset="0"/>
                          <a:cs typeface="Times New Roman" panose="02020603050405020304" pitchFamily="18" charset="0"/>
                        </a:rPr>
                        <a:t>0.7653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smtClean="0">
                          <a:effectLst/>
                          <a:latin typeface="Times New Roman" panose="02020603050405020304" pitchFamily="18" charset="0"/>
                          <a:ea typeface="Calibri" panose="020F0502020204030204" pitchFamily="34" charset="0"/>
                          <a:cs typeface="Times New Roman" panose="02020603050405020304" pitchFamily="18" charset="0"/>
                        </a:rPr>
                        <a:t>0.7174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9631993"/>
                  </a:ext>
                </a:extLst>
              </a:tr>
              <a:tr h="292331">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AUC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smtClean="0">
                          <a:effectLst/>
                          <a:latin typeface="Times New Roman" panose="02020603050405020304" pitchFamily="18" charset="0"/>
                          <a:ea typeface="Calibri" panose="020F0502020204030204" pitchFamily="34" charset="0"/>
                          <a:cs typeface="Times New Roman" panose="02020603050405020304" pitchFamily="18" charset="0"/>
                        </a:rPr>
                        <a:t>0.8090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smtClean="0">
                          <a:effectLst/>
                          <a:latin typeface="Times New Roman" panose="02020603050405020304" pitchFamily="18" charset="0"/>
                          <a:ea typeface="Calibri" panose="020F0502020204030204" pitchFamily="34" charset="0"/>
                          <a:cs typeface="Times New Roman" panose="02020603050405020304" pitchFamily="18" charset="0"/>
                        </a:rPr>
                        <a:t>0.7824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smtClean="0">
                          <a:effectLst/>
                          <a:latin typeface="Times New Roman" panose="02020603050405020304" pitchFamily="18" charset="0"/>
                          <a:ea typeface="Calibri" panose="020F0502020204030204" pitchFamily="34" charset="0"/>
                          <a:cs typeface="Times New Roman" panose="02020603050405020304" pitchFamily="18" charset="0"/>
                        </a:rPr>
                        <a:t>0.8077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smtClean="0">
                          <a:effectLst/>
                          <a:latin typeface="Times New Roman" panose="02020603050405020304" pitchFamily="18" charset="0"/>
                          <a:ea typeface="Calibri" panose="020F0502020204030204" pitchFamily="34" charset="0"/>
                          <a:cs typeface="Times New Roman" panose="02020603050405020304" pitchFamily="18" charset="0"/>
                        </a:rPr>
                        <a:t>0.7583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65802454"/>
                  </a:ext>
                </a:extLst>
              </a:tr>
            </a:tbl>
          </a:graphicData>
        </a:graphic>
      </p:graphicFrame>
      <p:sp>
        <p:nvSpPr>
          <p:cNvPr id="3" name="TextBox 2"/>
          <p:cNvSpPr txBox="1"/>
          <p:nvPr/>
        </p:nvSpPr>
        <p:spPr>
          <a:xfrm>
            <a:off x="1795917" y="1020170"/>
            <a:ext cx="9586316" cy="1754326"/>
          </a:xfrm>
          <a:prstGeom prst="rect">
            <a:avLst/>
          </a:prstGeom>
          <a:noFill/>
        </p:spPr>
        <p:txBody>
          <a:bodyPr wrap="square" rtlCol="0">
            <a:spAutoFit/>
          </a:bodyPr>
          <a:lstStyle/>
          <a:p>
            <a:r>
              <a:rPr lang="en-US" dirty="0"/>
              <a:t>The final model </a:t>
            </a:r>
            <a:r>
              <a:rPr lang="en-US" dirty="0" smtClean="0"/>
              <a:t>was </a:t>
            </a:r>
            <a:r>
              <a:rPr lang="en-US" dirty="0"/>
              <a:t>the Gradient Boosting with Boruta-selected predictors</a:t>
            </a:r>
            <a:r>
              <a:rPr lang="en-US" dirty="0" smtClean="0"/>
              <a:t>.</a:t>
            </a:r>
          </a:p>
          <a:p>
            <a:endParaRPr lang="en-US" dirty="0"/>
          </a:p>
          <a:p>
            <a:r>
              <a:rPr lang="en-US" dirty="0"/>
              <a:t>There were three parameters that we tuned for the Gradient Boosting model: learning rate (moderate the contribution of each tree), </a:t>
            </a:r>
            <a:r>
              <a:rPr lang="en-US" dirty="0" err="1"/>
              <a:t>n_estimators</a:t>
            </a:r>
            <a:r>
              <a:rPr lang="en-US" dirty="0"/>
              <a:t> (the number of trees in the forest) and </a:t>
            </a:r>
            <a:r>
              <a:rPr lang="en-US" dirty="0" err="1"/>
              <a:t>max_dept</a:t>
            </a:r>
            <a:r>
              <a:rPr lang="en-US" dirty="0"/>
              <a:t> (how deep the built tree can be)</a:t>
            </a:r>
          </a:p>
          <a:p>
            <a:endParaRPr lang="en-US" dirty="0"/>
          </a:p>
        </p:txBody>
      </p:sp>
      <p:sp>
        <p:nvSpPr>
          <p:cNvPr id="10" name="Rectangle 9"/>
          <p:cNvSpPr/>
          <p:nvPr/>
        </p:nvSpPr>
        <p:spPr>
          <a:xfrm>
            <a:off x="1795915" y="279253"/>
            <a:ext cx="4171335" cy="461665"/>
          </a:xfrm>
          <a:prstGeom prst="rect">
            <a:avLst/>
          </a:prstGeom>
        </p:spPr>
        <p:txBody>
          <a:bodyPr wrap="none">
            <a:spAutoFit/>
          </a:bodyPr>
          <a:lstStyle/>
          <a:p>
            <a:r>
              <a:rPr lang="en-US" sz="2400" dirty="0"/>
              <a:t>Final set of variables and model</a:t>
            </a:r>
          </a:p>
        </p:txBody>
      </p:sp>
    </p:spTree>
    <p:extLst>
      <p:ext uri="{BB962C8B-B14F-4D97-AF65-F5344CB8AC3E}">
        <p14:creationId xmlns:p14="http://schemas.microsoft.com/office/powerpoint/2010/main" val="602236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3604050734"/>
              </p:ext>
            </p:extLst>
          </p:nvPr>
        </p:nvGraphicFramePr>
        <p:xfrm>
          <a:off x="1814286" y="904875"/>
          <a:ext cx="8534399" cy="542335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296600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39730595"/>
              </p:ext>
            </p:extLst>
          </p:nvPr>
        </p:nvGraphicFramePr>
        <p:xfrm>
          <a:off x="2142699" y="1790700"/>
          <a:ext cx="8652680" cy="3983082"/>
        </p:xfrm>
        <a:graphic>
          <a:graphicData uri="http://schemas.openxmlformats.org/drawingml/2006/table">
            <a:tbl>
              <a:tblPr>
                <a:tableStyleId>{6E25E649-3F16-4E02-A733-19D2CDBF48F0}</a:tableStyleId>
              </a:tblPr>
              <a:tblGrid>
                <a:gridCol w="1892323">
                  <a:extLst>
                    <a:ext uri="{9D8B030D-6E8A-4147-A177-3AD203B41FA5}">
                      <a16:colId xmlns:a16="http://schemas.microsoft.com/office/drawing/2014/main" val="2554021088"/>
                    </a:ext>
                  </a:extLst>
                </a:gridCol>
                <a:gridCol w="1568749">
                  <a:extLst>
                    <a:ext uri="{9D8B030D-6E8A-4147-A177-3AD203B41FA5}">
                      <a16:colId xmlns:a16="http://schemas.microsoft.com/office/drawing/2014/main" val="2229728438"/>
                    </a:ext>
                  </a:extLst>
                </a:gridCol>
                <a:gridCol w="1730536">
                  <a:extLst>
                    <a:ext uri="{9D8B030D-6E8A-4147-A177-3AD203B41FA5}">
                      <a16:colId xmlns:a16="http://schemas.microsoft.com/office/drawing/2014/main" val="1020222791"/>
                    </a:ext>
                  </a:extLst>
                </a:gridCol>
                <a:gridCol w="1730536">
                  <a:extLst>
                    <a:ext uri="{9D8B030D-6E8A-4147-A177-3AD203B41FA5}">
                      <a16:colId xmlns:a16="http://schemas.microsoft.com/office/drawing/2014/main" val="1860078581"/>
                    </a:ext>
                  </a:extLst>
                </a:gridCol>
                <a:gridCol w="1730536">
                  <a:extLst>
                    <a:ext uri="{9D8B030D-6E8A-4147-A177-3AD203B41FA5}">
                      <a16:colId xmlns:a16="http://schemas.microsoft.com/office/drawing/2014/main" val="3568211535"/>
                    </a:ext>
                  </a:extLst>
                </a:gridCol>
              </a:tblGrid>
              <a:tr h="311642">
                <a:tc>
                  <a:txBody>
                    <a:bodyPr/>
                    <a:lstStyle/>
                    <a:p>
                      <a:pPr algn="l" fontAlgn="b"/>
                      <a:endParaRPr lang="en-US" sz="1400" b="0" i="0" u="none" strike="noStrike" dirty="0">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dirty="0">
                          <a:effectLst/>
                        </a:rPr>
                        <a:t>7-day readmission</a:t>
                      </a:r>
                      <a:endParaRPr lang="en-US" sz="1400" b="0" i="0" u="none" strike="noStrike" dirty="0">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a:effectLst/>
                        </a:rPr>
                        <a:t>30-day readmission</a:t>
                      </a:r>
                      <a:endParaRPr lang="en-US" sz="1400" b="0" i="0" u="none" strike="noStrike">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a:effectLst/>
                        </a:rPr>
                        <a:t>60-day readmission</a:t>
                      </a:r>
                      <a:endParaRPr lang="en-US" sz="1400" b="0" i="0" u="none" strike="noStrike">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a:effectLst/>
                        </a:rPr>
                        <a:t>90-day readmission</a:t>
                      </a:r>
                      <a:endParaRPr lang="en-US" sz="1400" b="0" i="0" u="none" strike="noStrike">
                        <a:solidFill>
                          <a:srgbClr val="000000"/>
                        </a:solidFill>
                        <a:effectLst/>
                        <a:latin typeface="Calibri" panose="020F0502020204030204" pitchFamily="34" charset="0"/>
                      </a:endParaRPr>
                    </a:p>
                  </a:txBody>
                  <a:tcPr marL="5093" marR="5093" marT="5093" marB="0" anchor="b"/>
                </a:tc>
                <a:extLst>
                  <a:ext uri="{0D108BD9-81ED-4DB2-BD59-A6C34878D82A}">
                    <a16:rowId xmlns:a16="http://schemas.microsoft.com/office/drawing/2014/main" val="2279818883"/>
                  </a:ext>
                </a:extLst>
              </a:tr>
              <a:tr h="209655">
                <a:tc>
                  <a:txBody>
                    <a:bodyPr/>
                    <a:lstStyle/>
                    <a:p>
                      <a:pPr algn="l" fontAlgn="b"/>
                      <a:r>
                        <a:rPr lang="en-US" sz="1400" u="none" strike="noStrike">
                          <a:effectLst/>
                        </a:rPr>
                        <a:t>svc_ip_30days_pre   </a:t>
                      </a:r>
                      <a:endParaRPr lang="en-US" sz="1400" b="0" i="0" u="none" strike="noStrike">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dirty="0">
                          <a:effectLst/>
                        </a:rPr>
                        <a:t>   3.799367</a:t>
                      </a:r>
                      <a:endParaRPr lang="en-US" sz="1400" b="0" i="0" u="none" strike="noStrike" dirty="0">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a:effectLst/>
                        </a:rPr>
                        <a:t>   4.401424</a:t>
                      </a:r>
                      <a:endParaRPr lang="en-US" sz="1400" b="0" i="0" u="none" strike="noStrike">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a:effectLst/>
                        </a:rPr>
                        <a:t>   4.107667</a:t>
                      </a:r>
                      <a:endParaRPr lang="en-US" sz="1400" b="0" i="0" u="none" strike="noStrike">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a:effectLst/>
                        </a:rPr>
                        <a:t>   4.100226</a:t>
                      </a:r>
                      <a:endParaRPr lang="en-US" sz="1400" b="0" i="0" u="none" strike="noStrike">
                        <a:solidFill>
                          <a:srgbClr val="000000"/>
                        </a:solidFill>
                        <a:effectLst/>
                        <a:latin typeface="Calibri" panose="020F0502020204030204" pitchFamily="34" charset="0"/>
                      </a:endParaRPr>
                    </a:p>
                  </a:txBody>
                  <a:tcPr marL="5093" marR="5093" marT="5093" marB="0" anchor="b"/>
                </a:tc>
                <a:extLst>
                  <a:ext uri="{0D108BD9-81ED-4DB2-BD59-A6C34878D82A}">
                    <a16:rowId xmlns:a16="http://schemas.microsoft.com/office/drawing/2014/main" val="2083049530"/>
                  </a:ext>
                </a:extLst>
              </a:tr>
              <a:tr h="209655">
                <a:tc>
                  <a:txBody>
                    <a:bodyPr/>
                    <a:lstStyle/>
                    <a:p>
                      <a:pPr algn="l" fontAlgn="b"/>
                      <a:r>
                        <a:rPr lang="en-US" sz="1400" u="none" strike="noStrike">
                          <a:effectLst/>
                        </a:rPr>
                        <a:t>IP_history          </a:t>
                      </a:r>
                      <a:endParaRPr lang="en-US" sz="1400" b="0" i="0" u="none" strike="noStrike">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dirty="0">
                          <a:effectLst/>
                        </a:rPr>
                        <a:t>   2.304024</a:t>
                      </a:r>
                      <a:endParaRPr lang="en-US" sz="1400" b="0" i="0" u="none" strike="noStrike" dirty="0">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a:effectLst/>
                        </a:rPr>
                        <a:t>   2.346932</a:t>
                      </a:r>
                      <a:endParaRPr lang="en-US" sz="1400" b="0" i="0" u="none" strike="noStrike">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a:effectLst/>
                        </a:rPr>
                        <a:t>   2.529734</a:t>
                      </a:r>
                      <a:endParaRPr lang="en-US" sz="1400" b="0" i="0" u="none" strike="noStrike">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a:effectLst/>
                        </a:rPr>
                        <a:t>   2.668832</a:t>
                      </a:r>
                      <a:endParaRPr lang="en-US" sz="1400" b="0" i="0" u="none" strike="noStrike">
                        <a:solidFill>
                          <a:srgbClr val="000000"/>
                        </a:solidFill>
                        <a:effectLst/>
                        <a:latin typeface="Calibri" panose="020F0502020204030204" pitchFamily="34" charset="0"/>
                      </a:endParaRPr>
                    </a:p>
                  </a:txBody>
                  <a:tcPr marL="5093" marR="5093" marT="5093" marB="0" anchor="b"/>
                </a:tc>
                <a:extLst>
                  <a:ext uri="{0D108BD9-81ED-4DB2-BD59-A6C34878D82A}">
                    <a16:rowId xmlns:a16="http://schemas.microsoft.com/office/drawing/2014/main" val="613869534"/>
                  </a:ext>
                </a:extLst>
              </a:tr>
              <a:tr h="209655">
                <a:tc>
                  <a:txBody>
                    <a:bodyPr/>
                    <a:lstStyle/>
                    <a:p>
                      <a:pPr algn="l" fontAlgn="b"/>
                      <a:r>
                        <a:rPr lang="en-US" sz="1400" u="none" strike="noStrike">
                          <a:effectLst/>
                        </a:rPr>
                        <a:t>svc_pre_all         </a:t>
                      </a:r>
                      <a:endParaRPr lang="en-US" sz="1400" b="0" i="0" u="none" strike="noStrike">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dirty="0">
                          <a:effectLst/>
                        </a:rPr>
                        <a:t>   0.396693</a:t>
                      </a:r>
                      <a:endParaRPr lang="en-US" sz="1400" b="0" i="0" u="none" strike="noStrike" dirty="0">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a:effectLst/>
                        </a:rPr>
                        <a:t>   0.642057</a:t>
                      </a:r>
                      <a:endParaRPr lang="en-US" sz="1400" b="0" i="0" u="none" strike="noStrike">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a:effectLst/>
                        </a:rPr>
                        <a:t>   0.404826</a:t>
                      </a:r>
                      <a:endParaRPr lang="en-US" sz="1400" b="0" i="0" u="none" strike="noStrike">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a:effectLst/>
                        </a:rPr>
                        <a:t>   0.384198</a:t>
                      </a:r>
                      <a:endParaRPr lang="en-US" sz="1400" b="0" i="0" u="none" strike="noStrike">
                        <a:solidFill>
                          <a:srgbClr val="000000"/>
                        </a:solidFill>
                        <a:effectLst/>
                        <a:latin typeface="Calibri" panose="020F0502020204030204" pitchFamily="34" charset="0"/>
                      </a:endParaRPr>
                    </a:p>
                  </a:txBody>
                  <a:tcPr marL="5093" marR="5093" marT="5093" marB="0" anchor="b"/>
                </a:tc>
                <a:extLst>
                  <a:ext uri="{0D108BD9-81ED-4DB2-BD59-A6C34878D82A}">
                    <a16:rowId xmlns:a16="http://schemas.microsoft.com/office/drawing/2014/main" val="2056405161"/>
                  </a:ext>
                </a:extLst>
              </a:tr>
              <a:tr h="209655">
                <a:tc>
                  <a:txBody>
                    <a:bodyPr/>
                    <a:lstStyle/>
                    <a:p>
                      <a:pPr algn="l" fontAlgn="b"/>
                      <a:r>
                        <a:rPr lang="en-US" sz="1400" u="none" strike="noStrike">
                          <a:effectLst/>
                        </a:rPr>
                        <a:t>svc_pre             </a:t>
                      </a:r>
                      <a:endParaRPr lang="en-US" sz="1400" b="0" i="0" u="none" strike="noStrike">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a:effectLst/>
                        </a:rPr>
                        <a:t>  -0.015104</a:t>
                      </a:r>
                      <a:endParaRPr lang="en-US" sz="1400" b="0" i="0" u="none" strike="noStrike">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dirty="0">
                          <a:effectLst/>
                        </a:rPr>
                        <a:t>  -1.053096</a:t>
                      </a:r>
                      <a:endParaRPr lang="en-US" sz="1400" b="0" i="0" u="none" strike="noStrike" dirty="0">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a:effectLst/>
                        </a:rPr>
                        <a:t>  -1.314142</a:t>
                      </a:r>
                      <a:endParaRPr lang="en-US" sz="1400" b="0" i="0" u="none" strike="noStrike">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a:effectLst/>
                        </a:rPr>
                        <a:t>  -0.631956</a:t>
                      </a:r>
                      <a:endParaRPr lang="en-US" sz="1400" b="0" i="0" u="none" strike="noStrike">
                        <a:solidFill>
                          <a:srgbClr val="000000"/>
                        </a:solidFill>
                        <a:effectLst/>
                        <a:latin typeface="Calibri" panose="020F0502020204030204" pitchFamily="34" charset="0"/>
                      </a:endParaRPr>
                    </a:p>
                  </a:txBody>
                  <a:tcPr marL="5093" marR="5093" marT="5093" marB="0" anchor="b"/>
                </a:tc>
                <a:extLst>
                  <a:ext uri="{0D108BD9-81ED-4DB2-BD59-A6C34878D82A}">
                    <a16:rowId xmlns:a16="http://schemas.microsoft.com/office/drawing/2014/main" val="3646002034"/>
                  </a:ext>
                </a:extLst>
              </a:tr>
              <a:tr h="311642">
                <a:tc>
                  <a:txBody>
                    <a:bodyPr/>
                    <a:lstStyle/>
                    <a:p>
                      <a:pPr algn="l" fontAlgn="b"/>
                      <a:r>
                        <a:rPr lang="en-US" sz="1400" u="none" strike="noStrike" dirty="0" err="1" smtClean="0">
                          <a:effectLst/>
                        </a:rPr>
                        <a:t>as_close_Home</a:t>
                      </a:r>
                      <a:r>
                        <a:rPr lang="en-US" sz="1400" u="none" strike="noStrike" dirty="0" smtClean="0">
                          <a:effectLst/>
                        </a:rPr>
                        <a:t>/Shelter</a:t>
                      </a:r>
                      <a:endParaRPr lang="en-US" sz="1400" b="0" i="0" u="none" strike="noStrike" dirty="0">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a:effectLst/>
                        </a:rPr>
                        <a:t>  -0.491407</a:t>
                      </a:r>
                      <a:endParaRPr lang="en-US" sz="1400" b="0" i="0" u="none" strike="noStrike">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dirty="0">
                          <a:effectLst/>
                        </a:rPr>
                        <a:t>  -0.628238</a:t>
                      </a:r>
                      <a:endParaRPr lang="en-US" sz="1400" b="0" i="0" u="none" strike="noStrike" dirty="0">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a:effectLst/>
                        </a:rPr>
                        <a:t>  -0.226659</a:t>
                      </a:r>
                      <a:endParaRPr lang="en-US" sz="1400" b="0" i="0" u="none" strike="noStrike">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a:effectLst/>
                        </a:rPr>
                        <a:t>  -0.243241</a:t>
                      </a:r>
                      <a:endParaRPr lang="en-US" sz="1400" b="0" i="0" u="none" strike="noStrike">
                        <a:solidFill>
                          <a:srgbClr val="000000"/>
                        </a:solidFill>
                        <a:effectLst/>
                        <a:latin typeface="Calibri" panose="020F0502020204030204" pitchFamily="34" charset="0"/>
                      </a:endParaRPr>
                    </a:p>
                  </a:txBody>
                  <a:tcPr marL="5093" marR="5093" marT="5093" marB="0" anchor="b"/>
                </a:tc>
                <a:extLst>
                  <a:ext uri="{0D108BD9-81ED-4DB2-BD59-A6C34878D82A}">
                    <a16:rowId xmlns:a16="http://schemas.microsoft.com/office/drawing/2014/main" val="3990118148"/>
                  </a:ext>
                </a:extLst>
              </a:tr>
              <a:tr h="209655">
                <a:tc>
                  <a:txBody>
                    <a:bodyPr/>
                    <a:lstStyle/>
                    <a:p>
                      <a:pPr algn="l" fontAlgn="b"/>
                      <a:r>
                        <a:rPr lang="en-US" sz="1400" u="none" strike="noStrike">
                          <a:effectLst/>
                        </a:rPr>
                        <a:t>as_loc_IPCAPS       </a:t>
                      </a:r>
                      <a:endParaRPr lang="en-US" sz="1400" b="0" i="0" u="none" strike="noStrike">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a:effectLst/>
                        </a:rPr>
                        <a:t>  -2.148970</a:t>
                      </a:r>
                      <a:endParaRPr lang="en-US" sz="1400" b="0" i="0" u="none" strike="noStrike">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dirty="0">
                          <a:effectLst/>
                        </a:rPr>
                        <a:t>  -1.665435</a:t>
                      </a:r>
                      <a:endParaRPr lang="en-US" sz="1400" b="0" i="0" u="none" strike="noStrike" dirty="0">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a:effectLst/>
                        </a:rPr>
                        <a:t>  -1.369292</a:t>
                      </a:r>
                      <a:endParaRPr lang="en-US" sz="1400" b="0" i="0" u="none" strike="noStrike">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a:effectLst/>
                        </a:rPr>
                        <a:t>  -1.236845</a:t>
                      </a:r>
                      <a:endParaRPr lang="en-US" sz="1400" b="0" i="0" u="none" strike="noStrike">
                        <a:solidFill>
                          <a:srgbClr val="000000"/>
                        </a:solidFill>
                        <a:effectLst/>
                        <a:latin typeface="Calibri" panose="020F0502020204030204" pitchFamily="34" charset="0"/>
                      </a:endParaRPr>
                    </a:p>
                  </a:txBody>
                  <a:tcPr marL="5093" marR="5093" marT="5093" marB="0" anchor="b"/>
                </a:tc>
                <a:extLst>
                  <a:ext uri="{0D108BD9-81ED-4DB2-BD59-A6C34878D82A}">
                    <a16:rowId xmlns:a16="http://schemas.microsoft.com/office/drawing/2014/main" val="2544713288"/>
                  </a:ext>
                </a:extLst>
              </a:tr>
              <a:tr h="209655">
                <a:tc>
                  <a:txBody>
                    <a:bodyPr/>
                    <a:lstStyle/>
                    <a:p>
                      <a:pPr algn="l" fontAlgn="b"/>
                      <a:r>
                        <a:rPr lang="en-US" sz="1400" u="none" strike="noStrike">
                          <a:effectLst/>
                        </a:rPr>
                        <a:t>as_loc_IPFFS        </a:t>
                      </a:r>
                      <a:endParaRPr lang="en-US" sz="1400" b="0" i="0" u="none" strike="noStrike">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dirty="0">
                          <a:effectLst/>
                        </a:rPr>
                        <a:t>  -2.421381</a:t>
                      </a:r>
                      <a:endParaRPr lang="en-US" sz="1400" b="0" i="0" u="none" strike="noStrike" dirty="0">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dirty="0">
                          <a:effectLst/>
                        </a:rPr>
                        <a:t>  -1.817746</a:t>
                      </a:r>
                      <a:endParaRPr lang="en-US" sz="1400" b="0" i="0" u="none" strike="noStrike" dirty="0">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a:effectLst/>
                        </a:rPr>
                        <a:t>  -1.567102</a:t>
                      </a:r>
                      <a:endParaRPr lang="en-US" sz="1400" b="0" i="0" u="none" strike="noStrike">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a:effectLst/>
                        </a:rPr>
                        <a:t>  -1.385462</a:t>
                      </a:r>
                      <a:endParaRPr lang="en-US" sz="1400" b="0" i="0" u="none" strike="noStrike">
                        <a:solidFill>
                          <a:srgbClr val="000000"/>
                        </a:solidFill>
                        <a:effectLst/>
                        <a:latin typeface="Calibri" panose="020F0502020204030204" pitchFamily="34" charset="0"/>
                      </a:endParaRPr>
                    </a:p>
                  </a:txBody>
                  <a:tcPr marL="5093" marR="5093" marT="5093" marB="0" anchor="b"/>
                </a:tc>
                <a:extLst>
                  <a:ext uri="{0D108BD9-81ED-4DB2-BD59-A6C34878D82A}">
                    <a16:rowId xmlns:a16="http://schemas.microsoft.com/office/drawing/2014/main" val="1919691102"/>
                  </a:ext>
                </a:extLst>
              </a:tr>
              <a:tr h="209655">
                <a:tc>
                  <a:txBody>
                    <a:bodyPr/>
                    <a:lstStyle/>
                    <a:p>
                      <a:pPr algn="l" fontAlgn="b"/>
                      <a:r>
                        <a:rPr lang="en-US" sz="1400" u="none" strike="noStrike">
                          <a:effectLst/>
                        </a:rPr>
                        <a:t>as_length_IP        </a:t>
                      </a:r>
                      <a:endParaRPr lang="en-US" sz="1400" b="0" i="0" u="none" strike="noStrike">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a:effectLst/>
                        </a:rPr>
                        <a:t>  -2.954058</a:t>
                      </a:r>
                      <a:endParaRPr lang="en-US" sz="1400" b="0" i="0" u="none" strike="noStrike">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dirty="0">
                          <a:effectLst/>
                        </a:rPr>
                        <a:t>  -1.632578</a:t>
                      </a:r>
                      <a:endParaRPr lang="en-US" sz="1400" b="0" i="0" u="none" strike="noStrike" dirty="0">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dirty="0">
                          <a:effectLst/>
                        </a:rPr>
                        <a:t>  -1.596086</a:t>
                      </a:r>
                      <a:endParaRPr lang="en-US" sz="1400" b="0" i="0" u="none" strike="noStrike" dirty="0">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a:effectLst/>
                        </a:rPr>
                        <a:t>  -1.110309</a:t>
                      </a:r>
                      <a:endParaRPr lang="en-US" sz="1400" b="0" i="0" u="none" strike="noStrike">
                        <a:solidFill>
                          <a:srgbClr val="000000"/>
                        </a:solidFill>
                        <a:effectLst/>
                        <a:latin typeface="Calibri" panose="020F0502020204030204" pitchFamily="34" charset="0"/>
                      </a:endParaRPr>
                    </a:p>
                  </a:txBody>
                  <a:tcPr marL="5093" marR="5093" marT="5093" marB="0" anchor="b"/>
                </a:tc>
                <a:extLst>
                  <a:ext uri="{0D108BD9-81ED-4DB2-BD59-A6C34878D82A}">
                    <a16:rowId xmlns:a16="http://schemas.microsoft.com/office/drawing/2014/main" val="975298202"/>
                  </a:ext>
                </a:extLst>
              </a:tr>
              <a:tr h="209655">
                <a:tc>
                  <a:txBody>
                    <a:bodyPr/>
                    <a:lstStyle/>
                    <a:p>
                      <a:pPr algn="l" fontAlgn="b"/>
                      <a:r>
                        <a:rPr lang="en-US" sz="1400" u="none" strike="noStrike">
                          <a:effectLst/>
                        </a:rPr>
                        <a:t>svc_ip_7days_pre    </a:t>
                      </a:r>
                      <a:endParaRPr lang="en-US" sz="1400" b="0" i="0" u="none" strike="noStrike">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a:effectLst/>
                        </a:rPr>
                        <a:t>  -3.492471</a:t>
                      </a:r>
                      <a:endParaRPr lang="en-US" sz="1400" b="0" i="0" u="none" strike="noStrike">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a:effectLst/>
                        </a:rPr>
                        <a:t>  -3.465995</a:t>
                      </a:r>
                      <a:endParaRPr lang="en-US" sz="1400" b="0" i="0" u="none" strike="noStrike">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dirty="0">
                          <a:effectLst/>
                        </a:rPr>
                        <a:t>  -3.258150</a:t>
                      </a:r>
                      <a:endParaRPr lang="en-US" sz="1400" b="0" i="0" u="none" strike="noStrike" dirty="0">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a:effectLst/>
                        </a:rPr>
                        <a:t>  -3.341092</a:t>
                      </a:r>
                      <a:endParaRPr lang="en-US" sz="1400" b="0" i="0" u="none" strike="noStrike">
                        <a:solidFill>
                          <a:srgbClr val="000000"/>
                        </a:solidFill>
                        <a:effectLst/>
                        <a:latin typeface="Calibri" panose="020F0502020204030204" pitchFamily="34" charset="0"/>
                      </a:endParaRPr>
                    </a:p>
                  </a:txBody>
                  <a:tcPr marL="5093" marR="5093" marT="5093" marB="0" anchor="b"/>
                </a:tc>
                <a:extLst>
                  <a:ext uri="{0D108BD9-81ED-4DB2-BD59-A6C34878D82A}">
                    <a16:rowId xmlns:a16="http://schemas.microsoft.com/office/drawing/2014/main" val="3846742014"/>
                  </a:ext>
                </a:extLst>
              </a:tr>
              <a:tr h="311642">
                <a:tc>
                  <a:txBody>
                    <a:bodyPr/>
                    <a:lstStyle/>
                    <a:p>
                      <a:pPr algn="l" fontAlgn="b"/>
                      <a:r>
                        <a:rPr lang="en-US" sz="1400" u="none" strike="noStrike">
                          <a:effectLst/>
                        </a:rPr>
                        <a:t>svc_op_30days_pre   </a:t>
                      </a:r>
                      <a:endParaRPr lang="en-US" sz="1400" b="0" i="0" u="none" strike="noStrike">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a:effectLst/>
                        </a:rPr>
                        <a:t>-</a:t>
                      </a:r>
                      <a:endParaRPr lang="en-US" sz="1400" b="0" i="0" u="none" strike="noStrike">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a:effectLst/>
                        </a:rPr>
                        <a:t>   1.787100</a:t>
                      </a:r>
                      <a:endParaRPr lang="en-US" sz="1400" b="0" i="0" u="none" strike="noStrike">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dirty="0">
                          <a:effectLst/>
                        </a:rPr>
                        <a:t>   2.313307</a:t>
                      </a:r>
                      <a:endParaRPr lang="en-US" sz="1400" b="0" i="0" u="none" strike="noStrike" dirty="0">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a:effectLst/>
                        </a:rPr>
                        <a:t>   1.905521</a:t>
                      </a:r>
                      <a:endParaRPr lang="en-US" sz="1400" b="0" i="0" u="none" strike="noStrike">
                        <a:solidFill>
                          <a:srgbClr val="000000"/>
                        </a:solidFill>
                        <a:effectLst/>
                        <a:latin typeface="Calibri" panose="020F0502020204030204" pitchFamily="34" charset="0"/>
                      </a:endParaRPr>
                    </a:p>
                  </a:txBody>
                  <a:tcPr marL="5093" marR="5093" marT="5093" marB="0" anchor="b"/>
                </a:tc>
                <a:extLst>
                  <a:ext uri="{0D108BD9-81ED-4DB2-BD59-A6C34878D82A}">
                    <a16:rowId xmlns:a16="http://schemas.microsoft.com/office/drawing/2014/main" val="1175256352"/>
                  </a:ext>
                </a:extLst>
              </a:tr>
              <a:tr h="209655">
                <a:tc>
                  <a:txBody>
                    <a:bodyPr/>
                    <a:lstStyle/>
                    <a:p>
                      <a:pPr algn="l" fontAlgn="b"/>
                      <a:r>
                        <a:rPr lang="en-US" sz="1400" u="none" strike="noStrike">
                          <a:effectLst/>
                        </a:rPr>
                        <a:t>svc_es_30days_pre   </a:t>
                      </a:r>
                      <a:endParaRPr lang="en-US" sz="1400" b="0" i="0" u="none" strike="noStrike">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a:effectLst/>
                        </a:rPr>
                        <a:t>-</a:t>
                      </a:r>
                      <a:endParaRPr lang="en-US" sz="1400" b="0" i="0" u="none" strike="noStrike">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a:effectLst/>
                        </a:rPr>
                        <a:t>   1.096795</a:t>
                      </a:r>
                      <a:endParaRPr lang="en-US" sz="1400" b="0" i="0" u="none" strike="noStrike">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dirty="0">
                          <a:effectLst/>
                        </a:rPr>
                        <a:t>   1.367971</a:t>
                      </a:r>
                      <a:endParaRPr lang="en-US" sz="1400" b="0" i="0" u="none" strike="noStrike" dirty="0">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a:effectLst/>
                        </a:rPr>
                        <a:t>   1.157350</a:t>
                      </a:r>
                      <a:endParaRPr lang="en-US" sz="1400" b="0" i="0" u="none" strike="noStrike">
                        <a:solidFill>
                          <a:srgbClr val="000000"/>
                        </a:solidFill>
                        <a:effectLst/>
                        <a:latin typeface="Calibri" panose="020F0502020204030204" pitchFamily="34" charset="0"/>
                      </a:endParaRPr>
                    </a:p>
                  </a:txBody>
                  <a:tcPr marL="5093" marR="5093" marT="5093" marB="0" anchor="b"/>
                </a:tc>
                <a:extLst>
                  <a:ext uri="{0D108BD9-81ED-4DB2-BD59-A6C34878D82A}">
                    <a16:rowId xmlns:a16="http://schemas.microsoft.com/office/drawing/2014/main" val="2555445807"/>
                  </a:ext>
                </a:extLst>
              </a:tr>
              <a:tr h="311642">
                <a:tc>
                  <a:txBody>
                    <a:bodyPr/>
                    <a:lstStyle/>
                    <a:p>
                      <a:pPr algn="l" fontAlgn="b"/>
                      <a:r>
                        <a:rPr lang="en-US" sz="1400" u="none" strike="noStrike" dirty="0" smtClean="0">
                          <a:effectLst/>
                        </a:rPr>
                        <a:t>Discharge _Satisfactorily Achieved</a:t>
                      </a:r>
                      <a:r>
                        <a:rPr lang="en-US" sz="1400" u="none" strike="noStrike" baseline="0" dirty="0" smtClean="0">
                          <a:effectLst/>
                        </a:rPr>
                        <a:t> Goals</a:t>
                      </a:r>
                      <a:endParaRPr lang="en-US" sz="1400" b="0" i="0" u="none" strike="noStrike" dirty="0">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a:effectLst/>
                        </a:rPr>
                        <a:t>-</a:t>
                      </a:r>
                      <a:endParaRPr lang="en-US" sz="1400" b="0" i="0" u="none" strike="noStrike">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a:effectLst/>
                        </a:rPr>
                        <a:t>  -0.438637</a:t>
                      </a:r>
                      <a:endParaRPr lang="en-US" sz="1400" b="0" i="0" u="none" strike="noStrike">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dirty="0">
                          <a:effectLst/>
                        </a:rPr>
                        <a:t>-</a:t>
                      </a:r>
                      <a:endParaRPr lang="en-US" sz="1400" b="0" i="0" u="none" strike="noStrike" dirty="0">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dirty="0">
                          <a:effectLst/>
                        </a:rPr>
                        <a:t>-</a:t>
                      </a:r>
                      <a:endParaRPr lang="en-US" sz="1400" b="0" i="0" u="none" strike="noStrike" dirty="0">
                        <a:solidFill>
                          <a:srgbClr val="000000"/>
                        </a:solidFill>
                        <a:effectLst/>
                        <a:latin typeface="Calibri" panose="020F0502020204030204" pitchFamily="34" charset="0"/>
                      </a:endParaRPr>
                    </a:p>
                  </a:txBody>
                  <a:tcPr marL="5093" marR="5093" marT="5093" marB="0" anchor="b"/>
                </a:tc>
                <a:extLst>
                  <a:ext uri="{0D108BD9-81ED-4DB2-BD59-A6C34878D82A}">
                    <a16:rowId xmlns:a16="http://schemas.microsoft.com/office/drawing/2014/main" val="1140830958"/>
                  </a:ext>
                </a:extLst>
              </a:tr>
              <a:tr h="311642">
                <a:tc>
                  <a:txBody>
                    <a:bodyPr/>
                    <a:lstStyle/>
                    <a:p>
                      <a:pPr algn="l" fontAlgn="b"/>
                      <a:r>
                        <a:rPr lang="en-US" sz="1400" u="none" strike="noStrike" dirty="0" smtClean="0">
                          <a:effectLst/>
                        </a:rPr>
                        <a:t>Live</a:t>
                      </a:r>
                      <a:r>
                        <a:rPr lang="en-US" sz="1400" u="none" strike="noStrike" baseline="0" dirty="0" smtClean="0">
                          <a:effectLst/>
                        </a:rPr>
                        <a:t> at </a:t>
                      </a:r>
                      <a:r>
                        <a:rPr lang="en-US" sz="1400" u="none" strike="noStrike" dirty="0" smtClean="0">
                          <a:effectLst/>
                        </a:rPr>
                        <a:t>House </a:t>
                      </a:r>
                      <a:r>
                        <a:rPr lang="en-US" sz="1400" u="none" strike="noStrike" dirty="0">
                          <a:effectLst/>
                        </a:rPr>
                        <a:t>or </a:t>
                      </a:r>
                      <a:r>
                        <a:rPr lang="en-US" sz="1400" u="none" strike="noStrike" dirty="0" smtClean="0">
                          <a:effectLst/>
                        </a:rPr>
                        <a:t>Apartment</a:t>
                      </a:r>
                      <a:endParaRPr lang="en-US" sz="1400" b="0" i="0" u="none" strike="noStrike" dirty="0">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a:effectLst/>
                        </a:rPr>
                        <a:t>-</a:t>
                      </a:r>
                      <a:endParaRPr lang="en-US" sz="1400" b="0" i="0" u="none" strike="noStrike">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a:effectLst/>
                        </a:rPr>
                        <a:t>-</a:t>
                      </a:r>
                      <a:endParaRPr lang="en-US" sz="1400" b="0" i="0" u="none" strike="noStrike">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a:effectLst/>
                        </a:rPr>
                        <a:t>  -0.304524</a:t>
                      </a:r>
                      <a:endParaRPr lang="en-US" sz="1400" b="0" i="0" u="none" strike="noStrike">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dirty="0">
                          <a:effectLst/>
                        </a:rPr>
                        <a:t>-</a:t>
                      </a:r>
                      <a:endParaRPr lang="en-US" sz="1400" b="0" i="0" u="none" strike="noStrike" dirty="0">
                        <a:solidFill>
                          <a:srgbClr val="000000"/>
                        </a:solidFill>
                        <a:effectLst/>
                        <a:latin typeface="Calibri" panose="020F0502020204030204" pitchFamily="34" charset="0"/>
                      </a:endParaRPr>
                    </a:p>
                  </a:txBody>
                  <a:tcPr marL="5093" marR="5093" marT="5093" marB="0" anchor="b"/>
                </a:tc>
                <a:extLst>
                  <a:ext uri="{0D108BD9-81ED-4DB2-BD59-A6C34878D82A}">
                    <a16:rowId xmlns:a16="http://schemas.microsoft.com/office/drawing/2014/main" val="1569747295"/>
                  </a:ext>
                </a:extLst>
              </a:tr>
              <a:tr h="209655">
                <a:tc>
                  <a:txBody>
                    <a:bodyPr/>
                    <a:lstStyle/>
                    <a:p>
                      <a:pPr algn="l" fontAlgn="b"/>
                      <a:r>
                        <a:rPr lang="en-US" sz="1400" u="none" strike="noStrike">
                          <a:effectLst/>
                        </a:rPr>
                        <a:t>loc2_pre_None       </a:t>
                      </a:r>
                      <a:endParaRPr lang="en-US" sz="1400" b="0" i="0" u="none" strike="noStrike">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a:effectLst/>
                        </a:rPr>
                        <a:t>-</a:t>
                      </a:r>
                      <a:endParaRPr lang="en-US" sz="1400" b="0" i="0" u="none" strike="noStrike">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a:effectLst/>
                        </a:rPr>
                        <a:t>-</a:t>
                      </a:r>
                      <a:endParaRPr lang="en-US" sz="1400" b="0" i="0" u="none" strike="noStrike">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a:effectLst/>
                        </a:rPr>
                        <a:t>-</a:t>
                      </a:r>
                      <a:endParaRPr lang="en-US" sz="1400" b="0" i="0" u="none" strike="noStrike">
                        <a:solidFill>
                          <a:srgbClr val="000000"/>
                        </a:solidFill>
                        <a:effectLst/>
                        <a:latin typeface="Calibri" panose="020F0502020204030204" pitchFamily="34" charset="0"/>
                      </a:endParaRPr>
                    </a:p>
                  </a:txBody>
                  <a:tcPr marL="5093" marR="5093" marT="5093" marB="0" anchor="b"/>
                </a:tc>
                <a:tc>
                  <a:txBody>
                    <a:bodyPr/>
                    <a:lstStyle/>
                    <a:p>
                      <a:pPr algn="ctr" fontAlgn="b"/>
                      <a:r>
                        <a:rPr lang="en-US" sz="1400" u="none" strike="noStrike" dirty="0">
                          <a:effectLst/>
                        </a:rPr>
                        <a:t>  -0.428993</a:t>
                      </a:r>
                      <a:endParaRPr lang="en-US" sz="1400" b="0" i="0" u="none" strike="noStrike" dirty="0">
                        <a:solidFill>
                          <a:srgbClr val="000000"/>
                        </a:solidFill>
                        <a:effectLst/>
                        <a:latin typeface="Calibri" panose="020F0502020204030204" pitchFamily="34" charset="0"/>
                      </a:endParaRPr>
                    </a:p>
                  </a:txBody>
                  <a:tcPr marL="5093" marR="5093" marT="5093" marB="0" anchor="b"/>
                </a:tc>
                <a:extLst>
                  <a:ext uri="{0D108BD9-81ED-4DB2-BD59-A6C34878D82A}">
                    <a16:rowId xmlns:a16="http://schemas.microsoft.com/office/drawing/2014/main" val="1407732946"/>
                  </a:ext>
                </a:extLst>
              </a:tr>
            </a:tbl>
          </a:graphicData>
        </a:graphic>
      </p:graphicFrame>
      <p:sp>
        <p:nvSpPr>
          <p:cNvPr id="5" name="TextBox 4"/>
          <p:cNvSpPr txBox="1"/>
          <p:nvPr/>
        </p:nvSpPr>
        <p:spPr>
          <a:xfrm>
            <a:off x="2480797" y="709682"/>
            <a:ext cx="6701051" cy="646331"/>
          </a:xfrm>
          <a:prstGeom prst="rect">
            <a:avLst/>
          </a:prstGeom>
          <a:noFill/>
        </p:spPr>
        <p:txBody>
          <a:bodyPr wrap="square" rtlCol="0">
            <a:spAutoFit/>
          </a:bodyPr>
          <a:lstStyle/>
          <a:p>
            <a:r>
              <a:rPr lang="en-US" dirty="0" smtClean="0"/>
              <a:t>CYF coefficients </a:t>
            </a:r>
            <a:r>
              <a:rPr lang="en-US" dirty="0"/>
              <a:t>(</a:t>
            </a:r>
            <a:r>
              <a:rPr lang="en-US" dirty="0" err="1"/>
              <a:t>Coef</a:t>
            </a:r>
            <a:r>
              <a:rPr lang="en-US" dirty="0"/>
              <a:t>) </a:t>
            </a:r>
            <a:r>
              <a:rPr lang="en-US" dirty="0" smtClean="0"/>
              <a:t>of Logistic Regression model using </a:t>
            </a:r>
            <a:r>
              <a:rPr lang="en-US" dirty="0"/>
              <a:t>of Boruta </a:t>
            </a:r>
            <a:r>
              <a:rPr lang="en-US" dirty="0" smtClean="0"/>
              <a:t>predictors by </a:t>
            </a:r>
            <a:r>
              <a:rPr lang="en-US" dirty="0"/>
              <a:t>timeframes</a:t>
            </a:r>
          </a:p>
        </p:txBody>
      </p:sp>
    </p:spTree>
    <p:extLst>
      <p:ext uri="{BB962C8B-B14F-4D97-AF65-F5344CB8AC3E}">
        <p14:creationId xmlns:p14="http://schemas.microsoft.com/office/powerpoint/2010/main" val="4477350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5400" dirty="0" smtClean="0"/>
              <a:t>Results</a:t>
            </a:r>
            <a:endParaRPr lang="en-US" sz="5400" dirty="0"/>
          </a:p>
        </p:txBody>
      </p:sp>
      <p:sp>
        <p:nvSpPr>
          <p:cNvPr id="8" name="Text Placeholder 7"/>
          <p:cNvSpPr>
            <a:spLocks noGrp="1"/>
          </p:cNvSpPr>
          <p:nvPr>
            <p:ph type="body" idx="1"/>
          </p:nvPr>
        </p:nvSpPr>
        <p:spPr/>
        <p:txBody>
          <a:bodyPr>
            <a:normAutofit/>
          </a:bodyPr>
          <a:lstStyle/>
          <a:p>
            <a:r>
              <a:rPr lang="en-US" sz="2800" b="1" dirty="0" smtClean="0">
                <a:solidFill>
                  <a:schemeClr val="accent2"/>
                </a:solidFill>
              </a:rPr>
              <a:t>AOA Findings</a:t>
            </a:r>
            <a:endParaRPr lang="en-US" sz="2800" b="1" dirty="0">
              <a:solidFill>
                <a:schemeClr val="accent2"/>
              </a:solidFill>
            </a:endParaRPr>
          </a:p>
        </p:txBody>
      </p:sp>
    </p:spTree>
    <p:extLst>
      <p:ext uri="{BB962C8B-B14F-4D97-AF65-F5344CB8AC3E}">
        <p14:creationId xmlns:p14="http://schemas.microsoft.com/office/powerpoint/2010/main" val="21927872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02676" y="385549"/>
            <a:ext cx="10018713" cy="747215"/>
          </a:xfrm>
        </p:spPr>
        <p:txBody>
          <a:bodyPr/>
          <a:lstStyle/>
          <a:p>
            <a:r>
              <a:rPr lang="en-US" dirty="0"/>
              <a:t>Early psychiatric rehospitalization (EPR)</a:t>
            </a:r>
            <a:endParaRPr lang="en-US" dirty="0"/>
          </a:p>
        </p:txBody>
      </p:sp>
      <p:sp>
        <p:nvSpPr>
          <p:cNvPr id="5" name="Content Placeholder 4"/>
          <p:cNvSpPr>
            <a:spLocks noGrp="1"/>
          </p:cNvSpPr>
          <p:nvPr>
            <p:ph idx="1"/>
          </p:nvPr>
        </p:nvSpPr>
        <p:spPr>
          <a:xfrm>
            <a:off x="1561304" y="1368062"/>
            <a:ext cx="10058400" cy="4391293"/>
          </a:xfrm>
        </p:spPr>
        <p:txBody>
          <a:bodyPr>
            <a:normAutofit/>
          </a:bodyPr>
          <a:lstStyle/>
          <a:p>
            <a:pPr lvl="1">
              <a:buFont typeface="Arial" panose="020B0604020202020204" pitchFamily="34" charset="0"/>
              <a:buChar char="•"/>
            </a:pPr>
            <a:r>
              <a:rPr lang="en-US" dirty="0" smtClean="0"/>
              <a:t>Early psychiatric rehospitalization (EPR) occurs when a client is readmitted to a psychiatric inpatient service within 90 days from the previous inpatient psychiatric hospital discharge</a:t>
            </a:r>
            <a:r>
              <a:rPr lang="en-US" dirty="0"/>
              <a:t>. </a:t>
            </a:r>
            <a:endParaRPr lang="en-US" dirty="0" smtClean="0"/>
          </a:p>
          <a:p>
            <a:pPr lvl="1">
              <a:buFont typeface="Arial" panose="020B0604020202020204" pitchFamily="34" charset="0"/>
              <a:buChar char="•"/>
            </a:pPr>
            <a:r>
              <a:rPr lang="en-US" dirty="0" smtClean="0"/>
              <a:t>EPR </a:t>
            </a:r>
            <a:r>
              <a:rPr lang="en-US" dirty="0"/>
              <a:t>is disruptive for </a:t>
            </a:r>
            <a:r>
              <a:rPr lang="en-US" dirty="0" smtClean="0"/>
              <a:t>clients </a:t>
            </a:r>
            <a:r>
              <a:rPr lang="en-US" dirty="0"/>
              <a:t>and their </a:t>
            </a:r>
            <a:r>
              <a:rPr lang="en-US" dirty="0" smtClean="0"/>
              <a:t>families, increases the risk of complication, and represents a strain on limited health care resources </a:t>
            </a:r>
            <a:r>
              <a:rPr lang="en-US" dirty="0"/>
              <a:t>(</a:t>
            </a:r>
            <a:r>
              <a:rPr lang="en-US" dirty="0" err="1"/>
              <a:t>Vigod</a:t>
            </a:r>
            <a:r>
              <a:rPr lang="en-US" dirty="0"/>
              <a:t> et al., 2013</a:t>
            </a:r>
            <a:r>
              <a:rPr lang="en-US" dirty="0" smtClean="0"/>
              <a:t>). </a:t>
            </a:r>
            <a:endParaRPr lang="en-US" dirty="0" smtClean="0"/>
          </a:p>
          <a:p>
            <a:pPr lvl="1">
              <a:buFont typeface="Arial" panose="020B0604020202020204" pitchFamily="34" charset="0"/>
              <a:buChar char="•"/>
            </a:pPr>
            <a:r>
              <a:rPr lang="en-US" dirty="0"/>
              <a:t>Previous studies have identified some associations between psychiatric rehospitalization and client-level characteristics such as age, comorbidities, diagnostics, length of stay in the hospital, clinical history, type of service history and many other factors (Yu et al. 2015, Hung et al. 2017, </a:t>
            </a:r>
            <a:r>
              <a:rPr lang="en-US" dirty="0" err="1"/>
              <a:t>Donisi</a:t>
            </a:r>
            <a:r>
              <a:rPr lang="en-US" dirty="0"/>
              <a:t> et al. 2016, Zhao et al. 2020</a:t>
            </a:r>
            <a:r>
              <a:rPr lang="en-US" dirty="0" smtClean="0"/>
              <a:t>).</a:t>
            </a:r>
          </a:p>
          <a:p>
            <a:pPr lvl="1">
              <a:buFont typeface="Arial" panose="020B0604020202020204" pitchFamily="34" charset="0"/>
              <a:buChar char="•"/>
            </a:pPr>
            <a:r>
              <a:rPr lang="en-US" dirty="0"/>
              <a:t>Being able to identify influencing factors and predict the likelihood of EPR can help health care providers to provide early intervention and appropriate post-discharge care for the high-risk clients in order to reduce rehospitalization rate.</a:t>
            </a:r>
            <a:endParaRPr lang="en-US" dirty="0" smtClean="0"/>
          </a:p>
        </p:txBody>
      </p:sp>
    </p:spTree>
    <p:extLst>
      <p:ext uri="{BB962C8B-B14F-4D97-AF65-F5344CB8AC3E}">
        <p14:creationId xmlns:p14="http://schemas.microsoft.com/office/powerpoint/2010/main" val="34220318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67215578"/>
              </p:ext>
            </p:extLst>
          </p:nvPr>
        </p:nvGraphicFramePr>
        <p:xfrm>
          <a:off x="1689027" y="1375229"/>
          <a:ext cx="4627559"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3"/>
          <p:cNvSpPr txBox="1">
            <a:spLocks/>
          </p:cNvSpPr>
          <p:nvPr/>
        </p:nvSpPr>
        <p:spPr>
          <a:xfrm>
            <a:off x="1689027" y="208129"/>
            <a:ext cx="10018713" cy="1020170"/>
          </a:xfrm>
          <a:prstGeom prst="rect">
            <a:avLst/>
          </a:prstGeom>
        </p:spPr>
        <p:txBody>
          <a:bodyPr>
            <a:normAutofit fontScale="975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fr-FR" sz="3200" dirty="0" smtClean="0"/>
              <a:t>AOA </a:t>
            </a:r>
            <a:r>
              <a:rPr lang="fr-FR" sz="3200" dirty="0" err="1" smtClean="0"/>
              <a:t>demographics</a:t>
            </a:r>
            <a:r>
              <a:rPr lang="fr-FR" sz="3200" dirty="0" smtClean="0"/>
              <a:t/>
            </a:r>
            <a:br>
              <a:rPr lang="fr-FR" sz="3200" dirty="0" smtClean="0"/>
            </a:br>
            <a:r>
              <a:rPr lang="fr-FR" sz="3200" dirty="0" smtClean="0"/>
              <a:t>(Total unique clients: 38,272)</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2482998871"/>
              </p:ext>
            </p:extLst>
          </p:nvPr>
        </p:nvGraphicFramePr>
        <p:xfrm>
          <a:off x="6905926" y="1524000"/>
          <a:ext cx="4531331" cy="259442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a:graphicFrameLocks/>
          </p:cNvGraphicFramePr>
          <p:nvPr>
            <p:extLst>
              <p:ext uri="{D42A27DB-BD31-4B8C-83A1-F6EECF244321}">
                <p14:modId xmlns:p14="http://schemas.microsoft.com/office/powerpoint/2010/main" val="1197035516"/>
              </p:ext>
            </p:extLst>
          </p:nvPr>
        </p:nvGraphicFramePr>
        <p:xfrm>
          <a:off x="1689027" y="4265359"/>
          <a:ext cx="4243917" cy="230961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p:cNvGraphicFramePr>
            <a:graphicFrameLocks/>
          </p:cNvGraphicFramePr>
          <p:nvPr>
            <p:extLst>
              <p:ext uri="{D42A27DB-BD31-4B8C-83A1-F6EECF244321}">
                <p14:modId xmlns:p14="http://schemas.microsoft.com/office/powerpoint/2010/main" val="2077777968"/>
              </p:ext>
            </p:extLst>
          </p:nvPr>
        </p:nvGraphicFramePr>
        <p:xfrm>
          <a:off x="6739485" y="4130221"/>
          <a:ext cx="4286250" cy="244475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8685082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a:spLocks/>
          </p:cNvSpPr>
          <p:nvPr/>
        </p:nvSpPr>
        <p:spPr>
          <a:xfrm>
            <a:off x="1689027" y="208129"/>
            <a:ext cx="10018713" cy="1020170"/>
          </a:xfrm>
          <a:prstGeom prst="rect">
            <a:avLst/>
          </a:prstGeom>
        </p:spPr>
        <p:txBody>
          <a:bodyPr>
            <a:normAutofit fontScale="975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fr-FR" sz="3200" dirty="0" smtClean="0"/>
              <a:t>AOA </a:t>
            </a:r>
            <a:r>
              <a:rPr lang="fr-FR" sz="3200" dirty="0" err="1" smtClean="0"/>
              <a:t>demographics</a:t>
            </a:r>
            <a:r>
              <a:rPr lang="fr-FR" sz="3200" dirty="0" smtClean="0"/>
              <a:t/>
            </a:r>
            <a:br>
              <a:rPr lang="fr-FR" sz="3200" dirty="0" smtClean="0"/>
            </a:br>
            <a:r>
              <a:rPr lang="fr-FR" sz="3200" dirty="0" smtClean="0"/>
              <a:t>(Total unique clients: 38,272)</a:t>
            </a:r>
            <a:endParaRPr lang="en-US" dirty="0"/>
          </a:p>
        </p:txBody>
      </p:sp>
      <p:graphicFrame>
        <p:nvGraphicFramePr>
          <p:cNvPr id="7" name="Chart 6"/>
          <p:cNvGraphicFramePr>
            <a:graphicFrameLocks/>
          </p:cNvGraphicFramePr>
          <p:nvPr>
            <p:extLst>
              <p:ext uri="{D42A27DB-BD31-4B8C-83A1-F6EECF244321}">
                <p14:modId xmlns:p14="http://schemas.microsoft.com/office/powerpoint/2010/main" val="1377471859"/>
              </p:ext>
            </p:extLst>
          </p:nvPr>
        </p:nvGraphicFramePr>
        <p:xfrm>
          <a:off x="1021370" y="1070427"/>
          <a:ext cx="4276344" cy="287382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a:graphicFrameLocks/>
          </p:cNvGraphicFramePr>
          <p:nvPr>
            <p:extLst>
              <p:ext uri="{D42A27DB-BD31-4B8C-83A1-F6EECF244321}">
                <p14:modId xmlns:p14="http://schemas.microsoft.com/office/powerpoint/2010/main" val="2552501384"/>
              </p:ext>
            </p:extLst>
          </p:nvPr>
        </p:nvGraphicFramePr>
        <p:xfrm>
          <a:off x="5593370" y="1070428"/>
          <a:ext cx="3928001" cy="287382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a:graphicFrameLocks/>
          </p:cNvGraphicFramePr>
          <p:nvPr>
            <p:extLst>
              <p:ext uri="{D42A27DB-BD31-4B8C-83A1-F6EECF244321}">
                <p14:modId xmlns:p14="http://schemas.microsoft.com/office/powerpoint/2010/main" val="425588099"/>
              </p:ext>
            </p:extLst>
          </p:nvPr>
        </p:nvGraphicFramePr>
        <p:xfrm>
          <a:off x="1226496" y="3944257"/>
          <a:ext cx="4366873"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p:cNvGraphicFramePr>
            <a:graphicFrameLocks/>
          </p:cNvGraphicFramePr>
          <p:nvPr>
            <p:extLst>
              <p:ext uri="{D42A27DB-BD31-4B8C-83A1-F6EECF244321}">
                <p14:modId xmlns:p14="http://schemas.microsoft.com/office/powerpoint/2010/main" val="3654137152"/>
              </p:ext>
            </p:extLst>
          </p:nvPr>
        </p:nvGraphicFramePr>
        <p:xfrm>
          <a:off x="5798497" y="3944257"/>
          <a:ext cx="3722874" cy="27432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1" name="Chart 10"/>
          <p:cNvGraphicFramePr>
            <a:graphicFrameLocks/>
          </p:cNvGraphicFramePr>
          <p:nvPr>
            <p:extLst>
              <p:ext uri="{D42A27DB-BD31-4B8C-83A1-F6EECF244321}">
                <p14:modId xmlns:p14="http://schemas.microsoft.com/office/powerpoint/2010/main" val="558580298"/>
              </p:ext>
            </p:extLst>
          </p:nvPr>
        </p:nvGraphicFramePr>
        <p:xfrm>
          <a:off x="9143998" y="1228299"/>
          <a:ext cx="3379185" cy="2667002"/>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4884573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a:spLocks/>
          </p:cNvSpPr>
          <p:nvPr/>
        </p:nvSpPr>
        <p:spPr>
          <a:xfrm>
            <a:off x="1689027" y="208129"/>
            <a:ext cx="10018713" cy="1020170"/>
          </a:xfrm>
          <a:prstGeom prst="rect">
            <a:avLst/>
          </a:prstGeom>
        </p:spPr>
        <p:txBody>
          <a:bodyPr>
            <a:normAutofit fontScale="975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fr-FR" sz="3200" dirty="0" smtClean="0"/>
              <a:t>AOA </a:t>
            </a:r>
            <a:r>
              <a:rPr lang="fr-FR" sz="3200" dirty="0" err="1" smtClean="0"/>
              <a:t>demographics</a:t>
            </a:r>
            <a:r>
              <a:rPr lang="fr-FR" sz="3200" dirty="0" smtClean="0"/>
              <a:t/>
            </a:r>
            <a:br>
              <a:rPr lang="fr-FR" sz="3200" dirty="0" smtClean="0"/>
            </a:br>
            <a:r>
              <a:rPr lang="fr-FR" sz="3200" dirty="0" smtClean="0"/>
              <a:t>(Total unique clients: 38,272)</a:t>
            </a:r>
            <a:endParaRPr lang="en-US" dirty="0"/>
          </a:p>
        </p:txBody>
      </p:sp>
      <p:graphicFrame>
        <p:nvGraphicFramePr>
          <p:cNvPr id="11" name="Chart 10"/>
          <p:cNvGraphicFramePr>
            <a:graphicFrameLocks/>
          </p:cNvGraphicFramePr>
          <p:nvPr>
            <p:extLst>
              <p:ext uri="{D42A27DB-BD31-4B8C-83A1-F6EECF244321}">
                <p14:modId xmlns:p14="http://schemas.microsoft.com/office/powerpoint/2010/main" val="3604595190"/>
              </p:ext>
            </p:extLst>
          </p:nvPr>
        </p:nvGraphicFramePr>
        <p:xfrm>
          <a:off x="1907705" y="1266425"/>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p:cNvGraphicFramePr>
            <a:graphicFrameLocks/>
          </p:cNvGraphicFramePr>
          <p:nvPr>
            <p:extLst>
              <p:ext uri="{D42A27DB-BD31-4B8C-83A1-F6EECF244321}">
                <p14:modId xmlns:p14="http://schemas.microsoft.com/office/powerpoint/2010/main" val="2582903996"/>
              </p:ext>
            </p:extLst>
          </p:nvPr>
        </p:nvGraphicFramePr>
        <p:xfrm>
          <a:off x="1907705" y="4009625"/>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p:cNvGraphicFramePr>
            <a:graphicFrameLocks/>
          </p:cNvGraphicFramePr>
          <p:nvPr>
            <p:extLst>
              <p:ext uri="{D42A27DB-BD31-4B8C-83A1-F6EECF244321}">
                <p14:modId xmlns:p14="http://schemas.microsoft.com/office/powerpoint/2010/main" val="225845562"/>
              </p:ext>
            </p:extLst>
          </p:nvPr>
        </p:nvGraphicFramePr>
        <p:xfrm>
          <a:off x="6698383" y="1228299"/>
          <a:ext cx="4256728" cy="536118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745821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48683" y="1375227"/>
            <a:ext cx="10018713" cy="1020170"/>
          </a:xfrm>
        </p:spPr>
        <p:txBody>
          <a:bodyPr>
            <a:noAutofit/>
          </a:bodyPr>
          <a:lstStyle/>
          <a:p>
            <a:pPr algn="l"/>
            <a:r>
              <a:rPr lang="en-US" sz="2400" dirty="0"/>
              <a:t>In average, the clients in the AOA sample received 55.6 services up to the index hospitalization. 32.6 services were received before the index hospitalization since previous hospitalization but only 0.3 services at the same subunit.</a:t>
            </a:r>
            <a:endParaRPr lang="en-US" sz="1400" dirty="0"/>
          </a:p>
        </p:txBody>
      </p:sp>
      <p:graphicFrame>
        <p:nvGraphicFramePr>
          <p:cNvPr id="7" name="Chart 6"/>
          <p:cNvGraphicFramePr>
            <a:graphicFrameLocks/>
          </p:cNvGraphicFramePr>
          <p:nvPr/>
        </p:nvGraphicFramePr>
        <p:xfrm>
          <a:off x="1211942" y="1375227"/>
          <a:ext cx="5116285" cy="3256615"/>
        </p:xfrm>
        <a:graphic>
          <a:graphicData uri="http://schemas.openxmlformats.org/drawingml/2006/chart">
            <c:chart xmlns:c="http://schemas.openxmlformats.org/drawingml/2006/chart" xmlns:r="http://schemas.openxmlformats.org/officeDocument/2006/relationships" r:id="rId2"/>
          </a:graphicData>
        </a:graphic>
      </p:graphicFrame>
      <p:sp>
        <p:nvSpPr>
          <p:cNvPr id="10" name="Title 3"/>
          <p:cNvSpPr txBox="1">
            <a:spLocks/>
          </p:cNvSpPr>
          <p:nvPr/>
        </p:nvSpPr>
        <p:spPr>
          <a:xfrm>
            <a:off x="1689027" y="208129"/>
            <a:ext cx="10018713" cy="1020170"/>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fr-FR" sz="3200" dirty="0" smtClean="0"/>
              <a:t>AOA services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230722803"/>
              </p:ext>
            </p:extLst>
          </p:nvPr>
        </p:nvGraphicFramePr>
        <p:xfrm>
          <a:off x="2917371" y="2831988"/>
          <a:ext cx="7975588" cy="3652907"/>
        </p:xfrm>
        <a:graphic>
          <a:graphicData uri="http://schemas.openxmlformats.org/drawingml/2006/table">
            <a:tbl>
              <a:tblPr firstRow="1" firstCol="1" bandRow="1">
                <a:tableStyleId>{5C22544A-7EE6-4342-B048-85BDC9FD1C3A}</a:tableStyleId>
              </a:tblPr>
              <a:tblGrid>
                <a:gridCol w="1701292">
                  <a:extLst>
                    <a:ext uri="{9D8B030D-6E8A-4147-A177-3AD203B41FA5}">
                      <a16:colId xmlns:a16="http://schemas.microsoft.com/office/drawing/2014/main" val="3736322220"/>
                    </a:ext>
                  </a:extLst>
                </a:gridCol>
                <a:gridCol w="1360219">
                  <a:extLst>
                    <a:ext uri="{9D8B030D-6E8A-4147-A177-3AD203B41FA5}">
                      <a16:colId xmlns:a16="http://schemas.microsoft.com/office/drawing/2014/main" val="3021044489"/>
                    </a:ext>
                  </a:extLst>
                </a:gridCol>
                <a:gridCol w="1181122">
                  <a:extLst>
                    <a:ext uri="{9D8B030D-6E8A-4147-A177-3AD203B41FA5}">
                      <a16:colId xmlns:a16="http://schemas.microsoft.com/office/drawing/2014/main" val="1161970516"/>
                    </a:ext>
                  </a:extLst>
                </a:gridCol>
                <a:gridCol w="1275115">
                  <a:extLst>
                    <a:ext uri="{9D8B030D-6E8A-4147-A177-3AD203B41FA5}">
                      <a16:colId xmlns:a16="http://schemas.microsoft.com/office/drawing/2014/main" val="688020247"/>
                    </a:ext>
                  </a:extLst>
                </a:gridCol>
                <a:gridCol w="1228920">
                  <a:extLst>
                    <a:ext uri="{9D8B030D-6E8A-4147-A177-3AD203B41FA5}">
                      <a16:colId xmlns:a16="http://schemas.microsoft.com/office/drawing/2014/main" val="3430147342"/>
                    </a:ext>
                  </a:extLst>
                </a:gridCol>
                <a:gridCol w="1228920">
                  <a:extLst>
                    <a:ext uri="{9D8B030D-6E8A-4147-A177-3AD203B41FA5}">
                      <a16:colId xmlns:a16="http://schemas.microsoft.com/office/drawing/2014/main" val="3519344893"/>
                    </a:ext>
                  </a:extLst>
                </a:gridCol>
              </a:tblGrid>
              <a:tr h="514243">
                <a:tc>
                  <a:txBody>
                    <a:bodyPr/>
                    <a:lstStyle/>
                    <a:p>
                      <a:pPr marL="0" marR="0" algn="ctr">
                        <a:lnSpc>
                          <a:spcPct val="107000"/>
                        </a:lnSpc>
                        <a:spcBef>
                          <a:spcPts val="0"/>
                        </a:spcBef>
                        <a:spcAft>
                          <a:spcPts val="0"/>
                        </a:spcAft>
                      </a:pPr>
                      <a:r>
                        <a:rPr lang="en-US" sz="1600" dirty="0">
                          <a:effectLst/>
                        </a:rPr>
                        <a:t>Group of Services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Metrics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Within 90 days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Within 60 days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Within 30 days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Within 7 days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87129658"/>
                  </a:ext>
                </a:extLst>
              </a:tr>
              <a:tr h="257122">
                <a:tc rowSpan="3">
                  <a:txBody>
                    <a:bodyPr/>
                    <a:lstStyle/>
                    <a:p>
                      <a:pPr marL="0" marR="0">
                        <a:lnSpc>
                          <a:spcPct val="107000"/>
                        </a:lnSpc>
                        <a:spcBef>
                          <a:spcPts val="0"/>
                        </a:spcBef>
                        <a:spcAft>
                          <a:spcPts val="0"/>
                        </a:spcAft>
                      </a:pPr>
                      <a:r>
                        <a:rPr lang="en-US" sz="1600">
                          <a:effectLst/>
                        </a:rPr>
                        <a:t>Outpatient Services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Total visits: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491,466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346,263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192,847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62,783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5187647"/>
                  </a:ext>
                </a:extLst>
              </a:tr>
              <a:tr h="257122">
                <a:tc vMerge="1">
                  <a:txBody>
                    <a:bodyPr/>
                    <a:lstStyle/>
                    <a:p>
                      <a:endParaRPr lang="en-US"/>
                    </a:p>
                  </a:txBody>
                  <a:tcPr/>
                </a:tc>
                <a:tc>
                  <a:txBody>
                    <a:bodyPr/>
                    <a:lstStyle/>
                    <a:p>
                      <a:pPr marL="0" marR="0">
                        <a:lnSpc>
                          <a:spcPct val="107000"/>
                        </a:lnSpc>
                        <a:spcBef>
                          <a:spcPts val="0"/>
                        </a:spcBef>
                        <a:spcAft>
                          <a:spcPts val="0"/>
                        </a:spcAft>
                      </a:pPr>
                      <a:r>
                        <a:rPr lang="en-US" sz="1600">
                          <a:effectLst/>
                        </a:rPr>
                        <a:t>Total clients: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2,076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2,289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2,676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3,219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09239722"/>
                  </a:ext>
                </a:extLst>
              </a:tr>
              <a:tr h="257122">
                <a:tc vMerge="1">
                  <a:txBody>
                    <a:bodyPr/>
                    <a:lstStyle/>
                    <a:p>
                      <a:endParaRPr lang="en-US"/>
                    </a:p>
                  </a:txBody>
                  <a:tcPr/>
                </a:tc>
                <a:tc>
                  <a:txBody>
                    <a:bodyPr/>
                    <a:lstStyle/>
                    <a:p>
                      <a:pPr marL="0" marR="0">
                        <a:lnSpc>
                          <a:spcPct val="107000"/>
                        </a:lnSpc>
                        <a:spcBef>
                          <a:spcPts val="0"/>
                        </a:spcBef>
                        <a:spcAft>
                          <a:spcPts val="0"/>
                        </a:spcAft>
                      </a:pPr>
                      <a:r>
                        <a:rPr lang="en-US" sz="1600">
                          <a:effectLst/>
                        </a:rPr>
                        <a:t>Percent user: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4.8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5.2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6.1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7.4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7418927"/>
                  </a:ext>
                </a:extLst>
              </a:tr>
              <a:tr h="257122">
                <a:tc rowSpan="3">
                  <a:txBody>
                    <a:bodyPr/>
                    <a:lstStyle/>
                    <a:p>
                      <a:pPr marL="0" marR="0">
                        <a:lnSpc>
                          <a:spcPct val="107000"/>
                        </a:lnSpc>
                        <a:spcBef>
                          <a:spcPts val="0"/>
                        </a:spcBef>
                        <a:spcAft>
                          <a:spcPts val="0"/>
                        </a:spcAft>
                      </a:pPr>
                      <a:r>
                        <a:rPr lang="en-US" sz="1600" dirty="0">
                          <a:effectLst/>
                        </a:rPr>
                        <a:t>Emergency Services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nSpc>
                          <a:spcPct val="107000"/>
                        </a:lnSpc>
                        <a:spcBef>
                          <a:spcPts val="0"/>
                        </a:spcBef>
                        <a:spcAft>
                          <a:spcPts val="0"/>
                        </a:spcAft>
                      </a:pPr>
                      <a:r>
                        <a:rPr lang="en-US" sz="1600">
                          <a:effectLst/>
                        </a:rPr>
                        <a:t>Total visits: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600">
                          <a:effectLst/>
                        </a:rPr>
                        <a:t>312,409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600">
                          <a:effectLst/>
                        </a:rPr>
                        <a:t>258,965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600">
                          <a:effectLst/>
                        </a:rPr>
                        <a:t>193,694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600">
                          <a:effectLst/>
                        </a:rPr>
                        <a:t>123,911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extLst>
                  <a:ext uri="{0D108BD9-81ED-4DB2-BD59-A6C34878D82A}">
                    <a16:rowId xmlns:a16="http://schemas.microsoft.com/office/drawing/2014/main" val="2752664672"/>
                  </a:ext>
                </a:extLst>
              </a:tr>
              <a:tr h="257122">
                <a:tc vMerge="1">
                  <a:txBody>
                    <a:bodyPr/>
                    <a:lstStyle/>
                    <a:p>
                      <a:endParaRPr lang="en-US"/>
                    </a:p>
                  </a:txBody>
                  <a:tcPr/>
                </a:tc>
                <a:tc>
                  <a:txBody>
                    <a:bodyPr/>
                    <a:lstStyle/>
                    <a:p>
                      <a:pPr marL="0" marR="0">
                        <a:lnSpc>
                          <a:spcPct val="107000"/>
                        </a:lnSpc>
                        <a:spcBef>
                          <a:spcPts val="0"/>
                        </a:spcBef>
                        <a:spcAft>
                          <a:spcPts val="0"/>
                        </a:spcAft>
                      </a:pPr>
                      <a:r>
                        <a:rPr lang="en-US" sz="1600" dirty="0">
                          <a:effectLst/>
                        </a:rPr>
                        <a:t>Total clients: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600" dirty="0">
                          <a:effectLst/>
                        </a:rPr>
                        <a:t>1,462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600" dirty="0">
                          <a:effectLst/>
                        </a:rPr>
                        <a:t>1,466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600">
                          <a:effectLst/>
                        </a:rPr>
                        <a:t>1,494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600">
                          <a:effectLst/>
                        </a:rPr>
                        <a:t>1,687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extLst>
                  <a:ext uri="{0D108BD9-81ED-4DB2-BD59-A6C34878D82A}">
                    <a16:rowId xmlns:a16="http://schemas.microsoft.com/office/drawing/2014/main" val="3209135661"/>
                  </a:ext>
                </a:extLst>
              </a:tr>
              <a:tr h="257122">
                <a:tc vMerge="1">
                  <a:txBody>
                    <a:bodyPr/>
                    <a:lstStyle/>
                    <a:p>
                      <a:endParaRPr lang="en-US"/>
                    </a:p>
                  </a:txBody>
                  <a:tcPr/>
                </a:tc>
                <a:tc>
                  <a:txBody>
                    <a:bodyPr/>
                    <a:lstStyle/>
                    <a:p>
                      <a:pPr marL="0" marR="0">
                        <a:lnSpc>
                          <a:spcPct val="107000"/>
                        </a:lnSpc>
                        <a:spcBef>
                          <a:spcPts val="0"/>
                        </a:spcBef>
                        <a:spcAft>
                          <a:spcPts val="0"/>
                        </a:spcAft>
                      </a:pPr>
                      <a:r>
                        <a:rPr lang="en-US" sz="1600">
                          <a:effectLst/>
                        </a:rPr>
                        <a:t>Percent user: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600" dirty="0">
                          <a:effectLst/>
                        </a:rPr>
                        <a:t>3.3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600" dirty="0">
                          <a:effectLst/>
                        </a:rPr>
                        <a:t>3.4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600" dirty="0">
                          <a:effectLst/>
                        </a:rPr>
                        <a:t>3.4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600" dirty="0">
                          <a:effectLst/>
                        </a:rPr>
                        <a:t>3.9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extLst>
                  <a:ext uri="{0D108BD9-81ED-4DB2-BD59-A6C34878D82A}">
                    <a16:rowId xmlns:a16="http://schemas.microsoft.com/office/drawing/2014/main" val="831803895"/>
                  </a:ext>
                </a:extLst>
              </a:tr>
              <a:tr h="257122">
                <a:tc rowSpan="3">
                  <a:txBody>
                    <a:bodyPr/>
                    <a:lstStyle/>
                    <a:p>
                      <a:pPr marL="0" marR="0">
                        <a:lnSpc>
                          <a:spcPct val="107000"/>
                        </a:lnSpc>
                        <a:spcBef>
                          <a:spcPts val="0"/>
                        </a:spcBef>
                        <a:spcAft>
                          <a:spcPts val="0"/>
                        </a:spcAft>
                      </a:pPr>
                      <a:r>
                        <a:rPr lang="en-US" sz="1600">
                          <a:effectLst/>
                        </a:rPr>
                        <a:t>Inpatient Services</a:t>
                      </a:r>
                    </a:p>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Total visits: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62,068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45,394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24,902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4,125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2083305"/>
                  </a:ext>
                </a:extLst>
              </a:tr>
              <a:tr h="257122">
                <a:tc vMerge="1">
                  <a:txBody>
                    <a:bodyPr/>
                    <a:lstStyle/>
                    <a:p>
                      <a:endParaRPr lang="en-US"/>
                    </a:p>
                  </a:txBody>
                  <a:tcPr/>
                </a:tc>
                <a:tc>
                  <a:txBody>
                    <a:bodyPr/>
                    <a:lstStyle/>
                    <a:p>
                      <a:pPr marL="0" marR="0">
                        <a:lnSpc>
                          <a:spcPct val="107000"/>
                        </a:lnSpc>
                        <a:spcBef>
                          <a:spcPts val="0"/>
                        </a:spcBef>
                        <a:spcAft>
                          <a:spcPts val="0"/>
                        </a:spcAft>
                      </a:pPr>
                      <a:r>
                        <a:rPr lang="en-US" sz="1600">
                          <a:effectLst/>
                        </a:rPr>
                        <a:t>Total clients: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5,726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5,651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5,359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2,363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632654"/>
                  </a:ext>
                </a:extLst>
              </a:tr>
              <a:tr h="257122">
                <a:tc vMerge="1">
                  <a:txBody>
                    <a:bodyPr/>
                    <a:lstStyle/>
                    <a:p>
                      <a:endParaRPr lang="en-US"/>
                    </a:p>
                  </a:txBody>
                  <a:tcPr/>
                </a:tc>
                <a:tc>
                  <a:txBody>
                    <a:bodyPr/>
                    <a:lstStyle/>
                    <a:p>
                      <a:pPr marL="0" marR="0">
                        <a:lnSpc>
                          <a:spcPct val="107000"/>
                        </a:lnSpc>
                        <a:spcBef>
                          <a:spcPts val="0"/>
                        </a:spcBef>
                        <a:spcAft>
                          <a:spcPts val="0"/>
                        </a:spcAft>
                      </a:pPr>
                      <a:r>
                        <a:rPr lang="en-US" sz="1600">
                          <a:effectLst/>
                        </a:rPr>
                        <a:t>Percent user: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13.1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12.9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12.3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5.4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19318405"/>
                  </a:ext>
                </a:extLst>
              </a:tr>
              <a:tr h="257122">
                <a:tc rowSpan="3">
                  <a:txBody>
                    <a:bodyPr/>
                    <a:lstStyle/>
                    <a:p>
                      <a:pPr marL="0" marR="0">
                        <a:lnSpc>
                          <a:spcPct val="107000"/>
                        </a:lnSpc>
                        <a:spcBef>
                          <a:spcPts val="0"/>
                        </a:spcBef>
                        <a:spcAft>
                          <a:spcPts val="0"/>
                        </a:spcAft>
                      </a:pPr>
                      <a:r>
                        <a:rPr lang="en-US" sz="1600" dirty="0">
                          <a:effectLst/>
                        </a:rPr>
                        <a:t>24-hour Services</a:t>
                      </a:r>
                    </a:p>
                    <a:p>
                      <a:pPr marL="0" marR="0">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nSpc>
                          <a:spcPct val="107000"/>
                        </a:lnSpc>
                        <a:spcBef>
                          <a:spcPts val="0"/>
                        </a:spcBef>
                        <a:spcAft>
                          <a:spcPts val="0"/>
                        </a:spcAft>
                      </a:pPr>
                      <a:r>
                        <a:rPr lang="en-US" sz="1600" dirty="0">
                          <a:effectLst/>
                        </a:rPr>
                        <a:t>Total days: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600">
                          <a:effectLst/>
                        </a:rPr>
                        <a:t>15,481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600">
                          <a:effectLst/>
                        </a:rPr>
                        <a:t>7,514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600">
                          <a:effectLst/>
                        </a:rPr>
                        <a:t>3,309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600">
                          <a:effectLst/>
                        </a:rPr>
                        <a:t>1,179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extLst>
                  <a:ext uri="{0D108BD9-81ED-4DB2-BD59-A6C34878D82A}">
                    <a16:rowId xmlns:a16="http://schemas.microsoft.com/office/drawing/2014/main" val="229004742"/>
                  </a:ext>
                </a:extLst>
              </a:tr>
              <a:tr h="257122">
                <a:tc vMerge="1">
                  <a:txBody>
                    <a:bodyPr/>
                    <a:lstStyle/>
                    <a:p>
                      <a:endParaRPr lang="en-US"/>
                    </a:p>
                  </a:txBody>
                  <a:tcPr/>
                </a:tc>
                <a:tc>
                  <a:txBody>
                    <a:bodyPr/>
                    <a:lstStyle/>
                    <a:p>
                      <a:pPr marL="0" marR="0">
                        <a:lnSpc>
                          <a:spcPct val="107000"/>
                        </a:lnSpc>
                        <a:spcBef>
                          <a:spcPts val="0"/>
                        </a:spcBef>
                        <a:spcAft>
                          <a:spcPts val="0"/>
                        </a:spcAft>
                      </a:pPr>
                      <a:r>
                        <a:rPr lang="en-US" sz="1600" dirty="0">
                          <a:effectLst/>
                        </a:rPr>
                        <a:t>Total clients: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600" dirty="0">
                          <a:effectLst/>
                        </a:rPr>
                        <a:t>11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600" dirty="0">
                          <a:effectLst/>
                        </a:rPr>
                        <a:t>13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600">
                          <a:effectLst/>
                        </a:rPr>
                        <a:t>16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600">
                          <a:effectLst/>
                        </a:rPr>
                        <a:t>30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extLst>
                  <a:ext uri="{0D108BD9-81ED-4DB2-BD59-A6C34878D82A}">
                    <a16:rowId xmlns:a16="http://schemas.microsoft.com/office/drawing/2014/main" val="3956191975"/>
                  </a:ext>
                </a:extLst>
              </a:tr>
              <a:tr h="257122">
                <a:tc vMerge="1">
                  <a:txBody>
                    <a:bodyPr/>
                    <a:lstStyle/>
                    <a:p>
                      <a:endParaRPr lang="en-US"/>
                    </a:p>
                  </a:txBody>
                  <a:tcPr/>
                </a:tc>
                <a:tc>
                  <a:txBody>
                    <a:bodyPr/>
                    <a:lstStyle/>
                    <a:p>
                      <a:pPr marL="0" marR="0">
                        <a:lnSpc>
                          <a:spcPct val="107000"/>
                        </a:lnSpc>
                        <a:spcBef>
                          <a:spcPts val="0"/>
                        </a:spcBef>
                        <a:spcAft>
                          <a:spcPts val="0"/>
                        </a:spcAft>
                      </a:pPr>
                      <a:r>
                        <a:rPr lang="en-US" sz="1600">
                          <a:effectLst/>
                        </a:rPr>
                        <a:t>Percent user: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600">
                          <a:effectLst/>
                        </a:rPr>
                        <a:t>&lt;0.1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600" dirty="0">
                          <a:effectLst/>
                        </a:rPr>
                        <a:t>&lt;0.1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600" dirty="0">
                          <a:effectLst/>
                        </a:rPr>
                        <a:t>&lt;0.1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600" dirty="0">
                          <a:effectLst/>
                        </a:rPr>
                        <a:t>0.1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extLst>
                  <a:ext uri="{0D108BD9-81ED-4DB2-BD59-A6C34878D82A}">
                    <a16:rowId xmlns:a16="http://schemas.microsoft.com/office/drawing/2014/main" val="1884419806"/>
                  </a:ext>
                </a:extLst>
              </a:tr>
            </a:tbl>
          </a:graphicData>
        </a:graphic>
      </p:graphicFrame>
    </p:spTree>
    <p:extLst>
      <p:ext uri="{BB962C8B-B14F-4D97-AF65-F5344CB8AC3E}">
        <p14:creationId xmlns:p14="http://schemas.microsoft.com/office/powerpoint/2010/main" val="20681168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48683" y="1375227"/>
            <a:ext cx="10018713" cy="1020170"/>
          </a:xfrm>
        </p:spPr>
        <p:txBody>
          <a:bodyPr>
            <a:noAutofit/>
          </a:bodyPr>
          <a:lstStyle/>
          <a:p>
            <a:pPr algn="l"/>
            <a:r>
              <a:rPr lang="en-US" sz="2400" dirty="0"/>
              <a:t>The current AOA client sample has 1.8 psychiatric hospitalization (4.79 standard deviation) in average. The average length of stay in the psychiatric hospital is 11.3 days (38.8 days standard deviation).  The gap between hospitalizations is 619.2 days or about 1.7 years.</a:t>
            </a:r>
            <a:endParaRPr lang="en-US" sz="1000" dirty="0"/>
          </a:p>
        </p:txBody>
      </p:sp>
      <p:graphicFrame>
        <p:nvGraphicFramePr>
          <p:cNvPr id="7" name="Chart 6"/>
          <p:cNvGraphicFramePr>
            <a:graphicFrameLocks/>
          </p:cNvGraphicFramePr>
          <p:nvPr/>
        </p:nvGraphicFramePr>
        <p:xfrm>
          <a:off x="1211942" y="1375227"/>
          <a:ext cx="5116285" cy="3256615"/>
        </p:xfrm>
        <a:graphic>
          <a:graphicData uri="http://schemas.openxmlformats.org/drawingml/2006/chart">
            <c:chart xmlns:c="http://schemas.openxmlformats.org/drawingml/2006/chart" xmlns:r="http://schemas.openxmlformats.org/officeDocument/2006/relationships" r:id="rId2"/>
          </a:graphicData>
        </a:graphic>
      </p:graphicFrame>
      <p:sp>
        <p:nvSpPr>
          <p:cNvPr id="10" name="Title 3"/>
          <p:cNvSpPr txBox="1">
            <a:spLocks/>
          </p:cNvSpPr>
          <p:nvPr/>
        </p:nvSpPr>
        <p:spPr>
          <a:xfrm>
            <a:off x="1689027" y="208129"/>
            <a:ext cx="10018713" cy="1020170"/>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fr-FR" sz="3200" dirty="0" smtClean="0"/>
              <a:t>AOA </a:t>
            </a:r>
            <a:r>
              <a:rPr lang="fr-FR" sz="3200" dirty="0" err="1" smtClean="0"/>
              <a:t>hospitalization</a:t>
            </a:r>
            <a:r>
              <a:rPr lang="fr-FR" sz="3200" dirty="0" smtClean="0"/>
              <a:t> and </a:t>
            </a:r>
            <a:r>
              <a:rPr lang="fr-FR" sz="3200" dirty="0" err="1" smtClean="0"/>
              <a:t>readmission</a:t>
            </a:r>
            <a:r>
              <a:rPr lang="fr-FR" sz="3200" dirty="0" smtClean="0"/>
              <a:t> rates</a:t>
            </a:r>
            <a:endParaRPr lang="en-US" dirty="0"/>
          </a:p>
        </p:txBody>
      </p:sp>
      <p:graphicFrame>
        <p:nvGraphicFramePr>
          <p:cNvPr id="8" name="Chart 7"/>
          <p:cNvGraphicFramePr/>
          <p:nvPr>
            <p:extLst>
              <p:ext uri="{D42A27DB-BD31-4B8C-83A1-F6EECF244321}">
                <p14:modId xmlns:p14="http://schemas.microsoft.com/office/powerpoint/2010/main" val="2679095440"/>
              </p:ext>
            </p:extLst>
          </p:nvPr>
        </p:nvGraphicFramePr>
        <p:xfrm>
          <a:off x="2569029" y="2978166"/>
          <a:ext cx="8127999" cy="361132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279131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4098122224"/>
              </p:ext>
            </p:extLst>
          </p:nvPr>
        </p:nvGraphicFramePr>
        <p:xfrm>
          <a:off x="1795916" y="809173"/>
          <a:ext cx="9742714" cy="3211285"/>
        </p:xfrm>
        <a:graphic>
          <a:graphicData uri="http://schemas.openxmlformats.org/drawingml/2006/chart">
            <c:chart xmlns:c="http://schemas.openxmlformats.org/drawingml/2006/chart" xmlns:r="http://schemas.openxmlformats.org/officeDocument/2006/relationships" r:id="rId2"/>
          </a:graphicData>
        </a:graphic>
      </p:graphicFrame>
      <p:sp>
        <p:nvSpPr>
          <p:cNvPr id="10" name="Title 3"/>
          <p:cNvSpPr txBox="1">
            <a:spLocks/>
          </p:cNvSpPr>
          <p:nvPr/>
        </p:nvSpPr>
        <p:spPr>
          <a:xfrm>
            <a:off x="1795916" y="0"/>
            <a:ext cx="10018713" cy="1020170"/>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fr-FR" sz="3200" dirty="0" smtClean="0"/>
              <a:t>7-day </a:t>
            </a:r>
            <a:r>
              <a:rPr lang="fr-FR" sz="3200" dirty="0" err="1" smtClean="0"/>
              <a:t>readmission</a:t>
            </a:r>
            <a:r>
              <a:rPr lang="fr-FR" sz="3200" dirty="0" smtClean="0"/>
              <a:t> </a:t>
            </a:r>
            <a:r>
              <a:rPr lang="fr-FR" sz="3200" dirty="0" err="1" smtClean="0"/>
              <a:t>prediction</a:t>
            </a:r>
            <a:endParaRPr lang="en-US" dirty="0"/>
          </a:p>
        </p:txBody>
      </p:sp>
      <p:pic>
        <p:nvPicPr>
          <p:cNvPr id="11" name="Picture 10"/>
          <p:cNvPicPr/>
          <p:nvPr/>
        </p:nvPicPr>
        <p:blipFill>
          <a:blip r:embed="rId3">
            <a:extLst>
              <a:ext uri="{28A0092B-C50C-407E-A947-70E740481C1C}">
                <a14:useLocalDpi xmlns:a14="http://schemas.microsoft.com/office/drawing/2010/main" val="0"/>
              </a:ext>
            </a:extLst>
          </a:blip>
          <a:srcRect/>
          <a:stretch>
            <a:fillRect/>
          </a:stretch>
        </p:blipFill>
        <p:spPr bwMode="auto">
          <a:xfrm>
            <a:off x="972986" y="4245428"/>
            <a:ext cx="2901678" cy="2336801"/>
          </a:xfrm>
          <a:prstGeom prst="rect">
            <a:avLst/>
          </a:prstGeom>
          <a:noFill/>
          <a:ln>
            <a:noFill/>
          </a:ln>
        </p:spPr>
      </p:pic>
      <p:pic>
        <p:nvPicPr>
          <p:cNvPr id="13" name="Picture 12"/>
          <p:cNvPicPr/>
          <p:nvPr/>
        </p:nvPicPr>
        <p:blipFill>
          <a:blip r:embed="rId4">
            <a:extLst>
              <a:ext uri="{28A0092B-C50C-407E-A947-70E740481C1C}">
                <a14:useLocalDpi xmlns:a14="http://schemas.microsoft.com/office/drawing/2010/main" val="0"/>
              </a:ext>
            </a:extLst>
          </a:blip>
          <a:srcRect/>
          <a:stretch>
            <a:fillRect/>
          </a:stretch>
        </p:blipFill>
        <p:spPr bwMode="auto">
          <a:xfrm>
            <a:off x="4436079" y="4245428"/>
            <a:ext cx="3166337" cy="2336801"/>
          </a:xfrm>
          <a:prstGeom prst="rect">
            <a:avLst/>
          </a:prstGeom>
          <a:noFill/>
          <a:ln>
            <a:noFill/>
          </a:ln>
        </p:spPr>
      </p:pic>
      <p:pic>
        <p:nvPicPr>
          <p:cNvPr id="16" name="Picture 15"/>
          <p:cNvPicPr/>
          <p:nvPr/>
        </p:nvPicPr>
        <p:blipFill>
          <a:blip r:embed="rId5">
            <a:extLst>
              <a:ext uri="{28A0092B-C50C-407E-A947-70E740481C1C}">
                <a14:useLocalDpi xmlns:a14="http://schemas.microsoft.com/office/drawing/2010/main" val="0"/>
              </a:ext>
            </a:extLst>
          </a:blip>
          <a:srcRect/>
          <a:stretch>
            <a:fillRect/>
          </a:stretch>
        </p:blipFill>
        <p:spPr bwMode="auto">
          <a:xfrm>
            <a:off x="8163831" y="4245428"/>
            <a:ext cx="3302453" cy="2336801"/>
          </a:xfrm>
          <a:prstGeom prst="rect">
            <a:avLst/>
          </a:prstGeom>
          <a:noFill/>
          <a:ln>
            <a:noFill/>
          </a:ln>
        </p:spPr>
      </p:pic>
    </p:spTree>
    <p:extLst>
      <p:ext uri="{BB962C8B-B14F-4D97-AF65-F5344CB8AC3E}">
        <p14:creationId xmlns:p14="http://schemas.microsoft.com/office/powerpoint/2010/main" val="36264529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3"/>
          <p:cNvSpPr txBox="1">
            <a:spLocks/>
          </p:cNvSpPr>
          <p:nvPr/>
        </p:nvSpPr>
        <p:spPr>
          <a:xfrm>
            <a:off x="1795916" y="0"/>
            <a:ext cx="10018713" cy="1020170"/>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fr-FR" sz="3200" dirty="0" smtClean="0"/>
              <a:t>30-day </a:t>
            </a:r>
            <a:r>
              <a:rPr lang="fr-FR" sz="3200" dirty="0" err="1" smtClean="0"/>
              <a:t>readmission</a:t>
            </a:r>
            <a:r>
              <a:rPr lang="fr-FR" sz="3200" dirty="0" smtClean="0"/>
              <a:t> </a:t>
            </a:r>
            <a:r>
              <a:rPr lang="fr-FR" sz="3200" dirty="0" err="1" smtClean="0"/>
              <a:t>prediction</a:t>
            </a:r>
            <a:endParaRPr lang="en-US" dirty="0"/>
          </a:p>
        </p:txBody>
      </p:sp>
      <p:graphicFrame>
        <p:nvGraphicFramePr>
          <p:cNvPr id="7" name="Chart 6"/>
          <p:cNvGraphicFramePr>
            <a:graphicFrameLocks/>
          </p:cNvGraphicFramePr>
          <p:nvPr>
            <p:extLst>
              <p:ext uri="{D42A27DB-BD31-4B8C-83A1-F6EECF244321}">
                <p14:modId xmlns:p14="http://schemas.microsoft.com/office/powerpoint/2010/main" val="3494556094"/>
              </p:ext>
            </p:extLst>
          </p:nvPr>
        </p:nvGraphicFramePr>
        <p:xfrm>
          <a:off x="2148386" y="1020170"/>
          <a:ext cx="8728880" cy="2944283"/>
        </p:xfrm>
        <a:graphic>
          <a:graphicData uri="http://schemas.openxmlformats.org/drawingml/2006/chart">
            <c:chart xmlns:c="http://schemas.openxmlformats.org/drawingml/2006/chart" xmlns:r="http://schemas.openxmlformats.org/officeDocument/2006/relationships" r:id="rId2"/>
          </a:graphicData>
        </a:graphic>
      </p:graphicFrame>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1054326" y="4255587"/>
            <a:ext cx="3009674" cy="2420983"/>
          </a:xfrm>
          <a:prstGeom prst="rect">
            <a:avLst/>
          </a:prstGeom>
          <a:noFill/>
          <a:ln>
            <a:noFill/>
          </a:ln>
        </p:spPr>
      </p:pic>
      <p:pic>
        <p:nvPicPr>
          <p:cNvPr id="9" name="Picture 8"/>
          <p:cNvPicPr/>
          <p:nvPr/>
        </p:nvPicPr>
        <p:blipFill>
          <a:blip r:embed="rId4">
            <a:extLst>
              <a:ext uri="{28A0092B-C50C-407E-A947-70E740481C1C}">
                <a14:useLocalDpi xmlns:a14="http://schemas.microsoft.com/office/drawing/2010/main" val="0"/>
              </a:ext>
            </a:extLst>
          </a:blip>
          <a:srcRect/>
          <a:stretch>
            <a:fillRect/>
          </a:stretch>
        </p:blipFill>
        <p:spPr bwMode="auto">
          <a:xfrm>
            <a:off x="4468178" y="4255587"/>
            <a:ext cx="3166337" cy="2420983"/>
          </a:xfrm>
          <a:prstGeom prst="rect">
            <a:avLst/>
          </a:prstGeom>
          <a:noFill/>
          <a:ln>
            <a:noFill/>
          </a:ln>
        </p:spPr>
      </p:pic>
      <p:pic>
        <p:nvPicPr>
          <p:cNvPr id="12" name="Picture 11"/>
          <p:cNvPicPr/>
          <p:nvPr/>
        </p:nvPicPr>
        <p:blipFill>
          <a:blip r:embed="rId5">
            <a:extLst>
              <a:ext uri="{28A0092B-C50C-407E-A947-70E740481C1C}">
                <a14:useLocalDpi xmlns:a14="http://schemas.microsoft.com/office/drawing/2010/main" val="0"/>
              </a:ext>
            </a:extLst>
          </a:blip>
          <a:srcRect/>
          <a:stretch>
            <a:fillRect/>
          </a:stretch>
        </p:blipFill>
        <p:spPr bwMode="auto">
          <a:xfrm>
            <a:off x="8061605" y="4255586"/>
            <a:ext cx="3186965" cy="2420983"/>
          </a:xfrm>
          <a:prstGeom prst="rect">
            <a:avLst/>
          </a:prstGeom>
          <a:noFill/>
          <a:ln>
            <a:noFill/>
          </a:ln>
        </p:spPr>
      </p:pic>
    </p:spTree>
    <p:extLst>
      <p:ext uri="{BB962C8B-B14F-4D97-AF65-F5344CB8AC3E}">
        <p14:creationId xmlns:p14="http://schemas.microsoft.com/office/powerpoint/2010/main" val="26226000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3"/>
          <p:cNvSpPr txBox="1">
            <a:spLocks/>
          </p:cNvSpPr>
          <p:nvPr/>
        </p:nvSpPr>
        <p:spPr>
          <a:xfrm>
            <a:off x="1795916" y="0"/>
            <a:ext cx="10018713" cy="1020170"/>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fr-FR" sz="3200" dirty="0"/>
              <a:t>6</a:t>
            </a:r>
            <a:r>
              <a:rPr lang="fr-FR" sz="3200" dirty="0" smtClean="0"/>
              <a:t>0-day </a:t>
            </a:r>
            <a:r>
              <a:rPr lang="fr-FR" sz="3200" dirty="0" err="1" smtClean="0"/>
              <a:t>readmission</a:t>
            </a:r>
            <a:r>
              <a:rPr lang="fr-FR" sz="3200" dirty="0" smtClean="0"/>
              <a:t> </a:t>
            </a:r>
            <a:r>
              <a:rPr lang="fr-FR" sz="3200" dirty="0" err="1" smtClean="0"/>
              <a:t>prediction</a:t>
            </a:r>
            <a:endParaRPr lang="en-US" dirty="0"/>
          </a:p>
        </p:txBody>
      </p:sp>
      <p:graphicFrame>
        <p:nvGraphicFramePr>
          <p:cNvPr id="11" name="Chart 10"/>
          <p:cNvGraphicFramePr>
            <a:graphicFrameLocks/>
          </p:cNvGraphicFramePr>
          <p:nvPr>
            <p:extLst>
              <p:ext uri="{D42A27DB-BD31-4B8C-83A1-F6EECF244321}">
                <p14:modId xmlns:p14="http://schemas.microsoft.com/office/powerpoint/2010/main" val="3593937894"/>
              </p:ext>
            </p:extLst>
          </p:nvPr>
        </p:nvGraphicFramePr>
        <p:xfrm>
          <a:off x="1795916" y="806625"/>
          <a:ext cx="9597798" cy="3188973"/>
        </p:xfrm>
        <a:graphic>
          <a:graphicData uri="http://schemas.openxmlformats.org/drawingml/2006/chart">
            <c:chart xmlns:c="http://schemas.openxmlformats.org/drawingml/2006/chart" xmlns:r="http://schemas.openxmlformats.org/officeDocument/2006/relationships" r:id="rId2"/>
          </a:graphicData>
        </a:graphic>
      </p:graphicFrame>
      <p:pic>
        <p:nvPicPr>
          <p:cNvPr id="13" name="Picture 12"/>
          <p:cNvPicPr/>
          <p:nvPr/>
        </p:nvPicPr>
        <p:blipFill>
          <a:blip r:embed="rId3">
            <a:extLst>
              <a:ext uri="{28A0092B-C50C-407E-A947-70E740481C1C}">
                <a14:useLocalDpi xmlns:a14="http://schemas.microsoft.com/office/drawing/2010/main" val="0"/>
              </a:ext>
            </a:extLst>
          </a:blip>
          <a:srcRect/>
          <a:stretch>
            <a:fillRect/>
          </a:stretch>
        </p:blipFill>
        <p:spPr bwMode="auto">
          <a:xfrm>
            <a:off x="1234894" y="4209143"/>
            <a:ext cx="3017792" cy="2431869"/>
          </a:xfrm>
          <a:prstGeom prst="rect">
            <a:avLst/>
          </a:prstGeom>
          <a:noFill/>
          <a:ln>
            <a:noFill/>
          </a:ln>
        </p:spPr>
      </p:pic>
      <p:pic>
        <p:nvPicPr>
          <p:cNvPr id="14" name="Picture 13"/>
          <p:cNvPicPr/>
          <p:nvPr/>
        </p:nvPicPr>
        <p:blipFill>
          <a:blip r:embed="rId4">
            <a:extLst>
              <a:ext uri="{28A0092B-C50C-407E-A947-70E740481C1C}">
                <a14:useLocalDpi xmlns:a14="http://schemas.microsoft.com/office/drawing/2010/main" val="0"/>
              </a:ext>
            </a:extLst>
          </a:blip>
          <a:srcRect/>
          <a:stretch>
            <a:fillRect/>
          </a:stretch>
        </p:blipFill>
        <p:spPr bwMode="auto">
          <a:xfrm>
            <a:off x="4626836" y="4214265"/>
            <a:ext cx="2993164" cy="2426747"/>
          </a:xfrm>
          <a:prstGeom prst="rect">
            <a:avLst/>
          </a:prstGeom>
          <a:noFill/>
          <a:ln>
            <a:noFill/>
          </a:ln>
        </p:spPr>
      </p:pic>
      <p:pic>
        <p:nvPicPr>
          <p:cNvPr id="15" name="Picture 14"/>
          <p:cNvPicPr/>
          <p:nvPr/>
        </p:nvPicPr>
        <p:blipFill>
          <a:blip r:embed="rId5">
            <a:extLst>
              <a:ext uri="{28A0092B-C50C-407E-A947-70E740481C1C}">
                <a14:useLocalDpi xmlns:a14="http://schemas.microsoft.com/office/drawing/2010/main" val="0"/>
              </a:ext>
            </a:extLst>
          </a:blip>
          <a:srcRect/>
          <a:stretch>
            <a:fillRect/>
          </a:stretch>
        </p:blipFill>
        <p:spPr bwMode="auto">
          <a:xfrm>
            <a:off x="7994150" y="4246015"/>
            <a:ext cx="3051221" cy="2394997"/>
          </a:xfrm>
          <a:prstGeom prst="rect">
            <a:avLst/>
          </a:prstGeom>
          <a:noFill/>
          <a:ln>
            <a:noFill/>
          </a:ln>
        </p:spPr>
      </p:pic>
    </p:spTree>
    <p:extLst>
      <p:ext uri="{BB962C8B-B14F-4D97-AF65-F5344CB8AC3E}">
        <p14:creationId xmlns:p14="http://schemas.microsoft.com/office/powerpoint/2010/main" val="398670117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3"/>
          <p:cNvSpPr txBox="1">
            <a:spLocks/>
          </p:cNvSpPr>
          <p:nvPr/>
        </p:nvSpPr>
        <p:spPr>
          <a:xfrm>
            <a:off x="1795916" y="0"/>
            <a:ext cx="10018713" cy="1020170"/>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fr-FR" sz="3200" dirty="0" smtClean="0"/>
              <a:t>90-day </a:t>
            </a:r>
            <a:r>
              <a:rPr lang="fr-FR" sz="3200" dirty="0" err="1" smtClean="0"/>
              <a:t>readmission</a:t>
            </a:r>
            <a:r>
              <a:rPr lang="fr-FR" sz="3200" dirty="0" smtClean="0"/>
              <a:t> </a:t>
            </a:r>
            <a:r>
              <a:rPr lang="fr-FR" sz="3200" dirty="0" err="1" smtClean="0"/>
              <a:t>prediction</a:t>
            </a:r>
            <a:endParaRPr lang="en-US" dirty="0"/>
          </a:p>
        </p:txBody>
      </p:sp>
      <p:graphicFrame>
        <p:nvGraphicFramePr>
          <p:cNvPr id="7" name="Chart 6"/>
          <p:cNvGraphicFramePr>
            <a:graphicFrameLocks/>
          </p:cNvGraphicFramePr>
          <p:nvPr>
            <p:extLst>
              <p:ext uri="{D42A27DB-BD31-4B8C-83A1-F6EECF244321}">
                <p14:modId xmlns:p14="http://schemas.microsoft.com/office/powerpoint/2010/main" val="2874913837"/>
              </p:ext>
            </p:extLst>
          </p:nvPr>
        </p:nvGraphicFramePr>
        <p:xfrm>
          <a:off x="1973781" y="1020170"/>
          <a:ext cx="8712200" cy="3047999"/>
        </p:xfrm>
        <a:graphic>
          <a:graphicData uri="http://schemas.openxmlformats.org/drawingml/2006/chart">
            <c:chart xmlns:c="http://schemas.openxmlformats.org/drawingml/2006/chart" xmlns:r="http://schemas.openxmlformats.org/officeDocument/2006/relationships" r:id="rId2"/>
          </a:graphicData>
        </a:graphic>
      </p:graphicFrame>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954315" y="4296230"/>
            <a:ext cx="3065689" cy="2452913"/>
          </a:xfrm>
          <a:prstGeom prst="rect">
            <a:avLst/>
          </a:prstGeom>
          <a:noFill/>
          <a:ln>
            <a:noFill/>
          </a:ln>
        </p:spPr>
      </p:pic>
      <p:pic>
        <p:nvPicPr>
          <p:cNvPr id="9" name="Picture 8"/>
          <p:cNvPicPr/>
          <p:nvPr/>
        </p:nvPicPr>
        <p:blipFill>
          <a:blip r:embed="rId4">
            <a:extLst>
              <a:ext uri="{28A0092B-C50C-407E-A947-70E740481C1C}">
                <a14:useLocalDpi xmlns:a14="http://schemas.microsoft.com/office/drawing/2010/main" val="0"/>
              </a:ext>
            </a:extLst>
          </a:blip>
          <a:srcRect/>
          <a:stretch>
            <a:fillRect/>
          </a:stretch>
        </p:blipFill>
        <p:spPr bwMode="auto">
          <a:xfrm>
            <a:off x="4368347" y="4296230"/>
            <a:ext cx="3179082" cy="2452913"/>
          </a:xfrm>
          <a:prstGeom prst="rect">
            <a:avLst/>
          </a:prstGeom>
          <a:noFill/>
          <a:ln>
            <a:noFill/>
          </a:ln>
        </p:spPr>
      </p:pic>
      <p:pic>
        <p:nvPicPr>
          <p:cNvPr id="12" name="Picture 11"/>
          <p:cNvPicPr/>
          <p:nvPr/>
        </p:nvPicPr>
        <p:blipFill>
          <a:blip r:embed="rId5">
            <a:extLst>
              <a:ext uri="{28A0092B-C50C-407E-A947-70E740481C1C}">
                <a14:useLocalDpi xmlns:a14="http://schemas.microsoft.com/office/drawing/2010/main" val="0"/>
              </a:ext>
            </a:extLst>
          </a:blip>
          <a:srcRect/>
          <a:stretch>
            <a:fillRect/>
          </a:stretch>
        </p:blipFill>
        <p:spPr bwMode="auto">
          <a:xfrm>
            <a:off x="7895772" y="4296230"/>
            <a:ext cx="3193143" cy="2452913"/>
          </a:xfrm>
          <a:prstGeom prst="rect">
            <a:avLst/>
          </a:prstGeom>
          <a:noFill/>
          <a:ln>
            <a:noFill/>
          </a:ln>
        </p:spPr>
      </p:pic>
    </p:spTree>
    <p:extLst>
      <p:ext uri="{BB962C8B-B14F-4D97-AF65-F5344CB8AC3E}">
        <p14:creationId xmlns:p14="http://schemas.microsoft.com/office/powerpoint/2010/main" val="375047531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txBox="1">
            <a:spLocks/>
          </p:cNvSpPr>
          <p:nvPr/>
        </p:nvSpPr>
        <p:spPr>
          <a:xfrm>
            <a:off x="1795916" y="0"/>
            <a:ext cx="10018713" cy="1020170"/>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4094689856"/>
              </p:ext>
            </p:extLst>
          </p:nvPr>
        </p:nvGraphicFramePr>
        <p:xfrm>
          <a:off x="1905098" y="2774496"/>
          <a:ext cx="6392742" cy="2507187"/>
        </p:xfrm>
        <a:graphic>
          <a:graphicData uri="http://schemas.openxmlformats.org/drawingml/2006/table">
            <a:tbl>
              <a:tblPr firstRow="1" firstCol="1" bandRow="1">
                <a:tableStyleId>{5C22544A-7EE6-4342-B048-85BDC9FD1C3A}</a:tableStyleId>
              </a:tblPr>
              <a:tblGrid>
                <a:gridCol w="1309994">
                  <a:extLst>
                    <a:ext uri="{9D8B030D-6E8A-4147-A177-3AD203B41FA5}">
                      <a16:colId xmlns:a16="http://schemas.microsoft.com/office/drawing/2014/main" val="4223200311"/>
                    </a:ext>
                  </a:extLst>
                </a:gridCol>
                <a:gridCol w="1270687">
                  <a:extLst>
                    <a:ext uri="{9D8B030D-6E8A-4147-A177-3AD203B41FA5}">
                      <a16:colId xmlns:a16="http://schemas.microsoft.com/office/drawing/2014/main" val="2626405775"/>
                    </a:ext>
                  </a:extLst>
                </a:gridCol>
                <a:gridCol w="1270687">
                  <a:extLst>
                    <a:ext uri="{9D8B030D-6E8A-4147-A177-3AD203B41FA5}">
                      <a16:colId xmlns:a16="http://schemas.microsoft.com/office/drawing/2014/main" val="1272282648"/>
                    </a:ext>
                  </a:extLst>
                </a:gridCol>
                <a:gridCol w="1270687">
                  <a:extLst>
                    <a:ext uri="{9D8B030D-6E8A-4147-A177-3AD203B41FA5}">
                      <a16:colId xmlns:a16="http://schemas.microsoft.com/office/drawing/2014/main" val="3562766355"/>
                    </a:ext>
                  </a:extLst>
                </a:gridCol>
                <a:gridCol w="1270687">
                  <a:extLst>
                    <a:ext uri="{9D8B030D-6E8A-4147-A177-3AD203B41FA5}">
                      <a16:colId xmlns:a16="http://schemas.microsoft.com/office/drawing/2014/main" val="3273268273"/>
                    </a:ext>
                  </a:extLst>
                </a:gridCol>
              </a:tblGrid>
              <a:tr h="596664">
                <a:tc>
                  <a:txBody>
                    <a:bodyPr/>
                    <a:lstStyle/>
                    <a:p>
                      <a:pPr marL="0" marR="0">
                        <a:lnSpc>
                          <a:spcPct val="107000"/>
                        </a:lnSpc>
                        <a:spcBef>
                          <a:spcPts val="0"/>
                        </a:spcBef>
                        <a:spcAft>
                          <a:spcPts val="0"/>
                        </a:spcAft>
                      </a:pPr>
                      <a:r>
                        <a:rPr lang="en-US" sz="14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a:effectLst/>
                        </a:rPr>
                        <a:t>7-day readmission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30-day readmission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60-day readmission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90-day readmission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1444551"/>
                  </a:ext>
                </a:extLst>
              </a:tr>
              <a:tr h="516765">
                <a:tc>
                  <a:txBody>
                    <a:bodyPr/>
                    <a:lstStyle/>
                    <a:p>
                      <a:pPr marL="0" marR="0">
                        <a:lnSpc>
                          <a:spcPct val="107000"/>
                        </a:lnSpc>
                        <a:spcBef>
                          <a:spcPts val="0"/>
                        </a:spcBef>
                        <a:spcAft>
                          <a:spcPts val="0"/>
                        </a:spcAft>
                      </a:pPr>
                      <a:r>
                        <a:rPr lang="en-US" sz="1400">
                          <a:effectLst/>
                        </a:rPr>
                        <a:t>Learning rate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a:effectLst/>
                        </a:rPr>
                        <a:t>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a:effectLst/>
                        </a:rPr>
                        <a:t>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0.1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0.01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27095867"/>
                  </a:ext>
                </a:extLst>
              </a:tr>
              <a:tr h="516765">
                <a:tc>
                  <a:txBody>
                    <a:bodyPr/>
                    <a:lstStyle/>
                    <a:p>
                      <a:pPr marL="0" marR="0">
                        <a:lnSpc>
                          <a:spcPct val="107000"/>
                        </a:lnSpc>
                        <a:spcBef>
                          <a:spcPts val="0"/>
                        </a:spcBef>
                        <a:spcAft>
                          <a:spcPts val="0"/>
                        </a:spcAft>
                      </a:pPr>
                      <a:r>
                        <a:rPr lang="en-US" sz="1400">
                          <a:effectLst/>
                        </a:rPr>
                        <a:t>N_estimators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1500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a:effectLst/>
                        </a:rPr>
                        <a:t>1500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a:effectLst/>
                        </a:rPr>
                        <a:t>1500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1000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50454865"/>
                  </a:ext>
                </a:extLst>
              </a:tr>
              <a:tr h="292331">
                <a:tc>
                  <a:txBody>
                    <a:bodyPr/>
                    <a:lstStyle/>
                    <a:p>
                      <a:pPr marL="0" marR="0">
                        <a:lnSpc>
                          <a:spcPct val="107000"/>
                        </a:lnSpc>
                        <a:spcBef>
                          <a:spcPts val="0"/>
                        </a:spcBef>
                        <a:spcAft>
                          <a:spcPts val="0"/>
                        </a:spcAft>
                      </a:pPr>
                      <a:r>
                        <a:rPr lang="en-US" sz="1400">
                          <a:effectLst/>
                        </a:rPr>
                        <a:t>Max_depth</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a:effectLst/>
                        </a:rPr>
                        <a:t>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a:effectLst/>
                        </a:rPr>
                        <a:t>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87766875"/>
                  </a:ext>
                </a:extLst>
              </a:tr>
              <a:tr h="292331">
                <a:tc>
                  <a:txBody>
                    <a:bodyPr/>
                    <a:lstStyle/>
                    <a:p>
                      <a:pPr marL="0" marR="0">
                        <a:lnSpc>
                          <a:spcPct val="107000"/>
                        </a:lnSpc>
                        <a:spcBef>
                          <a:spcPts val="0"/>
                        </a:spcBef>
                        <a:spcAft>
                          <a:spcPts val="0"/>
                        </a:spcAft>
                      </a:pPr>
                      <a:r>
                        <a:rPr lang="en-US" sz="1400">
                          <a:effectLst/>
                        </a:rPr>
                        <a:t>Accuracy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0.8734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a:effectLst/>
                        </a:rPr>
                        <a:t>0.7712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a:effectLst/>
                        </a:rPr>
                        <a:t>0.7342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a:effectLst/>
                        </a:rPr>
                        <a:t>0.7218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9631993"/>
                  </a:ext>
                </a:extLst>
              </a:tr>
              <a:tr h="292331">
                <a:tc>
                  <a:txBody>
                    <a:bodyPr/>
                    <a:lstStyle/>
                    <a:p>
                      <a:pPr marL="0" marR="0">
                        <a:lnSpc>
                          <a:spcPct val="107000"/>
                        </a:lnSpc>
                        <a:spcBef>
                          <a:spcPts val="0"/>
                        </a:spcBef>
                        <a:spcAft>
                          <a:spcPts val="0"/>
                        </a:spcAft>
                      </a:pPr>
                      <a:r>
                        <a:rPr lang="en-US" sz="1400">
                          <a:effectLst/>
                        </a:rPr>
                        <a:t>AUC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0.7789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0.7785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a:effectLst/>
                        </a:rPr>
                        <a:t>0.7639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a:effectLst/>
                        </a:rPr>
                        <a:t>0.7769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65802454"/>
                  </a:ext>
                </a:extLst>
              </a:tr>
            </a:tbl>
          </a:graphicData>
        </a:graphic>
      </p:graphicFrame>
      <p:sp>
        <p:nvSpPr>
          <p:cNvPr id="3" name="TextBox 2"/>
          <p:cNvSpPr txBox="1"/>
          <p:nvPr/>
        </p:nvSpPr>
        <p:spPr>
          <a:xfrm>
            <a:off x="1795917" y="1020170"/>
            <a:ext cx="9586316" cy="1754326"/>
          </a:xfrm>
          <a:prstGeom prst="rect">
            <a:avLst/>
          </a:prstGeom>
          <a:noFill/>
        </p:spPr>
        <p:txBody>
          <a:bodyPr wrap="square" rtlCol="0">
            <a:spAutoFit/>
          </a:bodyPr>
          <a:lstStyle/>
          <a:p>
            <a:r>
              <a:rPr lang="en-US" dirty="0"/>
              <a:t>The final model </a:t>
            </a:r>
            <a:r>
              <a:rPr lang="en-US" dirty="0" smtClean="0"/>
              <a:t>was </a:t>
            </a:r>
            <a:r>
              <a:rPr lang="en-US" dirty="0"/>
              <a:t>the Gradient Boosting with Boruta-selected predictors</a:t>
            </a:r>
            <a:r>
              <a:rPr lang="en-US" dirty="0" smtClean="0"/>
              <a:t>.</a:t>
            </a:r>
          </a:p>
          <a:p>
            <a:endParaRPr lang="en-US" dirty="0"/>
          </a:p>
          <a:p>
            <a:r>
              <a:rPr lang="en-US" dirty="0"/>
              <a:t>There were three parameters that we tuned for the Gradient Boosting model: learning rate (moderate the contribution of each tree), </a:t>
            </a:r>
            <a:r>
              <a:rPr lang="en-US" dirty="0" err="1"/>
              <a:t>n_estimators</a:t>
            </a:r>
            <a:r>
              <a:rPr lang="en-US" dirty="0"/>
              <a:t> (the number of trees in the forest) and </a:t>
            </a:r>
            <a:r>
              <a:rPr lang="en-US" dirty="0" err="1"/>
              <a:t>max_dept</a:t>
            </a:r>
            <a:r>
              <a:rPr lang="en-US" dirty="0"/>
              <a:t> (how deep the built tree can be)</a:t>
            </a:r>
          </a:p>
          <a:p>
            <a:endParaRPr lang="en-US" dirty="0"/>
          </a:p>
        </p:txBody>
      </p:sp>
      <p:sp>
        <p:nvSpPr>
          <p:cNvPr id="10" name="Rectangle 9"/>
          <p:cNvSpPr/>
          <p:nvPr/>
        </p:nvSpPr>
        <p:spPr>
          <a:xfrm>
            <a:off x="1795915" y="279253"/>
            <a:ext cx="4171335" cy="461665"/>
          </a:xfrm>
          <a:prstGeom prst="rect">
            <a:avLst/>
          </a:prstGeom>
        </p:spPr>
        <p:txBody>
          <a:bodyPr wrap="none">
            <a:spAutoFit/>
          </a:bodyPr>
          <a:lstStyle/>
          <a:p>
            <a:r>
              <a:rPr lang="en-US" sz="2400" dirty="0"/>
              <a:t>Final set of variables and model</a:t>
            </a:r>
          </a:p>
        </p:txBody>
      </p:sp>
    </p:spTree>
    <p:extLst>
      <p:ext uri="{BB962C8B-B14F-4D97-AF65-F5344CB8AC3E}">
        <p14:creationId xmlns:p14="http://schemas.microsoft.com/office/powerpoint/2010/main" val="11580130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71828" y="303663"/>
            <a:ext cx="6977301" cy="639983"/>
          </a:xfrm>
        </p:spPr>
        <p:txBody>
          <a:bodyPr>
            <a:normAutofit fontScale="90000"/>
          </a:bodyPr>
          <a:lstStyle/>
          <a:p>
            <a:r>
              <a:rPr lang="en-US" dirty="0" smtClean="0"/>
              <a:t>Machine learning approach</a:t>
            </a:r>
            <a:endParaRPr lang="en-US" dirty="0"/>
          </a:p>
        </p:txBody>
      </p:sp>
      <p:sp>
        <p:nvSpPr>
          <p:cNvPr id="5" name="Content Placeholder 4"/>
          <p:cNvSpPr>
            <a:spLocks noGrp="1"/>
          </p:cNvSpPr>
          <p:nvPr>
            <p:ph idx="1"/>
          </p:nvPr>
        </p:nvSpPr>
        <p:spPr>
          <a:xfrm>
            <a:off x="1438474" y="528120"/>
            <a:ext cx="10244010" cy="4391293"/>
          </a:xfrm>
        </p:spPr>
        <p:txBody>
          <a:bodyPr>
            <a:normAutofit/>
          </a:bodyPr>
          <a:lstStyle/>
          <a:p>
            <a:pPr lvl="1">
              <a:buFont typeface="Arial" panose="020B0604020202020204" pitchFamily="34" charset="0"/>
              <a:buChar char="•"/>
            </a:pPr>
            <a:r>
              <a:rPr lang="en-US" sz="2400" dirty="0" smtClean="0"/>
              <a:t>With </a:t>
            </a:r>
            <a:r>
              <a:rPr lang="en-US" sz="2400" dirty="0" smtClean="0"/>
              <a:t>the abundance of data and input features, many recent studies have applied machine learning approach to develop hospitalization/rehospitalization prediction models such as:</a:t>
            </a:r>
          </a:p>
          <a:p>
            <a:pPr lvl="2">
              <a:buFont typeface="Arial" panose="020B0604020202020204" pitchFamily="34" charset="0"/>
              <a:buChar char="•"/>
            </a:pPr>
            <a:r>
              <a:rPr lang="en-US" sz="1800" dirty="0" smtClean="0"/>
              <a:t>Supervised learning </a:t>
            </a:r>
            <a:r>
              <a:rPr lang="en-US" sz="1800" dirty="0" smtClean="0"/>
              <a:t>models: </a:t>
            </a:r>
            <a:r>
              <a:rPr lang="en-US" sz="1800" dirty="0" smtClean="0"/>
              <a:t>Logistic Regression, Naïve Bayes, etc. (Li et al. 2020</a:t>
            </a:r>
            <a:r>
              <a:rPr lang="en-US" sz="1800" dirty="0" smtClean="0"/>
              <a:t>)</a:t>
            </a:r>
          </a:p>
          <a:p>
            <a:pPr lvl="2">
              <a:buFont typeface="Arial" panose="020B0604020202020204" pitchFamily="34" charset="0"/>
              <a:buChar char="•"/>
            </a:pPr>
            <a:r>
              <a:rPr lang="en-US" sz="1800" dirty="0"/>
              <a:t>Random forest (Zhao et al., 2020</a:t>
            </a:r>
            <a:r>
              <a:rPr lang="en-US" sz="1800" dirty="0" smtClean="0"/>
              <a:t>)</a:t>
            </a:r>
          </a:p>
          <a:p>
            <a:pPr lvl="2">
              <a:buFont typeface="Arial" panose="020B0604020202020204" pitchFamily="34" charset="0"/>
              <a:buChar char="•"/>
            </a:pPr>
            <a:r>
              <a:rPr lang="en-US" sz="1800" dirty="0"/>
              <a:t>Gradient boosted decision trees </a:t>
            </a:r>
            <a:r>
              <a:rPr lang="en-US" sz="1800" dirty="0" err="1"/>
              <a:t>XGBoost</a:t>
            </a:r>
            <a:r>
              <a:rPr lang="en-US" sz="1800" dirty="0"/>
              <a:t> (Morel et al. 2020</a:t>
            </a:r>
            <a:r>
              <a:rPr lang="en-US" sz="1800" dirty="0" smtClean="0"/>
              <a:t>)</a:t>
            </a:r>
            <a:endParaRPr lang="en-US" sz="1800" dirty="0" smtClean="0"/>
          </a:p>
          <a:p>
            <a:pPr lvl="2">
              <a:buFont typeface="Arial" panose="020B0604020202020204" pitchFamily="34" charset="0"/>
              <a:buChar char="•"/>
            </a:pPr>
            <a:r>
              <a:rPr lang="en-US" sz="1800" dirty="0" smtClean="0"/>
              <a:t>Generalized linear model (GLM),  ensemble methods and deep learning </a:t>
            </a:r>
            <a:r>
              <a:rPr lang="en-US" sz="1800" dirty="0"/>
              <a:t>(</a:t>
            </a:r>
            <a:r>
              <a:rPr lang="en-US" sz="1800" dirty="0" err="1"/>
              <a:t>Blankers</a:t>
            </a:r>
            <a:r>
              <a:rPr lang="en-US" sz="1800" dirty="0"/>
              <a:t> et al. 2020</a:t>
            </a:r>
            <a:r>
              <a:rPr lang="en-US" sz="1800" dirty="0" smtClean="0"/>
              <a:t>)</a:t>
            </a:r>
            <a:endParaRPr lang="en-US" sz="1800" dirty="0" smtClean="0"/>
          </a:p>
          <a:p>
            <a:pPr marL="201168" lvl="1" indent="0" algn="ctr">
              <a:buNone/>
            </a:pPr>
            <a:r>
              <a:rPr lang="en-US" sz="2000" dirty="0" smtClean="0"/>
              <a:t>  </a:t>
            </a:r>
            <a:endParaRPr lang="en-US" dirty="0" smtClean="0"/>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8170" y="3998793"/>
            <a:ext cx="5927275" cy="2859207"/>
          </a:xfrm>
          <a:prstGeom prst="rect">
            <a:avLst/>
          </a:prstGeom>
        </p:spPr>
      </p:pic>
    </p:spTree>
    <p:extLst>
      <p:ext uri="{BB962C8B-B14F-4D97-AF65-F5344CB8AC3E}">
        <p14:creationId xmlns:p14="http://schemas.microsoft.com/office/powerpoint/2010/main" val="6272046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a:graphicFrameLocks/>
          </p:cNvGraphicFramePr>
          <p:nvPr>
            <p:extLst>
              <p:ext uri="{D42A27DB-BD31-4B8C-83A1-F6EECF244321}">
                <p14:modId xmlns:p14="http://schemas.microsoft.com/office/powerpoint/2010/main" val="3580518625"/>
              </p:ext>
            </p:extLst>
          </p:nvPr>
        </p:nvGraphicFramePr>
        <p:xfrm>
          <a:off x="421781" y="266671"/>
          <a:ext cx="10911276" cy="55682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853650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96175489"/>
              </p:ext>
            </p:extLst>
          </p:nvPr>
        </p:nvGraphicFramePr>
        <p:xfrm>
          <a:off x="2532297" y="1163351"/>
          <a:ext cx="7471511" cy="5238494"/>
        </p:xfrm>
        <a:graphic>
          <a:graphicData uri="http://schemas.openxmlformats.org/drawingml/2006/table">
            <a:tbl>
              <a:tblPr>
                <a:tableStyleId>{6E25E649-3F16-4E02-A733-19D2CDBF48F0}</a:tableStyleId>
              </a:tblPr>
              <a:tblGrid>
                <a:gridCol w="3759321">
                  <a:extLst>
                    <a:ext uri="{9D8B030D-6E8A-4147-A177-3AD203B41FA5}">
                      <a16:colId xmlns:a16="http://schemas.microsoft.com/office/drawing/2014/main" val="32289652"/>
                    </a:ext>
                  </a:extLst>
                </a:gridCol>
                <a:gridCol w="1091821">
                  <a:extLst>
                    <a:ext uri="{9D8B030D-6E8A-4147-A177-3AD203B41FA5}">
                      <a16:colId xmlns:a16="http://schemas.microsoft.com/office/drawing/2014/main" val="1680866436"/>
                    </a:ext>
                  </a:extLst>
                </a:gridCol>
                <a:gridCol w="846161">
                  <a:extLst>
                    <a:ext uri="{9D8B030D-6E8A-4147-A177-3AD203B41FA5}">
                      <a16:colId xmlns:a16="http://schemas.microsoft.com/office/drawing/2014/main" val="1788226057"/>
                    </a:ext>
                  </a:extLst>
                </a:gridCol>
                <a:gridCol w="859809">
                  <a:extLst>
                    <a:ext uri="{9D8B030D-6E8A-4147-A177-3AD203B41FA5}">
                      <a16:colId xmlns:a16="http://schemas.microsoft.com/office/drawing/2014/main" val="3755461731"/>
                    </a:ext>
                  </a:extLst>
                </a:gridCol>
                <a:gridCol w="914399">
                  <a:extLst>
                    <a:ext uri="{9D8B030D-6E8A-4147-A177-3AD203B41FA5}">
                      <a16:colId xmlns:a16="http://schemas.microsoft.com/office/drawing/2014/main" val="832936207"/>
                    </a:ext>
                  </a:extLst>
                </a:gridCol>
              </a:tblGrid>
              <a:tr h="534934">
                <a:tc>
                  <a:txBody>
                    <a:bodyPr/>
                    <a:lstStyle/>
                    <a:p>
                      <a:pPr algn="l" fontAlgn="b"/>
                      <a:endParaRPr lang="en-US" sz="1200" b="0" i="0" u="none" strike="noStrike" dirty="0">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dirty="0">
                          <a:effectLst/>
                        </a:rPr>
                        <a:t>7-day readmission</a:t>
                      </a:r>
                      <a:endParaRPr lang="en-US" sz="1200" b="0" i="0" u="none" strike="noStrike" dirty="0">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30-day readmission</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60-day readmission</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90-day readmission</a:t>
                      </a:r>
                      <a:endParaRPr lang="en-US" sz="1200" b="0" i="0" u="none" strike="noStrike">
                        <a:solidFill>
                          <a:srgbClr val="000000"/>
                        </a:solidFill>
                        <a:effectLst/>
                        <a:latin typeface="Calibri" panose="020F0502020204030204" pitchFamily="34" charset="0"/>
                      </a:endParaRPr>
                    </a:p>
                  </a:txBody>
                  <a:tcPr marL="5720" marR="5720" marT="5720" marB="0" anchor="b"/>
                </a:tc>
                <a:extLst>
                  <a:ext uri="{0D108BD9-81ED-4DB2-BD59-A6C34878D82A}">
                    <a16:rowId xmlns:a16="http://schemas.microsoft.com/office/drawing/2014/main" val="3006327174"/>
                  </a:ext>
                </a:extLst>
              </a:tr>
              <a:tr h="181991">
                <a:tc>
                  <a:txBody>
                    <a:bodyPr/>
                    <a:lstStyle/>
                    <a:p>
                      <a:pPr algn="l" fontAlgn="b"/>
                      <a:r>
                        <a:rPr lang="en-US" sz="1200" u="none" strike="noStrike">
                          <a:effectLst/>
                        </a:rPr>
                        <a:t>Length in hospital</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dirty="0">
                          <a:effectLst/>
                        </a:rPr>
                        <a:t>-9.34</a:t>
                      </a:r>
                      <a:endParaRPr lang="en-US" sz="1200" b="0" i="0" u="none" strike="noStrike" dirty="0">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dirty="0">
                          <a:effectLst/>
                        </a:rPr>
                        <a:t>-3.20</a:t>
                      </a:r>
                      <a:endParaRPr lang="en-US" sz="1200" b="0" i="0" u="none" strike="noStrike" dirty="0">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-4.21</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-3.93</a:t>
                      </a:r>
                      <a:endParaRPr lang="en-US" sz="1200" b="0" i="0" u="none" strike="noStrike">
                        <a:solidFill>
                          <a:srgbClr val="000000"/>
                        </a:solidFill>
                        <a:effectLst/>
                        <a:latin typeface="Calibri" panose="020F0502020204030204" pitchFamily="34" charset="0"/>
                      </a:endParaRPr>
                    </a:p>
                  </a:txBody>
                  <a:tcPr marL="5720" marR="5720" marT="5720" marB="0" anchor="b"/>
                </a:tc>
                <a:extLst>
                  <a:ext uri="{0D108BD9-81ED-4DB2-BD59-A6C34878D82A}">
                    <a16:rowId xmlns:a16="http://schemas.microsoft.com/office/drawing/2014/main" val="4274351782"/>
                  </a:ext>
                </a:extLst>
              </a:tr>
              <a:tr h="181991">
                <a:tc>
                  <a:txBody>
                    <a:bodyPr/>
                    <a:lstStyle/>
                    <a:p>
                      <a:pPr algn="l" fontAlgn="b"/>
                      <a:r>
                        <a:rPr lang="en-US" sz="1200" u="none" strike="noStrike">
                          <a:effectLst/>
                        </a:rPr>
                        <a:t>History of hospitalization</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3.52</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dirty="0">
                          <a:effectLst/>
                        </a:rPr>
                        <a:t>4.75</a:t>
                      </a:r>
                      <a:endParaRPr lang="en-US" sz="1200" b="0" i="0" u="none" strike="noStrike" dirty="0">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6.10</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7.13</a:t>
                      </a:r>
                      <a:endParaRPr lang="en-US" sz="1200" b="0" i="0" u="none" strike="noStrike">
                        <a:solidFill>
                          <a:srgbClr val="000000"/>
                        </a:solidFill>
                        <a:effectLst/>
                        <a:latin typeface="Calibri" panose="020F0502020204030204" pitchFamily="34" charset="0"/>
                      </a:endParaRPr>
                    </a:p>
                  </a:txBody>
                  <a:tcPr marL="5720" marR="5720" marT="5720" marB="0" anchor="b"/>
                </a:tc>
                <a:extLst>
                  <a:ext uri="{0D108BD9-81ED-4DB2-BD59-A6C34878D82A}">
                    <a16:rowId xmlns:a16="http://schemas.microsoft.com/office/drawing/2014/main" val="3974662689"/>
                  </a:ext>
                </a:extLst>
              </a:tr>
              <a:tr h="181991">
                <a:tc>
                  <a:txBody>
                    <a:bodyPr/>
                    <a:lstStyle/>
                    <a:p>
                      <a:pPr algn="l" fontAlgn="b"/>
                      <a:r>
                        <a:rPr lang="en-US" sz="1200" u="none" strike="noStrike">
                          <a:effectLst/>
                        </a:rPr>
                        <a:t>Numer of services up to index hospitalization</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-2.71</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dirty="0">
                          <a:effectLst/>
                        </a:rPr>
                        <a:t>-1.95</a:t>
                      </a:r>
                      <a:endParaRPr lang="en-US" sz="1200" b="0" i="0" u="none" strike="noStrike" dirty="0">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-1.46</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-1.24</a:t>
                      </a:r>
                      <a:endParaRPr lang="en-US" sz="1200" b="0" i="0" u="none" strike="noStrike">
                        <a:solidFill>
                          <a:srgbClr val="000000"/>
                        </a:solidFill>
                        <a:effectLst/>
                        <a:latin typeface="Calibri" panose="020F0502020204030204" pitchFamily="34" charset="0"/>
                      </a:endParaRPr>
                    </a:p>
                  </a:txBody>
                  <a:tcPr marL="5720" marR="5720" marT="5720" marB="0" anchor="b"/>
                </a:tc>
                <a:extLst>
                  <a:ext uri="{0D108BD9-81ED-4DB2-BD59-A6C34878D82A}">
                    <a16:rowId xmlns:a16="http://schemas.microsoft.com/office/drawing/2014/main" val="4181443873"/>
                  </a:ext>
                </a:extLst>
              </a:tr>
              <a:tr h="358463">
                <a:tc>
                  <a:txBody>
                    <a:bodyPr/>
                    <a:lstStyle/>
                    <a:p>
                      <a:pPr algn="l" fontAlgn="b"/>
                      <a:r>
                        <a:rPr lang="en-US" sz="1200" u="none" strike="noStrike">
                          <a:effectLst/>
                        </a:rPr>
                        <a:t>Numer of services before index hospitalization since previous hospitalization</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dirty="0">
                          <a:effectLst/>
                        </a:rPr>
                        <a:t>-3.57</a:t>
                      </a:r>
                      <a:endParaRPr lang="en-US" sz="1200" b="0" i="0" u="none" strike="noStrike" dirty="0">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dirty="0">
                          <a:effectLst/>
                        </a:rPr>
                        <a:t>-3.27</a:t>
                      </a:r>
                      <a:endParaRPr lang="en-US" sz="1200" b="0" i="0" u="none" strike="noStrike" dirty="0">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-2.95</a:t>
                      </a:r>
                      <a:endParaRPr lang="en-US" sz="1200" b="0" i="0" u="none" strike="noStrike">
                        <a:solidFill>
                          <a:srgbClr val="000000"/>
                        </a:solidFill>
                        <a:effectLst/>
                        <a:latin typeface="Calibri" panose="020F0502020204030204" pitchFamily="34" charset="0"/>
                      </a:endParaRPr>
                    </a:p>
                  </a:txBody>
                  <a:tcPr marL="5720" marR="5720" marT="5720" marB="0" anchor="b"/>
                </a:tc>
                <a:extLst>
                  <a:ext uri="{0D108BD9-81ED-4DB2-BD59-A6C34878D82A}">
                    <a16:rowId xmlns:a16="http://schemas.microsoft.com/office/drawing/2014/main" val="2602951237"/>
                  </a:ext>
                </a:extLst>
              </a:tr>
              <a:tr h="358463">
                <a:tc>
                  <a:txBody>
                    <a:bodyPr/>
                    <a:lstStyle/>
                    <a:p>
                      <a:pPr algn="l" fontAlgn="b"/>
                      <a:r>
                        <a:rPr lang="en-US" sz="1200" u="none" strike="noStrike">
                          <a:effectLst/>
                        </a:rPr>
                        <a:t>Numer of services before index hospitalization since previous hospitalization at the same subunits</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-0.40</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5720" marR="5720" marT="5720" marB="0" anchor="b"/>
                </a:tc>
                <a:extLst>
                  <a:ext uri="{0D108BD9-81ED-4DB2-BD59-A6C34878D82A}">
                    <a16:rowId xmlns:a16="http://schemas.microsoft.com/office/drawing/2014/main" val="1788893750"/>
                  </a:ext>
                </a:extLst>
              </a:tr>
              <a:tr h="181991">
                <a:tc>
                  <a:txBody>
                    <a:bodyPr/>
                    <a:lstStyle/>
                    <a:p>
                      <a:pPr algn="l" fontAlgn="b"/>
                      <a:r>
                        <a:rPr lang="en-US" sz="1200" u="none" strike="noStrike">
                          <a:effectLst/>
                        </a:rPr>
                        <a:t>IP services 30 days before index hospitalization</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2.84</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1.64</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dirty="0">
                          <a:effectLst/>
                        </a:rPr>
                        <a:t>1.29</a:t>
                      </a:r>
                      <a:endParaRPr lang="en-US" sz="1200" b="0" i="0" u="none" strike="noStrike" dirty="0">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5720" marR="5720" marT="5720" marB="0" anchor="b"/>
                </a:tc>
                <a:extLst>
                  <a:ext uri="{0D108BD9-81ED-4DB2-BD59-A6C34878D82A}">
                    <a16:rowId xmlns:a16="http://schemas.microsoft.com/office/drawing/2014/main" val="39065499"/>
                  </a:ext>
                </a:extLst>
              </a:tr>
              <a:tr h="181991">
                <a:tc>
                  <a:txBody>
                    <a:bodyPr/>
                    <a:lstStyle/>
                    <a:p>
                      <a:pPr algn="l" fontAlgn="b"/>
                      <a:r>
                        <a:rPr lang="en-US" sz="1200" u="none" strike="noStrike">
                          <a:effectLst/>
                        </a:rPr>
                        <a:t>IP services 60 days before index hospitalization</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1.76</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3.09</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dirty="0">
                          <a:effectLst/>
                        </a:rPr>
                        <a:t>3.33</a:t>
                      </a:r>
                      <a:endParaRPr lang="en-US" sz="1200" b="0" i="0" u="none" strike="noStrike" dirty="0">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4.30</a:t>
                      </a:r>
                      <a:endParaRPr lang="en-US" sz="1200" b="0" i="0" u="none" strike="noStrike">
                        <a:solidFill>
                          <a:srgbClr val="000000"/>
                        </a:solidFill>
                        <a:effectLst/>
                        <a:latin typeface="Calibri" panose="020F0502020204030204" pitchFamily="34" charset="0"/>
                      </a:endParaRPr>
                    </a:p>
                  </a:txBody>
                  <a:tcPr marL="5720" marR="5720" marT="5720" marB="0" anchor="b"/>
                </a:tc>
                <a:extLst>
                  <a:ext uri="{0D108BD9-81ED-4DB2-BD59-A6C34878D82A}">
                    <a16:rowId xmlns:a16="http://schemas.microsoft.com/office/drawing/2014/main" val="377674985"/>
                  </a:ext>
                </a:extLst>
              </a:tr>
              <a:tr h="181991">
                <a:tc>
                  <a:txBody>
                    <a:bodyPr/>
                    <a:lstStyle/>
                    <a:p>
                      <a:pPr algn="l" fontAlgn="b"/>
                      <a:r>
                        <a:rPr lang="en-US" sz="1200" u="none" strike="noStrike">
                          <a:effectLst/>
                        </a:rPr>
                        <a:t>ES services 7 days before index hospitalization</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-0.02</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5720" marR="5720" marT="5720" marB="0" anchor="b"/>
                </a:tc>
                <a:extLst>
                  <a:ext uri="{0D108BD9-81ED-4DB2-BD59-A6C34878D82A}">
                    <a16:rowId xmlns:a16="http://schemas.microsoft.com/office/drawing/2014/main" val="3307827808"/>
                  </a:ext>
                </a:extLst>
              </a:tr>
              <a:tr h="181991">
                <a:tc>
                  <a:txBody>
                    <a:bodyPr/>
                    <a:lstStyle/>
                    <a:p>
                      <a:pPr algn="l" fontAlgn="b"/>
                      <a:r>
                        <a:rPr lang="en-US" sz="1200" u="none" strike="noStrike">
                          <a:effectLst/>
                        </a:rPr>
                        <a:t>ES services 30 days before index hospitalization</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1.43</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5720" marR="5720" marT="5720" marB="0" anchor="b"/>
                </a:tc>
                <a:extLst>
                  <a:ext uri="{0D108BD9-81ED-4DB2-BD59-A6C34878D82A}">
                    <a16:rowId xmlns:a16="http://schemas.microsoft.com/office/drawing/2014/main" val="2177336726"/>
                  </a:ext>
                </a:extLst>
              </a:tr>
              <a:tr h="181991">
                <a:tc>
                  <a:txBody>
                    <a:bodyPr/>
                    <a:lstStyle/>
                    <a:p>
                      <a:pPr algn="l" fontAlgn="b"/>
                      <a:r>
                        <a:rPr lang="en-US" sz="1200" u="none" strike="noStrike">
                          <a:effectLst/>
                        </a:rPr>
                        <a:t>ES services 60 days before index hospitalization</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0.41</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5720" marR="5720" marT="5720" marB="0" anchor="b"/>
                </a:tc>
                <a:extLst>
                  <a:ext uri="{0D108BD9-81ED-4DB2-BD59-A6C34878D82A}">
                    <a16:rowId xmlns:a16="http://schemas.microsoft.com/office/drawing/2014/main" val="2641388187"/>
                  </a:ext>
                </a:extLst>
              </a:tr>
              <a:tr h="181991">
                <a:tc>
                  <a:txBody>
                    <a:bodyPr/>
                    <a:lstStyle/>
                    <a:p>
                      <a:pPr algn="l" fontAlgn="b"/>
                      <a:r>
                        <a:rPr lang="en-US" sz="1200" u="none" strike="noStrike">
                          <a:effectLst/>
                        </a:rPr>
                        <a:t>Received IP-FFS</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0.15</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0.15</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0.22</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0.27</a:t>
                      </a:r>
                      <a:endParaRPr lang="en-US" sz="1200" b="0" i="0" u="none" strike="noStrike">
                        <a:solidFill>
                          <a:srgbClr val="000000"/>
                        </a:solidFill>
                        <a:effectLst/>
                        <a:latin typeface="Calibri" panose="020F0502020204030204" pitchFamily="34" charset="0"/>
                      </a:endParaRPr>
                    </a:p>
                  </a:txBody>
                  <a:tcPr marL="5720" marR="5720" marT="5720" marB="0" anchor="b"/>
                </a:tc>
                <a:extLst>
                  <a:ext uri="{0D108BD9-81ED-4DB2-BD59-A6C34878D82A}">
                    <a16:rowId xmlns:a16="http://schemas.microsoft.com/office/drawing/2014/main" val="1312239856"/>
                  </a:ext>
                </a:extLst>
              </a:tr>
              <a:tr h="181991">
                <a:tc>
                  <a:txBody>
                    <a:bodyPr/>
                    <a:lstStyle/>
                    <a:p>
                      <a:pPr algn="l" fontAlgn="b"/>
                      <a:r>
                        <a:rPr lang="en-US" sz="1200" u="none" strike="noStrike">
                          <a:effectLst/>
                        </a:rPr>
                        <a:t>Received - IP LIHP</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-0.23</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-0.38</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dirty="0">
                          <a:effectLst/>
                        </a:rPr>
                        <a:t>-0.34</a:t>
                      </a:r>
                      <a:endParaRPr lang="en-US" sz="1200" b="0" i="0" u="none" strike="noStrike" dirty="0">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-0.40</a:t>
                      </a:r>
                      <a:endParaRPr lang="en-US" sz="1200" b="0" i="0" u="none" strike="noStrike">
                        <a:solidFill>
                          <a:srgbClr val="000000"/>
                        </a:solidFill>
                        <a:effectLst/>
                        <a:latin typeface="Calibri" panose="020F0502020204030204" pitchFamily="34" charset="0"/>
                      </a:endParaRPr>
                    </a:p>
                  </a:txBody>
                  <a:tcPr marL="5720" marR="5720" marT="5720" marB="0" anchor="b"/>
                </a:tc>
                <a:extLst>
                  <a:ext uri="{0D108BD9-81ED-4DB2-BD59-A6C34878D82A}">
                    <a16:rowId xmlns:a16="http://schemas.microsoft.com/office/drawing/2014/main" val="690803589"/>
                  </a:ext>
                </a:extLst>
              </a:tr>
              <a:tr h="181991">
                <a:tc>
                  <a:txBody>
                    <a:bodyPr/>
                    <a:lstStyle/>
                    <a:p>
                      <a:pPr algn="l" fontAlgn="b"/>
                      <a:r>
                        <a:rPr lang="en-US" sz="1200" u="none" strike="noStrike">
                          <a:effectLst/>
                        </a:rPr>
                        <a:t>No first LOC before index hospitalization</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-0.14</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-0.13</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-0.22</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dirty="0">
                          <a:effectLst/>
                        </a:rPr>
                        <a:t>-0.24</a:t>
                      </a:r>
                      <a:endParaRPr lang="en-US" sz="1200" b="0" i="0" u="none" strike="noStrike" dirty="0">
                        <a:solidFill>
                          <a:srgbClr val="000000"/>
                        </a:solidFill>
                        <a:effectLst/>
                        <a:latin typeface="Calibri" panose="020F0502020204030204" pitchFamily="34" charset="0"/>
                      </a:endParaRPr>
                    </a:p>
                  </a:txBody>
                  <a:tcPr marL="5720" marR="5720" marT="5720" marB="0" anchor="b"/>
                </a:tc>
                <a:extLst>
                  <a:ext uri="{0D108BD9-81ED-4DB2-BD59-A6C34878D82A}">
                    <a16:rowId xmlns:a16="http://schemas.microsoft.com/office/drawing/2014/main" val="2538559163"/>
                  </a:ext>
                </a:extLst>
              </a:tr>
              <a:tr h="181991">
                <a:tc>
                  <a:txBody>
                    <a:bodyPr/>
                    <a:lstStyle/>
                    <a:p>
                      <a:pPr algn="l" fontAlgn="b"/>
                      <a:r>
                        <a:rPr lang="en-US" sz="1200" u="none" strike="noStrike">
                          <a:effectLst/>
                        </a:rPr>
                        <a:t>Discharge status: to IMD/MHRC</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-2.97</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-3.24</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-3.27</a:t>
                      </a:r>
                      <a:endParaRPr lang="en-US" sz="1200" b="0" i="0" u="none" strike="noStrike">
                        <a:solidFill>
                          <a:srgbClr val="000000"/>
                        </a:solidFill>
                        <a:effectLst/>
                        <a:latin typeface="Calibri" panose="020F0502020204030204" pitchFamily="34" charset="0"/>
                      </a:endParaRPr>
                    </a:p>
                  </a:txBody>
                  <a:tcPr marL="5720" marR="5720" marT="5720" marB="0" anchor="b"/>
                </a:tc>
                <a:extLst>
                  <a:ext uri="{0D108BD9-81ED-4DB2-BD59-A6C34878D82A}">
                    <a16:rowId xmlns:a16="http://schemas.microsoft.com/office/drawing/2014/main" val="1572123928"/>
                  </a:ext>
                </a:extLst>
              </a:tr>
              <a:tr h="181991">
                <a:tc>
                  <a:txBody>
                    <a:bodyPr/>
                    <a:lstStyle/>
                    <a:p>
                      <a:pPr algn="l" fontAlgn="b"/>
                      <a:r>
                        <a:rPr lang="en-US" sz="1200" u="none" strike="noStrike">
                          <a:effectLst/>
                        </a:rPr>
                        <a:t>Discharge status: to Psychiatric Hospital</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2.73</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1.94</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dirty="0">
                          <a:effectLst/>
                        </a:rPr>
                        <a:t>1.66</a:t>
                      </a:r>
                      <a:endParaRPr lang="en-US" sz="1200" b="0" i="0" u="none" strike="noStrike" dirty="0">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dirty="0">
                          <a:effectLst/>
                        </a:rPr>
                        <a:t>1.56</a:t>
                      </a:r>
                      <a:endParaRPr lang="en-US" sz="1200" b="0" i="0" u="none" strike="noStrike" dirty="0">
                        <a:solidFill>
                          <a:srgbClr val="000000"/>
                        </a:solidFill>
                        <a:effectLst/>
                        <a:latin typeface="Calibri" panose="020F0502020204030204" pitchFamily="34" charset="0"/>
                      </a:endParaRPr>
                    </a:p>
                  </a:txBody>
                  <a:tcPr marL="5720" marR="5720" marT="5720" marB="0" anchor="b"/>
                </a:tc>
                <a:extLst>
                  <a:ext uri="{0D108BD9-81ED-4DB2-BD59-A6C34878D82A}">
                    <a16:rowId xmlns:a16="http://schemas.microsoft.com/office/drawing/2014/main" val="2923436339"/>
                  </a:ext>
                </a:extLst>
              </a:tr>
              <a:tr h="181991">
                <a:tc>
                  <a:txBody>
                    <a:bodyPr/>
                    <a:lstStyle/>
                    <a:p>
                      <a:pPr algn="l" fontAlgn="b"/>
                      <a:r>
                        <a:rPr lang="en-US" sz="1200" u="none" strike="noStrike">
                          <a:effectLst/>
                        </a:rPr>
                        <a:t>Discharge status: to lower LOC</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1.13</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0.72</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5720" marR="5720" marT="5720" marB="0" anchor="b"/>
                </a:tc>
                <a:extLst>
                  <a:ext uri="{0D108BD9-81ED-4DB2-BD59-A6C34878D82A}">
                    <a16:rowId xmlns:a16="http://schemas.microsoft.com/office/drawing/2014/main" val="177734818"/>
                  </a:ext>
                </a:extLst>
              </a:tr>
              <a:tr h="181991">
                <a:tc>
                  <a:txBody>
                    <a:bodyPr/>
                    <a:lstStyle/>
                    <a:p>
                      <a:pPr algn="l" fontAlgn="b"/>
                      <a:r>
                        <a:rPr lang="en-US" sz="1200" u="none" strike="noStrike">
                          <a:effectLst/>
                        </a:rPr>
                        <a:t>Discharge status: to Medical Hospital</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1.96</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5720" marR="5720" marT="5720" marB="0" anchor="b"/>
                </a:tc>
                <a:extLst>
                  <a:ext uri="{0D108BD9-81ED-4DB2-BD59-A6C34878D82A}">
                    <a16:rowId xmlns:a16="http://schemas.microsoft.com/office/drawing/2014/main" val="4202536926"/>
                  </a:ext>
                </a:extLst>
              </a:tr>
              <a:tr h="181991">
                <a:tc>
                  <a:txBody>
                    <a:bodyPr/>
                    <a:lstStyle/>
                    <a:p>
                      <a:pPr algn="l" fontAlgn="b"/>
                      <a:r>
                        <a:rPr lang="en-US" sz="1200" u="none" strike="noStrike">
                          <a:effectLst/>
                        </a:rPr>
                        <a:t>Diagnosed with Depressive disorders</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-0.26</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-0.27</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dirty="0">
                          <a:effectLst/>
                        </a:rPr>
                        <a:t>-0.30</a:t>
                      </a:r>
                      <a:endParaRPr lang="en-US" sz="1200" b="0" i="0" u="none" strike="noStrike" dirty="0">
                        <a:solidFill>
                          <a:srgbClr val="000000"/>
                        </a:solidFill>
                        <a:effectLst/>
                        <a:latin typeface="Calibri" panose="020F0502020204030204" pitchFamily="34" charset="0"/>
                      </a:endParaRPr>
                    </a:p>
                  </a:txBody>
                  <a:tcPr marL="5720" marR="5720" marT="5720" marB="0" anchor="b"/>
                </a:tc>
                <a:extLst>
                  <a:ext uri="{0D108BD9-81ED-4DB2-BD59-A6C34878D82A}">
                    <a16:rowId xmlns:a16="http://schemas.microsoft.com/office/drawing/2014/main" val="2644473822"/>
                  </a:ext>
                </a:extLst>
              </a:tr>
              <a:tr h="181991">
                <a:tc>
                  <a:txBody>
                    <a:bodyPr/>
                    <a:lstStyle/>
                    <a:p>
                      <a:pPr algn="l" fontAlgn="b"/>
                      <a:r>
                        <a:rPr lang="en-US" sz="1200" u="none" strike="noStrike">
                          <a:effectLst/>
                        </a:rPr>
                        <a:t>Diagnosed with Schizophrenia/Psychotic disorders</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0.16</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0.16</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dirty="0">
                          <a:effectLst/>
                        </a:rPr>
                        <a:t>0.17</a:t>
                      </a:r>
                      <a:endParaRPr lang="en-US" sz="1200" b="0" i="0" u="none" strike="noStrike" dirty="0">
                        <a:solidFill>
                          <a:srgbClr val="000000"/>
                        </a:solidFill>
                        <a:effectLst/>
                        <a:latin typeface="Calibri" panose="020F0502020204030204" pitchFamily="34" charset="0"/>
                      </a:endParaRPr>
                    </a:p>
                  </a:txBody>
                  <a:tcPr marL="5720" marR="5720" marT="5720" marB="0" anchor="b"/>
                </a:tc>
                <a:extLst>
                  <a:ext uri="{0D108BD9-81ED-4DB2-BD59-A6C34878D82A}">
                    <a16:rowId xmlns:a16="http://schemas.microsoft.com/office/drawing/2014/main" val="4196046379"/>
                  </a:ext>
                </a:extLst>
              </a:tr>
              <a:tr h="181991">
                <a:tc>
                  <a:txBody>
                    <a:bodyPr/>
                    <a:lstStyle/>
                    <a:p>
                      <a:pPr algn="l" fontAlgn="b"/>
                      <a:r>
                        <a:rPr lang="en-US" sz="1200" u="none" strike="noStrike">
                          <a:effectLst/>
                        </a:rPr>
                        <a:t>Unknown Education level</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-0.30</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-0.38</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dirty="0">
                          <a:effectLst/>
                        </a:rPr>
                        <a:t>-0.38</a:t>
                      </a:r>
                      <a:endParaRPr lang="en-US" sz="1200" b="0" i="0" u="none" strike="noStrike" dirty="0">
                        <a:solidFill>
                          <a:srgbClr val="000000"/>
                        </a:solidFill>
                        <a:effectLst/>
                        <a:latin typeface="Calibri" panose="020F0502020204030204" pitchFamily="34" charset="0"/>
                      </a:endParaRPr>
                    </a:p>
                  </a:txBody>
                  <a:tcPr marL="5720" marR="5720" marT="5720" marB="0" anchor="b"/>
                </a:tc>
                <a:extLst>
                  <a:ext uri="{0D108BD9-81ED-4DB2-BD59-A6C34878D82A}">
                    <a16:rowId xmlns:a16="http://schemas.microsoft.com/office/drawing/2014/main" val="2029529862"/>
                  </a:ext>
                </a:extLst>
              </a:tr>
              <a:tr h="181991">
                <a:tc>
                  <a:txBody>
                    <a:bodyPr/>
                    <a:lstStyle/>
                    <a:p>
                      <a:pPr algn="l" fontAlgn="b"/>
                      <a:r>
                        <a:rPr lang="en-US" sz="1200" u="none" strike="noStrike">
                          <a:effectLst/>
                        </a:rPr>
                        <a:t>Lives Livation level</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-0.32</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dirty="0">
                          <a:effectLst/>
                        </a:rPr>
                        <a:t>-0.32</a:t>
                      </a:r>
                      <a:endParaRPr lang="en-US" sz="1200" b="0" i="0" u="none" strike="noStrike" dirty="0">
                        <a:solidFill>
                          <a:srgbClr val="000000"/>
                        </a:solidFill>
                        <a:effectLst/>
                        <a:latin typeface="Calibri" panose="020F0502020204030204" pitchFamily="34" charset="0"/>
                      </a:endParaRPr>
                    </a:p>
                  </a:txBody>
                  <a:tcPr marL="5720" marR="5720" marT="5720" marB="0" anchor="b"/>
                </a:tc>
                <a:extLst>
                  <a:ext uri="{0D108BD9-81ED-4DB2-BD59-A6C34878D82A}">
                    <a16:rowId xmlns:a16="http://schemas.microsoft.com/office/drawing/2014/main" val="2442305812"/>
                  </a:ext>
                </a:extLst>
              </a:tr>
              <a:tr h="181991">
                <a:tc>
                  <a:txBody>
                    <a:bodyPr/>
                    <a:lstStyle/>
                    <a:p>
                      <a:pPr algn="l" fontAlgn="b"/>
                      <a:r>
                        <a:rPr lang="en-US" sz="1200" u="none" strike="noStrike">
                          <a:effectLst/>
                        </a:rPr>
                        <a:t>Missing Sexorientation level</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-0.35</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a:effectLst/>
                        </a:rPr>
                        <a:t>-0.37</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dirty="0">
                          <a:effectLst/>
                        </a:rPr>
                        <a:t>-0.40</a:t>
                      </a:r>
                      <a:endParaRPr lang="en-US" sz="1200" b="0" i="0" u="none" strike="noStrike" dirty="0">
                        <a:solidFill>
                          <a:srgbClr val="000000"/>
                        </a:solidFill>
                        <a:effectLst/>
                        <a:latin typeface="Calibri" panose="020F0502020204030204" pitchFamily="34" charset="0"/>
                      </a:endParaRPr>
                    </a:p>
                  </a:txBody>
                  <a:tcPr marL="5720" marR="5720" marT="5720" marB="0" anchor="b"/>
                </a:tc>
                <a:extLst>
                  <a:ext uri="{0D108BD9-81ED-4DB2-BD59-A6C34878D82A}">
                    <a16:rowId xmlns:a16="http://schemas.microsoft.com/office/drawing/2014/main" val="1772298613"/>
                  </a:ext>
                </a:extLst>
              </a:tr>
              <a:tr h="181991">
                <a:tc>
                  <a:txBody>
                    <a:bodyPr/>
                    <a:lstStyle/>
                    <a:p>
                      <a:pPr algn="l" fontAlgn="b"/>
                      <a:r>
                        <a:rPr lang="en-US" sz="1200" u="none" strike="noStrike">
                          <a:effectLst/>
                        </a:rPr>
                        <a:t>Co-occurring substance use</a:t>
                      </a:r>
                      <a:endParaRPr lang="en-US" sz="1200" b="0" i="0" u="none" strike="noStrike">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dirty="0">
                          <a:effectLst/>
                        </a:rPr>
                        <a:t>0.27</a:t>
                      </a:r>
                      <a:endParaRPr lang="en-US" sz="1200" b="0" i="0" u="none" strike="noStrike" dirty="0">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dirty="0">
                          <a:effectLst/>
                        </a:rPr>
                        <a:t>0.25</a:t>
                      </a:r>
                      <a:endParaRPr lang="en-US" sz="1200" b="0" i="0" u="none" strike="noStrike" dirty="0">
                        <a:solidFill>
                          <a:srgbClr val="000000"/>
                        </a:solidFill>
                        <a:effectLst/>
                        <a:latin typeface="Calibri" panose="020F0502020204030204" pitchFamily="34" charset="0"/>
                      </a:endParaRPr>
                    </a:p>
                  </a:txBody>
                  <a:tcPr marL="5720" marR="5720" marT="5720" marB="0" anchor="b"/>
                </a:tc>
                <a:tc>
                  <a:txBody>
                    <a:bodyPr/>
                    <a:lstStyle/>
                    <a:p>
                      <a:pPr algn="ctr" fontAlgn="b"/>
                      <a:r>
                        <a:rPr lang="en-US" sz="1200" u="none" strike="noStrike" dirty="0">
                          <a:effectLst/>
                        </a:rPr>
                        <a:t>0.25</a:t>
                      </a:r>
                      <a:endParaRPr lang="en-US" sz="1200" b="0" i="0" u="none" strike="noStrike" dirty="0">
                        <a:solidFill>
                          <a:srgbClr val="000000"/>
                        </a:solidFill>
                        <a:effectLst/>
                        <a:latin typeface="Calibri" panose="020F0502020204030204" pitchFamily="34" charset="0"/>
                      </a:endParaRPr>
                    </a:p>
                  </a:txBody>
                  <a:tcPr marL="5720" marR="5720" marT="5720" marB="0" anchor="b"/>
                </a:tc>
                <a:extLst>
                  <a:ext uri="{0D108BD9-81ED-4DB2-BD59-A6C34878D82A}">
                    <a16:rowId xmlns:a16="http://schemas.microsoft.com/office/drawing/2014/main" val="3734572625"/>
                  </a:ext>
                </a:extLst>
              </a:tr>
            </a:tbl>
          </a:graphicData>
        </a:graphic>
      </p:graphicFrame>
      <p:sp>
        <p:nvSpPr>
          <p:cNvPr id="7" name="TextBox 6"/>
          <p:cNvSpPr txBox="1"/>
          <p:nvPr/>
        </p:nvSpPr>
        <p:spPr>
          <a:xfrm>
            <a:off x="2917526" y="395784"/>
            <a:ext cx="6701051" cy="646331"/>
          </a:xfrm>
          <a:prstGeom prst="rect">
            <a:avLst/>
          </a:prstGeom>
          <a:noFill/>
        </p:spPr>
        <p:txBody>
          <a:bodyPr wrap="square" rtlCol="0">
            <a:spAutoFit/>
          </a:bodyPr>
          <a:lstStyle/>
          <a:p>
            <a:r>
              <a:rPr lang="en-US" dirty="0" smtClean="0"/>
              <a:t>AOA coefficients </a:t>
            </a:r>
            <a:r>
              <a:rPr lang="en-US" dirty="0"/>
              <a:t>(</a:t>
            </a:r>
            <a:r>
              <a:rPr lang="en-US" dirty="0" err="1"/>
              <a:t>Coef</a:t>
            </a:r>
            <a:r>
              <a:rPr lang="en-US" dirty="0"/>
              <a:t>) </a:t>
            </a:r>
            <a:r>
              <a:rPr lang="en-US" dirty="0" smtClean="0"/>
              <a:t>of Logistic Regression model using </a:t>
            </a:r>
            <a:r>
              <a:rPr lang="en-US" dirty="0"/>
              <a:t>of Boruta </a:t>
            </a:r>
            <a:r>
              <a:rPr lang="en-US" dirty="0" smtClean="0"/>
              <a:t>predictors by </a:t>
            </a:r>
            <a:r>
              <a:rPr lang="en-US" dirty="0"/>
              <a:t>timeframes</a:t>
            </a:r>
          </a:p>
        </p:txBody>
      </p:sp>
    </p:spTree>
    <p:extLst>
      <p:ext uri="{BB962C8B-B14F-4D97-AF65-F5344CB8AC3E}">
        <p14:creationId xmlns:p14="http://schemas.microsoft.com/office/powerpoint/2010/main" val="16458247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5400" dirty="0" smtClean="0"/>
              <a:t>Discussion</a:t>
            </a:r>
            <a:endParaRPr lang="en-US" sz="5400" dirty="0"/>
          </a:p>
        </p:txBody>
      </p:sp>
      <p:sp>
        <p:nvSpPr>
          <p:cNvPr id="8" name="Text Placeholder 7"/>
          <p:cNvSpPr>
            <a:spLocks noGrp="1"/>
          </p:cNvSpPr>
          <p:nvPr>
            <p:ph type="body" idx="1"/>
          </p:nvPr>
        </p:nvSpPr>
        <p:spPr/>
        <p:txBody>
          <a:bodyPr>
            <a:normAutofit/>
          </a:bodyPr>
          <a:lstStyle/>
          <a:p>
            <a:endParaRPr lang="en-US" sz="2800" b="1" dirty="0">
              <a:solidFill>
                <a:schemeClr val="accent3"/>
              </a:solidFill>
            </a:endParaRPr>
          </a:p>
        </p:txBody>
      </p:sp>
    </p:spTree>
    <p:extLst>
      <p:ext uri="{BB962C8B-B14F-4D97-AF65-F5344CB8AC3E}">
        <p14:creationId xmlns:p14="http://schemas.microsoft.com/office/powerpoint/2010/main" val="9480818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84310" y="609600"/>
            <a:ext cx="10018713" cy="783771"/>
          </a:xfrm>
        </p:spPr>
        <p:txBody>
          <a:bodyPr/>
          <a:lstStyle/>
          <a:p>
            <a:r>
              <a:rPr lang="en-US" dirty="0" smtClean="0"/>
              <a:t>Summary of findings</a:t>
            </a:r>
            <a:endParaRPr lang="en-US" dirty="0"/>
          </a:p>
        </p:txBody>
      </p:sp>
      <p:sp>
        <p:nvSpPr>
          <p:cNvPr id="4" name="Content Placeholder 3"/>
          <p:cNvSpPr>
            <a:spLocks noGrp="1"/>
          </p:cNvSpPr>
          <p:nvPr>
            <p:ph idx="1"/>
          </p:nvPr>
        </p:nvSpPr>
        <p:spPr>
          <a:xfrm>
            <a:off x="1484310" y="1567544"/>
            <a:ext cx="10018713" cy="4963886"/>
          </a:xfrm>
        </p:spPr>
        <p:txBody>
          <a:bodyPr>
            <a:noAutofit/>
          </a:bodyPr>
          <a:lstStyle/>
          <a:p>
            <a:pPr lvl="1">
              <a:buFont typeface="Arial" panose="020B0604020202020204" pitchFamily="34" charset="0"/>
              <a:buChar char="•"/>
            </a:pPr>
            <a:r>
              <a:rPr lang="en-US" sz="1400" dirty="0" smtClean="0"/>
              <a:t>168 models: 2 populations (CYF and AOA) x 4 timeframes (7, 30, 60 and 90-day readmissions) x 3 set of variables (all predictors, predictors from tree-based models, and predictors from Boruta algorithm) x 7 ML algorithms</a:t>
            </a:r>
          </a:p>
          <a:p>
            <a:pPr lvl="1">
              <a:buFont typeface="Arial" panose="020B0604020202020204" pitchFamily="34" charset="0"/>
              <a:buChar char="•"/>
            </a:pPr>
            <a:r>
              <a:rPr lang="en-US" sz="1400" dirty="0"/>
              <a:t>There are not many differences in the overall model performance between the CYF and AOA samples</a:t>
            </a:r>
            <a:r>
              <a:rPr lang="en-US" sz="1400" dirty="0" smtClean="0"/>
              <a:t>.</a:t>
            </a:r>
          </a:p>
          <a:p>
            <a:pPr lvl="1">
              <a:buFont typeface="Arial" panose="020B0604020202020204" pitchFamily="34" charset="0"/>
              <a:buChar char="•"/>
            </a:pPr>
            <a:r>
              <a:rPr lang="en-US" sz="1400" dirty="0" smtClean="0"/>
              <a:t>Performances of MLs:</a:t>
            </a:r>
          </a:p>
          <a:p>
            <a:pPr lvl="2">
              <a:buFont typeface="Arial" panose="020B0604020202020204" pitchFamily="34" charset="0"/>
              <a:buChar char="•"/>
            </a:pPr>
            <a:r>
              <a:rPr lang="en-US" sz="1400" dirty="0"/>
              <a:t>Naïve </a:t>
            </a:r>
            <a:r>
              <a:rPr lang="en-US" sz="1400" dirty="0" smtClean="0"/>
              <a:t>Bayes, KNN and Decision </a:t>
            </a:r>
            <a:r>
              <a:rPr lang="en-US" sz="1400" dirty="0"/>
              <a:t>Tree</a:t>
            </a:r>
            <a:r>
              <a:rPr lang="en-US" sz="1400" dirty="0" smtClean="0"/>
              <a:t> </a:t>
            </a:r>
            <a:r>
              <a:rPr lang="en-US" sz="1400" dirty="0"/>
              <a:t>models had poor performances (accuracy and AUC &lt; 0.65</a:t>
            </a:r>
            <a:r>
              <a:rPr lang="en-US" sz="1400" dirty="0" smtClean="0"/>
              <a:t>)</a:t>
            </a:r>
          </a:p>
          <a:p>
            <a:pPr lvl="2">
              <a:buFont typeface="Arial" panose="020B0604020202020204" pitchFamily="34" charset="0"/>
              <a:buChar char="•"/>
            </a:pPr>
            <a:r>
              <a:rPr lang="en-US" sz="1400" dirty="0"/>
              <a:t>Logistic </a:t>
            </a:r>
            <a:r>
              <a:rPr lang="en-US" sz="1400" dirty="0" smtClean="0"/>
              <a:t>Regression and Neural Networks had </a:t>
            </a:r>
            <a:r>
              <a:rPr lang="en-US" sz="1400" dirty="0"/>
              <a:t>a moderate performance (0.65 – 0.75 accuracy and 0.68 - 0.72 AUC</a:t>
            </a:r>
            <a:r>
              <a:rPr lang="en-US" sz="1400" dirty="0" smtClean="0"/>
              <a:t>)</a:t>
            </a:r>
          </a:p>
          <a:p>
            <a:pPr lvl="2">
              <a:buFont typeface="Arial" panose="020B0604020202020204" pitchFamily="34" charset="0"/>
              <a:buChar char="•"/>
            </a:pPr>
            <a:r>
              <a:rPr lang="en-US" sz="1400" dirty="0"/>
              <a:t>Random Forest and Gradient Boosting had </a:t>
            </a:r>
            <a:r>
              <a:rPr lang="en-US" sz="1400" dirty="0" smtClean="0"/>
              <a:t>good </a:t>
            </a:r>
            <a:r>
              <a:rPr lang="en-US" sz="1400" dirty="0"/>
              <a:t>performance (accuracy </a:t>
            </a:r>
            <a:r>
              <a:rPr lang="en-US" sz="1400" dirty="0" smtClean="0"/>
              <a:t>0.70-0.86 </a:t>
            </a:r>
            <a:r>
              <a:rPr lang="en-US" sz="1400" dirty="0"/>
              <a:t>and AUC 0.70 – </a:t>
            </a:r>
            <a:r>
              <a:rPr lang="en-US" sz="1400" dirty="0" smtClean="0"/>
              <a:t>0.80)</a:t>
            </a:r>
          </a:p>
          <a:p>
            <a:pPr lvl="1">
              <a:buFont typeface="Arial" panose="020B0604020202020204" pitchFamily="34" charset="0"/>
              <a:buChar char="•"/>
            </a:pPr>
            <a:r>
              <a:rPr lang="en-US" sz="1400" dirty="0"/>
              <a:t>Performances of set of variables</a:t>
            </a:r>
            <a:r>
              <a:rPr lang="en-US" sz="1400" dirty="0" smtClean="0"/>
              <a:t>:</a:t>
            </a:r>
          </a:p>
          <a:p>
            <a:pPr lvl="2">
              <a:buFont typeface="Arial" panose="020B0604020202020204" pitchFamily="34" charset="0"/>
              <a:buChar char="•"/>
            </a:pPr>
            <a:r>
              <a:rPr lang="en-US" sz="1400" dirty="0"/>
              <a:t>all </a:t>
            </a:r>
            <a:r>
              <a:rPr lang="en-US" sz="1400" dirty="0" smtClean="0"/>
              <a:t>predictors </a:t>
            </a:r>
            <a:r>
              <a:rPr lang="en-US" sz="1400" dirty="0"/>
              <a:t>(185 for CYF and 258 for AOA) yielded the best </a:t>
            </a:r>
            <a:r>
              <a:rPr lang="en-US" sz="1400" dirty="0" smtClean="0"/>
              <a:t>performance but requiring high computing power</a:t>
            </a:r>
          </a:p>
          <a:p>
            <a:pPr lvl="2">
              <a:buFont typeface="Arial" panose="020B0604020202020204" pitchFamily="34" charset="0"/>
              <a:buChar char="•"/>
            </a:pPr>
            <a:r>
              <a:rPr lang="en-US" sz="1400" dirty="0"/>
              <a:t>p</a:t>
            </a:r>
            <a:r>
              <a:rPr lang="en-US" sz="1400" dirty="0" smtClean="0"/>
              <a:t>redictors from tree-based model yielded low performance</a:t>
            </a:r>
          </a:p>
          <a:p>
            <a:pPr lvl="2">
              <a:buFont typeface="Arial" panose="020B0604020202020204" pitchFamily="34" charset="0"/>
              <a:buChar char="•"/>
            </a:pPr>
            <a:r>
              <a:rPr lang="en-US" sz="1400" dirty="0" smtClean="0"/>
              <a:t>Predictors from Boruta algorithm yielded satisfactory to good performance and have much fewer variables</a:t>
            </a:r>
          </a:p>
          <a:p>
            <a:pPr marL="914400" lvl="2" indent="0">
              <a:buNone/>
            </a:pPr>
            <a:r>
              <a:rPr lang="en-US" sz="1400" b="1" dirty="0" smtClean="0"/>
              <a:t>Final model: Gradient Boosting with predictors selected from Boruta algorithm</a:t>
            </a:r>
          </a:p>
          <a:p>
            <a:pPr lvl="1"/>
            <a:r>
              <a:rPr lang="en-US" sz="1400" dirty="0"/>
              <a:t>The</a:t>
            </a:r>
            <a:r>
              <a:rPr lang="en-US" sz="1600" dirty="0"/>
              <a:t> model performed very well for the 7-day readmission </a:t>
            </a:r>
            <a:r>
              <a:rPr lang="en-US" sz="1600" dirty="0" smtClean="0"/>
              <a:t>but its </a:t>
            </a:r>
            <a:r>
              <a:rPr lang="en-US" sz="1600" dirty="0"/>
              <a:t>performance decreased in 30, 60 and 90 days.</a:t>
            </a:r>
          </a:p>
          <a:p>
            <a:pPr marL="914400" lvl="2" indent="0">
              <a:buNone/>
            </a:pPr>
            <a:endParaRPr lang="en-US" sz="1400" dirty="0" smtClean="0"/>
          </a:p>
        </p:txBody>
      </p:sp>
    </p:spTree>
    <p:extLst>
      <p:ext uri="{BB962C8B-B14F-4D97-AF65-F5344CB8AC3E}">
        <p14:creationId xmlns:p14="http://schemas.microsoft.com/office/powerpoint/2010/main" val="24573498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84310" y="609600"/>
            <a:ext cx="10018713" cy="783771"/>
          </a:xfrm>
        </p:spPr>
        <p:txBody>
          <a:bodyPr>
            <a:normAutofit/>
          </a:bodyPr>
          <a:lstStyle/>
          <a:p>
            <a:pPr lvl="1" algn="ctr"/>
            <a:r>
              <a:rPr lang="en-US" sz="4000" dirty="0"/>
              <a:t>Strengths and limitations </a:t>
            </a:r>
            <a:endParaRPr lang="en-US" sz="3600" dirty="0"/>
          </a:p>
        </p:txBody>
      </p:sp>
      <p:sp>
        <p:nvSpPr>
          <p:cNvPr id="4" name="Content Placeholder 3"/>
          <p:cNvSpPr>
            <a:spLocks noGrp="1"/>
          </p:cNvSpPr>
          <p:nvPr>
            <p:ph idx="1"/>
          </p:nvPr>
        </p:nvSpPr>
        <p:spPr>
          <a:xfrm>
            <a:off x="1484310" y="1567544"/>
            <a:ext cx="10018713" cy="4963886"/>
          </a:xfrm>
        </p:spPr>
        <p:txBody>
          <a:bodyPr>
            <a:noAutofit/>
          </a:bodyPr>
          <a:lstStyle/>
          <a:p>
            <a:pPr lvl="1">
              <a:buFont typeface="Arial" panose="020B0604020202020204" pitchFamily="34" charset="0"/>
              <a:buChar char="•"/>
            </a:pPr>
            <a:r>
              <a:rPr lang="en-US" dirty="0"/>
              <a:t>Strengths:</a:t>
            </a:r>
          </a:p>
          <a:p>
            <a:pPr lvl="2">
              <a:buFont typeface="Arial" panose="020B0604020202020204" pitchFamily="34" charset="0"/>
              <a:buChar char="•"/>
            </a:pPr>
            <a:r>
              <a:rPr lang="en-US" sz="2000" dirty="0"/>
              <a:t>analyzed two relatively big datasets for both the CYF and AOA systems at four readmission timeframes (7, 30, 60 and 90 days</a:t>
            </a:r>
            <a:r>
              <a:rPr lang="en-US" sz="2000" dirty="0"/>
              <a:t>)</a:t>
            </a:r>
          </a:p>
          <a:p>
            <a:pPr lvl="2">
              <a:buFont typeface="Arial" panose="020B0604020202020204" pitchFamily="34" charset="0"/>
              <a:buChar char="•"/>
            </a:pPr>
            <a:r>
              <a:rPr lang="en-US" sz="2000" dirty="0"/>
              <a:t>application of multiple ML models with different sets of number of </a:t>
            </a:r>
            <a:r>
              <a:rPr lang="en-US" sz="2000" dirty="0" smtClean="0"/>
              <a:t>variables</a:t>
            </a:r>
          </a:p>
          <a:p>
            <a:pPr lvl="1">
              <a:buFont typeface="Arial" panose="020B0604020202020204" pitchFamily="34" charset="0"/>
              <a:buChar char="•"/>
            </a:pPr>
            <a:r>
              <a:rPr lang="en-US" dirty="0" smtClean="0"/>
              <a:t>Limitations:</a:t>
            </a:r>
          </a:p>
          <a:p>
            <a:pPr lvl="2">
              <a:buFont typeface="Arial" panose="020B0604020202020204" pitchFamily="34" charset="0"/>
              <a:buChar char="•"/>
            </a:pPr>
            <a:r>
              <a:rPr lang="en-US" sz="2000" dirty="0"/>
              <a:t>could not use all variables in the original dataset, especially demographics variables, due to a large portion of missing </a:t>
            </a:r>
            <a:r>
              <a:rPr lang="en-US" sz="2000" dirty="0" smtClean="0"/>
              <a:t>data</a:t>
            </a:r>
          </a:p>
          <a:p>
            <a:pPr lvl="2">
              <a:buFont typeface="Arial" panose="020B0604020202020204" pitchFamily="34" charset="0"/>
              <a:buChar char="•"/>
            </a:pPr>
            <a:r>
              <a:rPr lang="en-US" sz="2000" dirty="0" smtClean="0"/>
              <a:t>default set-up for ML models</a:t>
            </a:r>
          </a:p>
          <a:p>
            <a:pPr lvl="2">
              <a:buFont typeface="Arial" panose="020B0604020202020204" pitchFamily="34" charset="0"/>
              <a:buChar char="•"/>
            </a:pPr>
            <a:r>
              <a:rPr lang="en-US" sz="2000" dirty="0"/>
              <a:t>class imbalance; there are much fewer rehospitalized cases than non-rehospitalized </a:t>
            </a:r>
            <a:r>
              <a:rPr lang="en-US" sz="2000" dirty="0" smtClean="0"/>
              <a:t>ones</a:t>
            </a:r>
          </a:p>
          <a:p>
            <a:pPr lvl="2">
              <a:buFont typeface="Arial" panose="020B0604020202020204" pitchFamily="34" charset="0"/>
              <a:buChar char="•"/>
            </a:pPr>
            <a:r>
              <a:rPr lang="en-US" sz="2000" dirty="0"/>
              <a:t>only used administrative data </a:t>
            </a:r>
            <a:endParaRPr lang="en-US" sz="2000" dirty="0" smtClean="0"/>
          </a:p>
        </p:txBody>
      </p:sp>
    </p:spTree>
    <p:extLst>
      <p:ext uri="{BB962C8B-B14F-4D97-AF65-F5344CB8AC3E}">
        <p14:creationId xmlns:p14="http://schemas.microsoft.com/office/powerpoint/2010/main" val="142504357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562429"/>
          </a:xfrm>
        </p:spPr>
        <p:txBody>
          <a:bodyPr>
            <a:normAutofit fontScale="90000"/>
          </a:bodyPr>
          <a:lstStyle/>
          <a:p>
            <a:r>
              <a:rPr lang="en-US" dirty="0"/>
              <a:t>Next </a:t>
            </a:r>
            <a:r>
              <a:rPr lang="en-US" dirty="0" smtClean="0"/>
              <a:t>Steps</a:t>
            </a:r>
            <a:endParaRPr lang="en-US" dirty="0"/>
          </a:p>
        </p:txBody>
      </p:sp>
      <p:sp>
        <p:nvSpPr>
          <p:cNvPr id="3" name="Content Placeholder 2"/>
          <p:cNvSpPr>
            <a:spLocks noGrp="1"/>
          </p:cNvSpPr>
          <p:nvPr>
            <p:ph idx="1"/>
          </p:nvPr>
        </p:nvSpPr>
        <p:spPr>
          <a:xfrm>
            <a:off x="1484310" y="1349829"/>
            <a:ext cx="10018713" cy="4441371"/>
          </a:xfrm>
        </p:spPr>
        <p:txBody>
          <a:bodyPr>
            <a:normAutofit/>
          </a:bodyPr>
          <a:lstStyle/>
          <a:p>
            <a:pPr lvl="1">
              <a:buFont typeface="Arial" panose="020B0604020202020204" pitchFamily="34" charset="0"/>
              <a:buChar char="•"/>
            </a:pPr>
            <a:r>
              <a:rPr lang="en-US" sz="2400" dirty="0" smtClean="0"/>
              <a:t>Incorporate</a:t>
            </a:r>
            <a:r>
              <a:rPr lang="en-US" sz="2400" dirty="0" smtClean="0"/>
              <a:t> outcome measure data</a:t>
            </a:r>
          </a:p>
          <a:p>
            <a:pPr lvl="1">
              <a:buFont typeface="Arial" panose="020B0604020202020204" pitchFamily="34" charset="0"/>
              <a:buChar char="•"/>
            </a:pPr>
            <a:r>
              <a:rPr lang="en-US" sz="2400" dirty="0" smtClean="0"/>
              <a:t>Analyze the data by individual FY or select the FYs that have more available demographics data</a:t>
            </a:r>
          </a:p>
          <a:p>
            <a:pPr lvl="1">
              <a:buFont typeface="Arial" panose="020B0604020202020204" pitchFamily="34" charset="0"/>
              <a:buChar char="•"/>
            </a:pPr>
            <a:r>
              <a:rPr lang="en-US" sz="2400" dirty="0" smtClean="0"/>
              <a:t>Sensitivity analysis – remove some variables with high importance scores</a:t>
            </a:r>
          </a:p>
          <a:p>
            <a:pPr lvl="1">
              <a:buFont typeface="Arial" panose="020B0604020202020204" pitchFamily="34" charset="0"/>
              <a:buChar char="•"/>
            </a:pPr>
            <a:r>
              <a:rPr lang="en-US" sz="2400" dirty="0" smtClean="0"/>
              <a:t>Deep learning model</a:t>
            </a:r>
            <a:endParaRPr lang="en-US" sz="2400" dirty="0"/>
          </a:p>
        </p:txBody>
      </p:sp>
    </p:spTree>
    <p:extLst>
      <p:ext uri="{BB962C8B-B14F-4D97-AF65-F5344CB8AC3E}">
        <p14:creationId xmlns:p14="http://schemas.microsoft.com/office/powerpoint/2010/main" val="164432146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1484310" y="2289627"/>
            <a:ext cx="10018713" cy="3124201"/>
          </a:xfrm>
        </p:spPr>
        <p:txBody>
          <a:bodyPr>
            <a:normAutofit fontScale="70000" lnSpcReduction="20000"/>
          </a:bodyPr>
          <a:lstStyle/>
          <a:p>
            <a:r>
              <a:rPr lang="en-US" dirty="0" err="1"/>
              <a:t>Vigod</a:t>
            </a:r>
            <a:r>
              <a:rPr lang="en-US" dirty="0"/>
              <a:t>, S.N., </a:t>
            </a:r>
            <a:r>
              <a:rPr lang="en-US" dirty="0" err="1"/>
              <a:t>Kurdyak</a:t>
            </a:r>
            <a:r>
              <a:rPr lang="en-US" dirty="0"/>
              <a:t>, P.A., Dennis, C.L., et al., 2013. Transitional interventions to </a:t>
            </a:r>
            <a:r>
              <a:rPr lang="en-US" dirty="0" smtClean="0"/>
              <a:t>reduce early </a:t>
            </a:r>
            <a:r>
              <a:rPr lang="en-US" dirty="0"/>
              <a:t>psychiatric readmissions in adults: systematic review. </a:t>
            </a:r>
            <a:r>
              <a:rPr lang="en-US" dirty="0" err="1"/>
              <a:t>BJPsych</a:t>
            </a:r>
            <a:r>
              <a:rPr lang="en-US" dirty="0"/>
              <a:t> 202, 187–194.</a:t>
            </a:r>
          </a:p>
          <a:p>
            <a:r>
              <a:rPr lang="en-US" dirty="0"/>
              <a:t>Li, Q., Yao, X., &amp; </a:t>
            </a:r>
            <a:r>
              <a:rPr lang="en-US" dirty="0" err="1"/>
              <a:t>Échevin</a:t>
            </a:r>
            <a:r>
              <a:rPr lang="en-US" dirty="0"/>
              <a:t>, D. (2020). How Good Is Machine Learning in Predicting All-Cause 30-Day Hospital Readmission? Evidence From Administrative Data. </a:t>
            </a:r>
            <a:r>
              <a:rPr lang="en-US" i="1" dirty="0"/>
              <a:t>Value in Health</a:t>
            </a:r>
            <a:r>
              <a:rPr lang="en-US" dirty="0"/>
              <a:t>, </a:t>
            </a:r>
            <a:r>
              <a:rPr lang="en-US" i="1" dirty="0"/>
              <a:t>23</a:t>
            </a:r>
            <a:r>
              <a:rPr lang="en-US" dirty="0"/>
              <a:t>(10), 1307-1315</a:t>
            </a:r>
            <a:r>
              <a:rPr lang="en-US" dirty="0" smtClean="0"/>
              <a:t>.</a:t>
            </a:r>
          </a:p>
          <a:p>
            <a:r>
              <a:rPr lang="en-US" dirty="0"/>
              <a:t>Morel, D., Kalvin, C. Y., Liu-Ferrara, A., Caceres-</a:t>
            </a:r>
            <a:r>
              <a:rPr lang="en-US" dirty="0" err="1"/>
              <a:t>Suriel</a:t>
            </a:r>
            <a:r>
              <a:rPr lang="en-US" dirty="0"/>
              <a:t>, A. J., Kurtz, S. G., &amp; </a:t>
            </a:r>
            <a:r>
              <a:rPr lang="en-US" dirty="0" err="1"/>
              <a:t>Tabak</a:t>
            </a:r>
            <a:r>
              <a:rPr lang="en-US" dirty="0"/>
              <a:t>, Y. P. (2020). Predicting hospital readmission in patients with mental or substance use disorders: a machine learning approach. </a:t>
            </a:r>
            <a:r>
              <a:rPr lang="en-US" i="1" dirty="0"/>
              <a:t>International journal of medical informatics</a:t>
            </a:r>
            <a:r>
              <a:rPr lang="en-US" dirty="0"/>
              <a:t>, </a:t>
            </a:r>
            <a:r>
              <a:rPr lang="en-US" i="1" dirty="0"/>
              <a:t>139</a:t>
            </a:r>
            <a:r>
              <a:rPr lang="en-US" dirty="0"/>
              <a:t>, 104136</a:t>
            </a:r>
            <a:r>
              <a:rPr lang="en-US" dirty="0" smtClean="0"/>
              <a:t>.</a:t>
            </a:r>
          </a:p>
          <a:p>
            <a:r>
              <a:rPr lang="en-US" dirty="0" err="1"/>
              <a:t>Blankers</a:t>
            </a:r>
            <a:r>
              <a:rPr lang="en-US" dirty="0"/>
              <a:t>, M., van der Post, L. F., &amp; Dekker, J. J. (2020). Predicting hospitalization following psychiatric crisis care using machine learning. </a:t>
            </a:r>
            <a:r>
              <a:rPr lang="en-US" i="1" dirty="0"/>
              <a:t>BMC medical informatics and decision making</a:t>
            </a:r>
            <a:r>
              <a:rPr lang="en-US" dirty="0"/>
              <a:t>, </a:t>
            </a:r>
            <a:r>
              <a:rPr lang="en-US" i="1" dirty="0"/>
              <a:t>20</a:t>
            </a:r>
            <a:r>
              <a:rPr lang="en-US" dirty="0"/>
              <a:t>(1), 1-11</a:t>
            </a:r>
            <a:r>
              <a:rPr lang="en-US" dirty="0" smtClean="0"/>
              <a:t>.</a:t>
            </a:r>
          </a:p>
          <a:p>
            <a:r>
              <a:rPr lang="en-US" dirty="0"/>
              <a:t>Zhao, Y., Castellanos, F.X, 2016. Annual research review: discovery science strategies </a:t>
            </a:r>
            <a:r>
              <a:rPr lang="en-US" dirty="0" smtClean="0"/>
              <a:t>in studies </a:t>
            </a:r>
            <a:r>
              <a:rPr lang="en-US" dirty="0"/>
              <a:t>of the pathophysiology of child and adolescent psychiatric disorders </a:t>
            </a:r>
            <a:r>
              <a:rPr lang="en-US" dirty="0" smtClean="0"/>
              <a:t>– promises and </a:t>
            </a:r>
            <a:r>
              <a:rPr lang="en-US" dirty="0"/>
              <a:t>limitations. J. Child Psychol. Psychiatry 57, 421–439.</a:t>
            </a:r>
          </a:p>
        </p:txBody>
      </p:sp>
    </p:spTree>
    <p:extLst>
      <p:ext uri="{BB962C8B-B14F-4D97-AF65-F5344CB8AC3E}">
        <p14:creationId xmlns:p14="http://schemas.microsoft.com/office/powerpoint/2010/main" val="26436374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437" y="1026995"/>
            <a:ext cx="10018713" cy="788158"/>
          </a:xfrm>
        </p:spPr>
        <p:txBody>
          <a:bodyPr/>
          <a:lstStyle/>
          <a:p>
            <a:r>
              <a:rPr lang="en-US" dirty="0" smtClean="0"/>
              <a:t>Objectives</a:t>
            </a:r>
            <a:endParaRPr lang="en-US" dirty="0"/>
          </a:p>
        </p:txBody>
      </p:sp>
      <p:sp>
        <p:nvSpPr>
          <p:cNvPr id="3" name="Content Placeholder 2"/>
          <p:cNvSpPr>
            <a:spLocks noGrp="1"/>
          </p:cNvSpPr>
          <p:nvPr>
            <p:ph idx="1"/>
          </p:nvPr>
        </p:nvSpPr>
        <p:spPr>
          <a:xfrm>
            <a:off x="2030221" y="1310185"/>
            <a:ext cx="8778806" cy="4276299"/>
          </a:xfrm>
        </p:spPr>
        <p:txBody>
          <a:bodyPr>
            <a:normAutofit/>
          </a:bodyPr>
          <a:lstStyle/>
          <a:p>
            <a:r>
              <a:rPr lang="en-US" sz="2400" dirty="0" smtClean="0"/>
              <a:t>1</a:t>
            </a:r>
            <a:r>
              <a:rPr lang="en-US" sz="2400" dirty="0" smtClean="0"/>
              <a:t>) </a:t>
            </a:r>
            <a:r>
              <a:rPr lang="en-US" sz="2400" dirty="0"/>
              <a:t>Predict 90/60/30/7-day rehospitalization since a previous inpatient psychiatric hospital </a:t>
            </a:r>
            <a:r>
              <a:rPr lang="en-US" sz="2400" dirty="0" smtClean="0"/>
              <a:t>discharge for </a:t>
            </a:r>
            <a:r>
              <a:rPr lang="en-US" sz="2400" dirty="0" smtClean="0"/>
              <a:t>CYF </a:t>
            </a:r>
            <a:r>
              <a:rPr lang="en-US" sz="2400" dirty="0" smtClean="0"/>
              <a:t>population and identify the influencing factors.</a:t>
            </a:r>
          </a:p>
          <a:p>
            <a:r>
              <a:rPr lang="en-US" sz="2400" dirty="0" smtClean="0"/>
              <a:t>2) Predict 90/60/30/7-day rehospitalization since a previous inpatient psychiatric hospital </a:t>
            </a:r>
            <a:r>
              <a:rPr lang="en-US" sz="2400" dirty="0"/>
              <a:t>discharge </a:t>
            </a:r>
            <a:r>
              <a:rPr lang="en-US" sz="2400" dirty="0" smtClean="0"/>
              <a:t>for </a:t>
            </a:r>
            <a:r>
              <a:rPr lang="en-US" sz="2400" dirty="0" smtClean="0"/>
              <a:t>AOA</a:t>
            </a:r>
            <a:r>
              <a:rPr lang="en-US" sz="2400" dirty="0" smtClean="0"/>
              <a:t> </a:t>
            </a:r>
            <a:r>
              <a:rPr lang="en-US" sz="2400" dirty="0" smtClean="0"/>
              <a:t>population and </a:t>
            </a:r>
            <a:r>
              <a:rPr lang="en-US" sz="2400" dirty="0"/>
              <a:t>identify the influencing factors.</a:t>
            </a:r>
          </a:p>
        </p:txBody>
      </p:sp>
    </p:spTree>
    <p:extLst>
      <p:ext uri="{BB962C8B-B14F-4D97-AF65-F5344CB8AC3E}">
        <p14:creationId xmlns:p14="http://schemas.microsoft.com/office/powerpoint/2010/main" val="29277340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5400" dirty="0" smtClean="0"/>
              <a:t>Methods</a:t>
            </a:r>
            <a:endParaRPr lang="en-US" sz="5400" dirty="0"/>
          </a:p>
        </p:txBody>
      </p:sp>
      <p:sp>
        <p:nvSpPr>
          <p:cNvPr id="8" name="Text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954054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0" y="937146"/>
            <a:ext cx="10018713" cy="1752599"/>
          </a:xfrm>
        </p:spPr>
        <p:txBody>
          <a:bodyPr/>
          <a:lstStyle/>
          <a:p>
            <a:r>
              <a:rPr lang="en-US" dirty="0" smtClean="0"/>
              <a:t>Key Elements</a:t>
            </a:r>
            <a:endParaRPr lang="en-US" dirty="0"/>
          </a:p>
        </p:txBody>
      </p:sp>
      <p:sp>
        <p:nvSpPr>
          <p:cNvPr id="5" name="Content Placeholder 4"/>
          <p:cNvSpPr>
            <a:spLocks noGrp="1"/>
          </p:cNvSpPr>
          <p:nvPr>
            <p:ph idx="1"/>
          </p:nvPr>
        </p:nvSpPr>
        <p:spPr>
          <a:xfrm>
            <a:off x="1484310" y="1323833"/>
            <a:ext cx="10018713" cy="4467368"/>
          </a:xfrm>
        </p:spPr>
        <p:txBody>
          <a:bodyPr/>
          <a:lstStyle/>
          <a:p>
            <a:r>
              <a:rPr lang="en-US" dirty="0" smtClean="0"/>
              <a:t>Client data source</a:t>
            </a:r>
          </a:p>
          <a:p>
            <a:r>
              <a:rPr lang="en-US" dirty="0" smtClean="0"/>
              <a:t>Outputs and predictor variables</a:t>
            </a:r>
          </a:p>
          <a:p>
            <a:r>
              <a:rPr lang="en-US" dirty="0" smtClean="0"/>
              <a:t>Machine learning models</a:t>
            </a:r>
          </a:p>
        </p:txBody>
      </p:sp>
    </p:spTree>
    <p:extLst>
      <p:ext uri="{BB962C8B-B14F-4D97-AF65-F5344CB8AC3E}">
        <p14:creationId xmlns:p14="http://schemas.microsoft.com/office/powerpoint/2010/main" val="11658216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9580" y="0"/>
            <a:ext cx="10018713" cy="1752599"/>
          </a:xfrm>
        </p:spPr>
        <p:txBody>
          <a:bodyPr/>
          <a:lstStyle/>
          <a:p>
            <a:r>
              <a:rPr lang="en-US" dirty="0"/>
              <a:t>Client data </a:t>
            </a:r>
            <a:r>
              <a:rPr lang="en-US" dirty="0" smtClean="0"/>
              <a:t>source</a:t>
            </a:r>
            <a:endParaRPr lang="en-US" dirty="0"/>
          </a:p>
        </p:txBody>
      </p:sp>
      <p:sp>
        <p:nvSpPr>
          <p:cNvPr id="3" name="Content Placeholder 2"/>
          <p:cNvSpPr>
            <a:spLocks noGrp="1"/>
          </p:cNvSpPr>
          <p:nvPr>
            <p:ph idx="1"/>
          </p:nvPr>
        </p:nvSpPr>
        <p:spPr>
          <a:xfrm>
            <a:off x="1097279" y="1501255"/>
            <a:ext cx="10503317" cy="4981432"/>
          </a:xfrm>
        </p:spPr>
        <p:txBody>
          <a:bodyPr>
            <a:normAutofit/>
          </a:bodyPr>
          <a:lstStyle/>
          <a:p>
            <a:pPr lvl="1">
              <a:buFont typeface="Arial" panose="020B0604020202020204" pitchFamily="34" charset="0"/>
              <a:buChar char="•"/>
            </a:pPr>
            <a:r>
              <a:rPr lang="en-US" sz="2800" dirty="0" smtClean="0"/>
              <a:t>Data </a:t>
            </a:r>
            <a:r>
              <a:rPr lang="en-US" sz="2800" dirty="0" smtClean="0"/>
              <a:t>source: </a:t>
            </a:r>
            <a:r>
              <a:rPr lang="en-US" sz="2000" dirty="0" smtClean="0"/>
              <a:t>Cerner </a:t>
            </a:r>
            <a:r>
              <a:rPr lang="en-US" sz="2000" dirty="0"/>
              <a:t>Community Behavioral Health (CCBH</a:t>
            </a:r>
            <a:r>
              <a:rPr lang="en-US" sz="2000" dirty="0" smtClean="0"/>
              <a:t>)</a:t>
            </a:r>
          </a:p>
          <a:p>
            <a:pPr lvl="2">
              <a:buFont typeface="Arial" panose="020B0604020202020204" pitchFamily="34" charset="0"/>
              <a:buChar char="•"/>
            </a:pPr>
            <a:r>
              <a:rPr lang="en-US" dirty="0" smtClean="0"/>
              <a:t>Data Warehouse database in Microsoft </a:t>
            </a:r>
            <a:r>
              <a:rPr lang="en-US" dirty="0"/>
              <a:t>SQL </a:t>
            </a:r>
            <a:r>
              <a:rPr lang="en-US" dirty="0" smtClean="0"/>
              <a:t>Server at HSRC</a:t>
            </a:r>
            <a:endParaRPr lang="en-US" dirty="0" smtClean="0"/>
          </a:p>
          <a:p>
            <a:pPr marL="738188" lvl="3" indent="-182563">
              <a:buFont typeface="Arial" panose="020B0604020202020204" pitchFamily="34" charset="0"/>
              <a:buChar char="•"/>
            </a:pPr>
            <a:r>
              <a:rPr lang="en-US" sz="2600" dirty="0" smtClean="0"/>
              <a:t> Dataset:</a:t>
            </a:r>
            <a:endParaRPr lang="en-US" sz="2600" dirty="0"/>
          </a:p>
          <a:p>
            <a:pPr lvl="2">
              <a:buFont typeface="Arial" panose="020B0604020202020204" pitchFamily="34" charset="0"/>
              <a:buChar char="•"/>
            </a:pPr>
            <a:r>
              <a:rPr lang="en-US" sz="2000" dirty="0"/>
              <a:t>I</a:t>
            </a:r>
            <a:r>
              <a:rPr lang="en-US" sz="2000" dirty="0" smtClean="0"/>
              <a:t>npatient </a:t>
            </a:r>
            <a:r>
              <a:rPr lang="en-US" sz="2000" dirty="0"/>
              <a:t>assignment data </a:t>
            </a:r>
            <a:r>
              <a:rPr lang="en-US" sz="2000" dirty="0" smtClean="0"/>
              <a:t>was </a:t>
            </a:r>
            <a:r>
              <a:rPr lang="en-US" sz="2000" dirty="0"/>
              <a:t>pulled from </a:t>
            </a:r>
            <a:r>
              <a:rPr lang="en-US" sz="2000" dirty="0" smtClean="0"/>
              <a:t>07/01/2008 to 06/30/2020 </a:t>
            </a:r>
            <a:r>
              <a:rPr lang="en-US" sz="2000" dirty="0" smtClean="0"/>
              <a:t>(12 years</a:t>
            </a:r>
            <a:r>
              <a:rPr lang="en-US" sz="2000" dirty="0" smtClean="0"/>
              <a:t>)</a:t>
            </a:r>
            <a:endParaRPr lang="en-US" sz="2000" dirty="0"/>
          </a:p>
          <a:p>
            <a:pPr lvl="3">
              <a:buFont typeface="Arial" panose="020B0604020202020204" pitchFamily="34" charset="0"/>
              <a:buChar char="•"/>
            </a:pPr>
            <a:r>
              <a:rPr lang="en-US" sz="1800" dirty="0"/>
              <a:t>Each row in the dataset includes a hospital stay, also known as the “</a:t>
            </a:r>
            <a:r>
              <a:rPr lang="en-US" sz="1800" b="1" dirty="0"/>
              <a:t>index hospitalization</a:t>
            </a:r>
            <a:r>
              <a:rPr lang="en-US" sz="1800" dirty="0"/>
              <a:t>”, and the subsequent hospital stay called the “</a:t>
            </a:r>
            <a:r>
              <a:rPr lang="en-US" sz="1800" b="1" dirty="0"/>
              <a:t>readmission</a:t>
            </a:r>
            <a:r>
              <a:rPr lang="en-US" sz="1800" dirty="0" smtClean="0"/>
              <a:t>.”</a:t>
            </a:r>
          </a:p>
          <a:p>
            <a:pPr lvl="3">
              <a:buFont typeface="Arial" panose="020B0604020202020204" pitchFamily="34" charset="0"/>
              <a:buChar char="•"/>
            </a:pPr>
            <a:r>
              <a:rPr lang="en-US" sz="1800" dirty="0" smtClean="0"/>
              <a:t>The dataset includes </a:t>
            </a:r>
            <a:r>
              <a:rPr lang="en-US" sz="1800" dirty="0"/>
              <a:t>client demographics, all services received before the index hospitalization, level of care, and the 7, 30, 60 and 90-day readmissions. </a:t>
            </a:r>
          </a:p>
          <a:p>
            <a:pPr lvl="2">
              <a:buFont typeface="Arial" panose="020B0604020202020204" pitchFamily="34" charset="0"/>
              <a:buChar char="•"/>
            </a:pPr>
            <a:r>
              <a:rPr lang="en-US" dirty="0"/>
              <a:t>118,893 psychiatric hospitalization records of 44,605 </a:t>
            </a:r>
            <a:r>
              <a:rPr lang="en-US" dirty="0" smtClean="0"/>
              <a:t>clients </a:t>
            </a:r>
            <a:r>
              <a:rPr lang="en-US" dirty="0"/>
              <a:t>who </a:t>
            </a:r>
            <a:r>
              <a:rPr lang="en-US" dirty="0" smtClean="0"/>
              <a:t>have </a:t>
            </a:r>
            <a:r>
              <a:rPr lang="en-US" dirty="0"/>
              <a:t>received at least one psychiatric IP </a:t>
            </a:r>
            <a:r>
              <a:rPr lang="en-US" dirty="0" smtClean="0"/>
              <a:t>service. </a:t>
            </a:r>
          </a:p>
          <a:p>
            <a:pPr lvl="3">
              <a:buFont typeface="Arial" panose="020B0604020202020204" pitchFamily="34" charset="0"/>
              <a:buChar char="•"/>
            </a:pPr>
            <a:r>
              <a:rPr lang="en-US" dirty="0" smtClean="0"/>
              <a:t>CYF </a:t>
            </a:r>
            <a:r>
              <a:rPr lang="en-US" dirty="0"/>
              <a:t>sample includes 13,950 hospitalizations of 6,310 unique </a:t>
            </a:r>
            <a:r>
              <a:rPr lang="en-US" dirty="0" smtClean="0"/>
              <a:t>clients</a:t>
            </a:r>
          </a:p>
          <a:p>
            <a:pPr lvl="3">
              <a:buFont typeface="Arial" panose="020B0604020202020204" pitchFamily="34" charset="0"/>
              <a:buChar char="•"/>
            </a:pPr>
            <a:r>
              <a:rPr lang="en-US" dirty="0" smtClean="0"/>
              <a:t>AOA </a:t>
            </a:r>
            <a:r>
              <a:rPr lang="en-US" dirty="0"/>
              <a:t>sample includes 104,920 cases of 38,272 unique clients</a:t>
            </a:r>
          </a:p>
        </p:txBody>
      </p:sp>
    </p:spTree>
    <p:extLst>
      <p:ext uri="{BB962C8B-B14F-4D97-AF65-F5344CB8AC3E}">
        <p14:creationId xmlns:p14="http://schemas.microsoft.com/office/powerpoint/2010/main" val="3434860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1_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ppt/theme/theme3.xml><?xml version="1.0" encoding="utf-8"?>
<a:theme xmlns:a="http://schemas.openxmlformats.org/drawingml/2006/main" name="2_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6498</TotalTime>
  <Words>5941</Words>
  <Application>Microsoft Office PowerPoint</Application>
  <PresentationFormat>Widescreen</PresentationFormat>
  <Paragraphs>783</Paragraphs>
  <Slides>56</Slides>
  <Notes>19</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56</vt:i4>
      </vt:variant>
    </vt:vector>
  </HeadingPairs>
  <TitlesOfParts>
    <vt:vector size="63" baseType="lpstr">
      <vt:lpstr>Arial</vt:lpstr>
      <vt:lpstr>Calibri</vt:lpstr>
      <vt:lpstr>Corbel</vt:lpstr>
      <vt:lpstr>Times New Roman</vt:lpstr>
      <vt:lpstr>Parallax</vt:lpstr>
      <vt:lpstr>1_Parallax</vt:lpstr>
      <vt:lpstr>2_Parallax</vt:lpstr>
      <vt:lpstr>Early Psychiatric Rehospitalization Prediction</vt:lpstr>
      <vt:lpstr>Overview</vt:lpstr>
      <vt:lpstr>Background and Objective</vt:lpstr>
      <vt:lpstr>Early psychiatric rehospitalization (EPR)</vt:lpstr>
      <vt:lpstr>Machine learning approach</vt:lpstr>
      <vt:lpstr>Objectives</vt:lpstr>
      <vt:lpstr>Methods</vt:lpstr>
      <vt:lpstr>Key Elements</vt:lpstr>
      <vt:lpstr>Client data source</vt:lpstr>
      <vt:lpstr>Outputs and predictor variables</vt:lpstr>
      <vt:lpstr>PowerPoint Presentation</vt:lpstr>
      <vt:lpstr>Machine learning algorithms</vt:lpstr>
      <vt:lpstr>Machine learning algorithms</vt:lpstr>
      <vt:lpstr>Machine learning algorithms</vt:lpstr>
      <vt:lpstr>Machine learning algorithms</vt:lpstr>
      <vt:lpstr>Machine learning algorithms</vt:lpstr>
      <vt:lpstr>Machine learning algorithms</vt:lpstr>
      <vt:lpstr>Machine learning algorithms</vt:lpstr>
      <vt:lpstr>Predictive model pipeline - Supervised Learning Models</vt:lpstr>
      <vt:lpstr>Predictive model pipeline – Feature Engineering</vt:lpstr>
      <vt:lpstr>Predictive model pipeline – Feature Engineering (continued)</vt:lpstr>
      <vt:lpstr>PowerPoint Presentation</vt:lpstr>
      <vt:lpstr>Predictive model pipeline – Modelling</vt:lpstr>
      <vt:lpstr>PowerPoint Presentation</vt:lpstr>
      <vt:lpstr>PowerPoint Presentation</vt:lpstr>
      <vt:lpstr>Results</vt:lpstr>
      <vt:lpstr>CYF demographics (Total unique clients: 6,310)</vt:lpstr>
      <vt:lpstr>CYF demographics (Total unique clients: 6,310)</vt:lpstr>
      <vt:lpstr>CYF demographics (Total unique clients: 6,310)</vt:lpstr>
      <vt:lpstr>In average, the clients in the CYF sample received 100.3 services up to the index hospitalization. 71.5 services were received before the index hospitalization since previous hospitalization but only 0.2 services at the same subunit/ program.</vt:lpstr>
      <vt:lpstr>The current CYF client sample has 1.3 psychiatric hospitalization (3.2 standard deviation) in average. The average length of stay in the psychiatric hospital is 6.6 days (18.4 days standard deviation).  The gap between hospitalizations is 505.2 days or about 1.4 years.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PowerPoint Presentation</vt:lpstr>
      <vt:lpstr>PowerPoint Presentation</vt:lpstr>
      <vt:lpstr>In average, the clients in the AOA sample received 55.6 services up to the index hospitalization. 32.6 services were received before the index hospitalization since previous hospitalization but only 0.3 services at the same subunit.</vt:lpstr>
      <vt:lpstr>The current AOA client sample has 1.8 psychiatric hospitalization (4.79 standard deviation) in average. The average length of stay in the psychiatric hospital is 11.3 days (38.8 days standard deviation).  The gap between hospitalizations is 619.2 days or about 1.7 years.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Discussion</vt:lpstr>
      <vt:lpstr>Summary of findings</vt:lpstr>
      <vt:lpstr>Strengths and limitations </vt:lpstr>
      <vt:lpstr>Next Steps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Psychiatric Rehospitalization Prediction for San Diego County, California population</dc:title>
  <dc:creator>Anh Tran</dc:creator>
  <cp:lastModifiedBy>Anh Tran</cp:lastModifiedBy>
  <cp:revision>112</cp:revision>
  <dcterms:created xsi:type="dcterms:W3CDTF">2021-03-02T23:30:54Z</dcterms:created>
  <dcterms:modified xsi:type="dcterms:W3CDTF">2021-05-25T19:41:27Z</dcterms:modified>
</cp:coreProperties>
</file>