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2" r:id="rId5"/>
    <p:sldId id="268" r:id="rId6"/>
    <p:sldId id="269" r:id="rId7"/>
    <p:sldId id="270" r:id="rId8"/>
    <p:sldId id="259" r:id="rId9"/>
    <p:sldId id="271" r:id="rId10"/>
    <p:sldId id="261" r:id="rId11"/>
    <p:sldId id="260" r:id="rId12"/>
    <p:sldId id="263" r:id="rId13"/>
    <p:sldId id="272" r:id="rId14"/>
    <p:sldId id="264" r:id="rId15"/>
    <p:sldId id="265" r:id="rId16"/>
    <p:sldId id="266" r:id="rId17"/>
    <p:sldId id="273" r:id="rId18"/>
    <p:sldId id="274"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654" autoAdjust="0"/>
  </p:normalViewPr>
  <p:slideViewPr>
    <p:cSldViewPr snapToGrid="0">
      <p:cViewPr varScale="1">
        <p:scale>
          <a:sx n="71" d="100"/>
          <a:sy n="71" d="100"/>
        </p:scale>
        <p:origin x="8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9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20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9/4/2021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393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408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453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153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778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73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21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9/4/2021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6575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245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3893651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5244B9-4A8E-4E58-9861-8F0DB9B168C9}"/>
              </a:ext>
            </a:extLst>
          </p:cNvPr>
          <p:cNvPicPr>
            <a:picLocks noChangeAspect="1"/>
          </p:cNvPicPr>
          <p:nvPr/>
        </p:nvPicPr>
        <p:blipFill rotWithShape="1">
          <a:blip r:embed="rId2"/>
          <a:srcRect t="1964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9225F1-6989-4D33-94CC-AD11BE67A035}"/>
              </a:ext>
            </a:extLst>
          </p:cNvPr>
          <p:cNvSpPr>
            <a:spLocks noGrp="1"/>
          </p:cNvSpPr>
          <p:nvPr>
            <p:ph type="ctrTitle"/>
          </p:nvPr>
        </p:nvSpPr>
        <p:spPr>
          <a:xfrm>
            <a:off x="898916" y="1275977"/>
            <a:ext cx="3412067" cy="1588698"/>
          </a:xfrm>
        </p:spPr>
        <p:txBody>
          <a:bodyPr>
            <a:normAutofit/>
          </a:bodyPr>
          <a:lstStyle/>
          <a:p>
            <a:r>
              <a:rPr lang="en-US" dirty="0">
                <a:solidFill>
                  <a:schemeClr val="tx1"/>
                </a:solidFill>
              </a:rPr>
              <a:t>Predicting Bitcoin </a:t>
            </a:r>
            <a:endParaRPr lang="en-CA" dirty="0">
              <a:solidFill>
                <a:schemeClr val="tx1"/>
              </a:solidFill>
            </a:endParaRPr>
          </a:p>
        </p:txBody>
      </p:sp>
      <p:sp>
        <p:nvSpPr>
          <p:cNvPr id="3" name="Subtitle 2">
            <a:extLst>
              <a:ext uri="{FF2B5EF4-FFF2-40B4-BE49-F238E27FC236}">
                <a16:creationId xmlns:a16="http://schemas.microsoft.com/office/drawing/2014/main" id="{3BBDF6B0-FD0A-435C-BCF9-EA639BDF1784}"/>
              </a:ext>
            </a:extLst>
          </p:cNvPr>
          <p:cNvSpPr>
            <a:spLocks noGrp="1"/>
          </p:cNvSpPr>
          <p:nvPr>
            <p:ph type="subTitle" idx="1"/>
          </p:nvPr>
        </p:nvSpPr>
        <p:spPr>
          <a:xfrm>
            <a:off x="898916" y="2864675"/>
            <a:ext cx="3412067" cy="2403794"/>
          </a:xfrm>
        </p:spPr>
        <p:txBody>
          <a:bodyPr>
            <a:normAutofit/>
          </a:bodyPr>
          <a:lstStyle/>
          <a:p>
            <a:r>
              <a:rPr lang="en-US" b="1" dirty="0"/>
              <a:t>Group 7</a:t>
            </a:r>
          </a:p>
          <a:p>
            <a:r>
              <a:rPr lang="en-US" dirty="0"/>
              <a:t>Alexander McMullan</a:t>
            </a:r>
          </a:p>
          <a:p>
            <a:r>
              <a:rPr lang="en-US" dirty="0"/>
              <a:t>Andrew Unruh</a:t>
            </a:r>
          </a:p>
          <a:p>
            <a:r>
              <a:rPr lang="en-US" dirty="0"/>
              <a:t>Ahudiya Osiri</a:t>
            </a:r>
          </a:p>
          <a:p>
            <a:r>
              <a:rPr lang="en-US" dirty="0"/>
              <a:t>Muhammad A Butt</a:t>
            </a:r>
          </a:p>
          <a:p>
            <a:r>
              <a:rPr lang="en-US" dirty="0"/>
              <a:t>Andrew Lim</a:t>
            </a:r>
          </a:p>
          <a:p>
            <a:endParaRPr lang="en-US" dirty="0"/>
          </a:p>
          <a:p>
            <a:endParaRPr lang="en-CA" dirty="0"/>
          </a:p>
        </p:txBody>
      </p:sp>
    </p:spTree>
    <p:extLst>
      <p:ext uri="{BB962C8B-B14F-4D97-AF65-F5344CB8AC3E}">
        <p14:creationId xmlns:p14="http://schemas.microsoft.com/office/powerpoint/2010/main" val="14428229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18E0-5002-45A3-AE60-1A68D01E12F9}"/>
              </a:ext>
            </a:extLst>
          </p:cNvPr>
          <p:cNvSpPr>
            <a:spLocks noGrp="1"/>
          </p:cNvSpPr>
          <p:nvPr>
            <p:ph type="title"/>
          </p:nvPr>
        </p:nvSpPr>
        <p:spPr/>
        <p:txBody>
          <a:bodyPr/>
          <a:lstStyle/>
          <a:p>
            <a:r>
              <a:rPr lang="en-US" dirty="0"/>
              <a:t>Model evaluation</a:t>
            </a:r>
            <a:endParaRPr lang="en-CA" dirty="0"/>
          </a:p>
        </p:txBody>
      </p:sp>
      <p:sp>
        <p:nvSpPr>
          <p:cNvPr id="3" name="Content Placeholder 2">
            <a:extLst>
              <a:ext uri="{FF2B5EF4-FFF2-40B4-BE49-F238E27FC236}">
                <a16:creationId xmlns:a16="http://schemas.microsoft.com/office/drawing/2014/main" id="{8CC91AED-5EB0-4911-AE0C-FC97F206F3CA}"/>
              </a:ext>
            </a:extLst>
          </p:cNvPr>
          <p:cNvSpPr>
            <a:spLocks noGrp="1"/>
          </p:cNvSpPr>
          <p:nvPr>
            <p:ph idx="1"/>
          </p:nvPr>
        </p:nvSpPr>
        <p:spPr>
          <a:xfrm>
            <a:off x="581192" y="2340864"/>
            <a:ext cx="4390857" cy="3634486"/>
          </a:xfrm>
        </p:spPr>
        <p:txBody>
          <a:bodyPr>
            <a:normAutofit lnSpcReduction="10000"/>
          </a:bodyPr>
          <a:lstStyle/>
          <a:p>
            <a:r>
              <a:rPr lang="en-US" dirty="0"/>
              <a:t>We evaluated this model performance using the balanced accuracy score and mean squared error. </a:t>
            </a:r>
          </a:p>
          <a:p>
            <a:r>
              <a:rPr lang="en-US" dirty="0"/>
              <a:t>The accuracy score of 0.29 shows that the model is 30% accurate at predicting the price of Bitcoin. We believe this is due to limited data.</a:t>
            </a:r>
          </a:p>
          <a:p>
            <a:r>
              <a:rPr lang="en-US" dirty="0"/>
              <a:t>Though based on the research, it was found out that in many cases despite the lower r2 score the model performance was still considered good.</a:t>
            </a:r>
          </a:p>
        </p:txBody>
      </p:sp>
      <p:pic>
        <p:nvPicPr>
          <p:cNvPr id="4" name="Picture 3">
            <a:extLst>
              <a:ext uri="{FF2B5EF4-FFF2-40B4-BE49-F238E27FC236}">
                <a16:creationId xmlns:a16="http://schemas.microsoft.com/office/drawing/2014/main" id="{0D496151-AE85-47C7-8B52-58AFE0F5F386}"/>
              </a:ext>
            </a:extLst>
          </p:cNvPr>
          <p:cNvPicPr>
            <a:picLocks noChangeAspect="1"/>
          </p:cNvPicPr>
          <p:nvPr/>
        </p:nvPicPr>
        <p:blipFill>
          <a:blip r:embed="rId2"/>
          <a:stretch>
            <a:fillRect/>
          </a:stretch>
        </p:blipFill>
        <p:spPr>
          <a:xfrm>
            <a:off x="6096000" y="674202"/>
            <a:ext cx="5762457" cy="6183798"/>
          </a:xfrm>
          <a:prstGeom prst="rect">
            <a:avLst/>
          </a:prstGeom>
        </p:spPr>
      </p:pic>
    </p:spTree>
    <p:extLst>
      <p:ext uri="{BB962C8B-B14F-4D97-AF65-F5344CB8AC3E}">
        <p14:creationId xmlns:p14="http://schemas.microsoft.com/office/powerpoint/2010/main" val="196485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0AC2-0018-4FAA-9C2B-FE41474875A8}"/>
              </a:ext>
            </a:extLst>
          </p:cNvPr>
          <p:cNvSpPr>
            <a:spLocks noGrp="1"/>
          </p:cNvSpPr>
          <p:nvPr>
            <p:ph type="title"/>
          </p:nvPr>
        </p:nvSpPr>
        <p:spPr/>
        <p:txBody>
          <a:bodyPr/>
          <a:lstStyle/>
          <a:p>
            <a:r>
              <a:rPr lang="en-US" dirty="0"/>
              <a:t>Model 2 – LSTM- RNN </a:t>
            </a:r>
            <a:br>
              <a:rPr lang="en-US" dirty="0"/>
            </a:br>
            <a:r>
              <a:rPr lang="en-US" dirty="0"/>
              <a:t>(Long short-term memory Recurrent Neural network) </a:t>
            </a:r>
            <a:endParaRPr lang="en-CA" dirty="0"/>
          </a:p>
        </p:txBody>
      </p:sp>
      <p:sp>
        <p:nvSpPr>
          <p:cNvPr id="3" name="Content Placeholder 2">
            <a:extLst>
              <a:ext uri="{FF2B5EF4-FFF2-40B4-BE49-F238E27FC236}">
                <a16:creationId xmlns:a16="http://schemas.microsoft.com/office/drawing/2014/main" id="{F38C667F-69A0-4F4E-B8C7-A0D9CB4165BB}"/>
              </a:ext>
            </a:extLst>
          </p:cNvPr>
          <p:cNvSpPr>
            <a:spLocks noGrp="1"/>
          </p:cNvSpPr>
          <p:nvPr>
            <p:ph idx="1"/>
          </p:nvPr>
        </p:nvSpPr>
        <p:spPr>
          <a:xfrm>
            <a:off x="581192" y="2152650"/>
            <a:ext cx="4486108" cy="4681570"/>
          </a:xfrm>
        </p:spPr>
        <p:txBody>
          <a:bodyPr>
            <a:normAutofit fontScale="92500" lnSpcReduction="10000"/>
          </a:bodyPr>
          <a:lstStyle/>
          <a:p>
            <a:r>
              <a:rPr lang="en-US" dirty="0"/>
              <a:t>Deep learning model, also very good at modelling sequence data. </a:t>
            </a:r>
          </a:p>
          <a:p>
            <a:r>
              <a:rPr lang="en-CA" dirty="0"/>
              <a:t>Intention is to compare with Random Forest Regressor Model for accuracy in predicting Bitcoin </a:t>
            </a:r>
          </a:p>
          <a:p>
            <a:r>
              <a:rPr lang="en-CA" dirty="0"/>
              <a:t>STEPS INVOLVED</a:t>
            </a:r>
          </a:p>
          <a:p>
            <a:pPr lvl="1"/>
            <a:r>
              <a:rPr lang="en-CA" dirty="0"/>
              <a:t>Window size = 20</a:t>
            </a:r>
          </a:p>
          <a:p>
            <a:pPr lvl="1"/>
            <a:r>
              <a:rPr lang="en-CA" dirty="0"/>
              <a:t>Train, test and split</a:t>
            </a:r>
          </a:p>
          <a:p>
            <a:pPr lvl="1"/>
            <a:r>
              <a:rPr lang="en-CA" dirty="0"/>
              <a:t>Scale Data using </a:t>
            </a:r>
            <a:r>
              <a:rPr lang="en-CA" dirty="0" err="1"/>
              <a:t>MinMaxScaler</a:t>
            </a:r>
            <a:endParaRPr lang="en-CA" dirty="0"/>
          </a:p>
          <a:p>
            <a:pPr lvl="1"/>
            <a:r>
              <a:rPr lang="en-CA" dirty="0"/>
              <a:t>Reshape data features</a:t>
            </a:r>
          </a:p>
          <a:p>
            <a:pPr lvl="1"/>
            <a:r>
              <a:rPr lang="en-CA" dirty="0"/>
              <a:t>Compiled Sequential model +dropout</a:t>
            </a:r>
          </a:p>
          <a:p>
            <a:pPr lvl="1"/>
            <a:r>
              <a:rPr lang="en-CA" dirty="0"/>
              <a:t>Fit model into training data</a:t>
            </a:r>
          </a:p>
          <a:p>
            <a:pPr lvl="1"/>
            <a:r>
              <a:rPr lang="en-CA" dirty="0"/>
              <a:t>Make predictions</a:t>
            </a:r>
          </a:p>
          <a:p>
            <a:pPr lvl="1"/>
            <a:endParaRPr lang="en-US" dirty="0"/>
          </a:p>
        </p:txBody>
      </p:sp>
      <p:pic>
        <p:nvPicPr>
          <p:cNvPr id="5" name="Picture 4">
            <a:extLst>
              <a:ext uri="{FF2B5EF4-FFF2-40B4-BE49-F238E27FC236}">
                <a16:creationId xmlns:a16="http://schemas.microsoft.com/office/drawing/2014/main" id="{B046A827-8878-4565-B1E2-A13407CB5AD4}"/>
              </a:ext>
            </a:extLst>
          </p:cNvPr>
          <p:cNvPicPr>
            <a:picLocks noChangeAspect="1"/>
          </p:cNvPicPr>
          <p:nvPr/>
        </p:nvPicPr>
        <p:blipFill>
          <a:blip r:embed="rId2"/>
          <a:stretch>
            <a:fillRect/>
          </a:stretch>
        </p:blipFill>
        <p:spPr>
          <a:xfrm>
            <a:off x="5590851" y="1890876"/>
            <a:ext cx="5100775" cy="4943344"/>
          </a:xfrm>
          <a:prstGeom prst="rect">
            <a:avLst/>
          </a:prstGeom>
        </p:spPr>
      </p:pic>
    </p:spTree>
    <p:extLst>
      <p:ext uri="{BB962C8B-B14F-4D97-AF65-F5344CB8AC3E}">
        <p14:creationId xmlns:p14="http://schemas.microsoft.com/office/powerpoint/2010/main" val="83785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0B6C-AF2C-463A-A768-9E5BF14FF7D8}"/>
              </a:ext>
            </a:extLst>
          </p:cNvPr>
          <p:cNvSpPr>
            <a:spLocks noGrp="1"/>
          </p:cNvSpPr>
          <p:nvPr>
            <p:ph type="title"/>
          </p:nvPr>
        </p:nvSpPr>
        <p:spPr/>
        <p:txBody>
          <a:bodyPr/>
          <a:lstStyle/>
          <a:p>
            <a:r>
              <a:rPr lang="en-US" dirty="0"/>
              <a:t>Model 2 evaluation</a:t>
            </a:r>
            <a:endParaRPr lang="en-CA" dirty="0"/>
          </a:p>
        </p:txBody>
      </p:sp>
      <p:sp>
        <p:nvSpPr>
          <p:cNvPr id="3" name="Content Placeholder 2">
            <a:extLst>
              <a:ext uri="{FF2B5EF4-FFF2-40B4-BE49-F238E27FC236}">
                <a16:creationId xmlns:a16="http://schemas.microsoft.com/office/drawing/2014/main" id="{9C6362F5-2D1D-488B-9B3D-BF97249118C6}"/>
              </a:ext>
            </a:extLst>
          </p:cNvPr>
          <p:cNvSpPr>
            <a:spLocks noGrp="1"/>
          </p:cNvSpPr>
          <p:nvPr>
            <p:ph idx="1"/>
          </p:nvPr>
        </p:nvSpPr>
        <p:spPr>
          <a:xfrm>
            <a:off x="581192" y="2167381"/>
            <a:ext cx="4924258" cy="3634486"/>
          </a:xfrm>
        </p:spPr>
        <p:txBody>
          <a:bodyPr/>
          <a:lstStyle/>
          <a:p>
            <a:r>
              <a:rPr lang="en-US" dirty="0"/>
              <a:t>We evaluated this model performance using the mean squared error below</a:t>
            </a:r>
          </a:p>
          <a:p>
            <a:r>
              <a:rPr lang="en-US" dirty="0"/>
              <a:t>The score of 0.006 shows that the model error is very low which is good.</a:t>
            </a:r>
            <a:endParaRPr lang="en-CA" dirty="0"/>
          </a:p>
        </p:txBody>
      </p:sp>
      <p:pic>
        <p:nvPicPr>
          <p:cNvPr id="7" name="Picture 6">
            <a:extLst>
              <a:ext uri="{FF2B5EF4-FFF2-40B4-BE49-F238E27FC236}">
                <a16:creationId xmlns:a16="http://schemas.microsoft.com/office/drawing/2014/main" id="{F22E8C6E-A53C-432B-86D6-EDF4E5C4D2B9}"/>
              </a:ext>
            </a:extLst>
          </p:cNvPr>
          <p:cNvPicPr>
            <a:picLocks noChangeAspect="1"/>
          </p:cNvPicPr>
          <p:nvPr/>
        </p:nvPicPr>
        <p:blipFill>
          <a:blip r:embed="rId2"/>
          <a:stretch>
            <a:fillRect/>
          </a:stretch>
        </p:blipFill>
        <p:spPr>
          <a:xfrm>
            <a:off x="6267450" y="702156"/>
            <a:ext cx="5079304" cy="6040575"/>
          </a:xfrm>
          <a:prstGeom prst="rect">
            <a:avLst/>
          </a:prstGeom>
        </p:spPr>
      </p:pic>
      <p:pic>
        <p:nvPicPr>
          <p:cNvPr id="6" name="Picture 5">
            <a:extLst>
              <a:ext uri="{FF2B5EF4-FFF2-40B4-BE49-F238E27FC236}">
                <a16:creationId xmlns:a16="http://schemas.microsoft.com/office/drawing/2014/main" id="{A0EB0230-2777-4C08-BA85-DFE97DBFFE7A}"/>
              </a:ext>
            </a:extLst>
          </p:cNvPr>
          <p:cNvPicPr>
            <a:picLocks noChangeAspect="1"/>
          </p:cNvPicPr>
          <p:nvPr/>
        </p:nvPicPr>
        <p:blipFill>
          <a:blip r:embed="rId3"/>
          <a:stretch>
            <a:fillRect/>
          </a:stretch>
        </p:blipFill>
        <p:spPr>
          <a:xfrm>
            <a:off x="845246" y="5543927"/>
            <a:ext cx="4048125" cy="876300"/>
          </a:xfrm>
          <a:prstGeom prst="rect">
            <a:avLst/>
          </a:prstGeom>
        </p:spPr>
      </p:pic>
    </p:spTree>
    <p:extLst>
      <p:ext uri="{BB962C8B-B14F-4D97-AF65-F5344CB8AC3E}">
        <p14:creationId xmlns:p14="http://schemas.microsoft.com/office/powerpoint/2010/main" val="133151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0B6C-AF2C-463A-A768-9E5BF14FF7D8}"/>
              </a:ext>
            </a:extLst>
          </p:cNvPr>
          <p:cNvSpPr>
            <a:spLocks noGrp="1"/>
          </p:cNvSpPr>
          <p:nvPr>
            <p:ph type="title"/>
          </p:nvPr>
        </p:nvSpPr>
        <p:spPr/>
        <p:txBody>
          <a:bodyPr/>
          <a:lstStyle/>
          <a:p>
            <a:r>
              <a:rPr lang="en-US" dirty="0"/>
              <a:t>Model 2 evaluation</a:t>
            </a:r>
            <a:endParaRPr lang="en-CA" dirty="0"/>
          </a:p>
        </p:txBody>
      </p:sp>
      <p:sp>
        <p:nvSpPr>
          <p:cNvPr id="3" name="Content Placeholder 2">
            <a:extLst>
              <a:ext uri="{FF2B5EF4-FFF2-40B4-BE49-F238E27FC236}">
                <a16:creationId xmlns:a16="http://schemas.microsoft.com/office/drawing/2014/main" id="{9C6362F5-2D1D-488B-9B3D-BF97249118C6}"/>
              </a:ext>
            </a:extLst>
          </p:cNvPr>
          <p:cNvSpPr>
            <a:spLocks noGrp="1"/>
          </p:cNvSpPr>
          <p:nvPr>
            <p:ph idx="1"/>
          </p:nvPr>
        </p:nvSpPr>
        <p:spPr>
          <a:xfrm>
            <a:off x="581192" y="2167381"/>
            <a:ext cx="4924258" cy="3634486"/>
          </a:xfrm>
        </p:spPr>
        <p:txBody>
          <a:bodyPr/>
          <a:lstStyle/>
          <a:p>
            <a:r>
              <a:rPr lang="en-US" dirty="0"/>
              <a:t>We also attempted to improve the performance of this model by reducing the number of feature column. Number of layers and dropout was retained.</a:t>
            </a:r>
          </a:p>
          <a:p>
            <a:r>
              <a:rPr lang="en-US" dirty="0"/>
              <a:t>Result : Mean squared error increased to 0.08 and predictions flattened.</a:t>
            </a:r>
            <a:endParaRPr lang="en-CA" dirty="0"/>
          </a:p>
        </p:txBody>
      </p:sp>
      <p:pic>
        <p:nvPicPr>
          <p:cNvPr id="9" name="Picture 8">
            <a:extLst>
              <a:ext uri="{FF2B5EF4-FFF2-40B4-BE49-F238E27FC236}">
                <a16:creationId xmlns:a16="http://schemas.microsoft.com/office/drawing/2014/main" id="{EC36D8F1-1BC8-4CCB-B4E7-0C493398E67A}"/>
              </a:ext>
            </a:extLst>
          </p:cNvPr>
          <p:cNvPicPr>
            <a:picLocks noChangeAspect="1"/>
          </p:cNvPicPr>
          <p:nvPr/>
        </p:nvPicPr>
        <p:blipFill>
          <a:blip r:embed="rId2"/>
          <a:stretch>
            <a:fillRect/>
          </a:stretch>
        </p:blipFill>
        <p:spPr>
          <a:xfrm>
            <a:off x="6178271" y="896466"/>
            <a:ext cx="5432537" cy="5675784"/>
          </a:xfrm>
          <a:prstGeom prst="rect">
            <a:avLst/>
          </a:prstGeom>
        </p:spPr>
      </p:pic>
      <p:pic>
        <p:nvPicPr>
          <p:cNvPr id="11" name="Picture 10">
            <a:extLst>
              <a:ext uri="{FF2B5EF4-FFF2-40B4-BE49-F238E27FC236}">
                <a16:creationId xmlns:a16="http://schemas.microsoft.com/office/drawing/2014/main" id="{FDAEBDE8-A8B7-4541-AB1D-C6D70E40F22B}"/>
              </a:ext>
            </a:extLst>
          </p:cNvPr>
          <p:cNvPicPr>
            <a:picLocks noChangeAspect="1"/>
          </p:cNvPicPr>
          <p:nvPr/>
        </p:nvPicPr>
        <p:blipFill>
          <a:blip r:embed="rId3"/>
          <a:stretch>
            <a:fillRect/>
          </a:stretch>
        </p:blipFill>
        <p:spPr>
          <a:xfrm>
            <a:off x="752176" y="5702082"/>
            <a:ext cx="4286848" cy="752580"/>
          </a:xfrm>
          <a:prstGeom prst="rect">
            <a:avLst/>
          </a:prstGeom>
        </p:spPr>
      </p:pic>
    </p:spTree>
    <p:extLst>
      <p:ext uri="{BB962C8B-B14F-4D97-AF65-F5344CB8AC3E}">
        <p14:creationId xmlns:p14="http://schemas.microsoft.com/office/powerpoint/2010/main" val="185297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C92B-DA7E-4A85-864A-FE416A221848}"/>
              </a:ext>
            </a:extLst>
          </p:cNvPr>
          <p:cNvSpPr>
            <a:spLocks noGrp="1"/>
          </p:cNvSpPr>
          <p:nvPr>
            <p:ph type="title"/>
          </p:nvPr>
        </p:nvSpPr>
        <p:spPr/>
        <p:txBody>
          <a:bodyPr/>
          <a:lstStyle/>
          <a:p>
            <a:r>
              <a:rPr lang="en-US" dirty="0"/>
              <a:t>Discussion </a:t>
            </a:r>
            <a:endParaRPr lang="en-CA" dirty="0"/>
          </a:p>
        </p:txBody>
      </p:sp>
      <p:sp>
        <p:nvSpPr>
          <p:cNvPr id="3" name="Content Placeholder 2">
            <a:extLst>
              <a:ext uri="{FF2B5EF4-FFF2-40B4-BE49-F238E27FC236}">
                <a16:creationId xmlns:a16="http://schemas.microsoft.com/office/drawing/2014/main" id="{19C47C0A-0BA5-4348-85F8-F672BFDD44A9}"/>
              </a:ext>
            </a:extLst>
          </p:cNvPr>
          <p:cNvSpPr>
            <a:spLocks noGrp="1"/>
          </p:cNvSpPr>
          <p:nvPr>
            <p:ph idx="1"/>
          </p:nvPr>
        </p:nvSpPr>
        <p:spPr/>
        <p:txBody>
          <a:bodyPr/>
          <a:lstStyle/>
          <a:p>
            <a:r>
              <a:rPr lang="en-US" dirty="0"/>
              <a:t>We were able to get good directionality from both models. However, while lower mean square error and better mirroring of the movement of actual bitcoin price was evident with the LSTM RNN model, the team believes the Random Forest Regressor model performed better in predicting the price of Bitcoin vis-à-vis the actual numbers. </a:t>
            </a:r>
          </a:p>
          <a:p>
            <a:endParaRPr lang="en-CA" dirty="0"/>
          </a:p>
        </p:txBody>
      </p:sp>
    </p:spTree>
    <p:extLst>
      <p:ext uri="{BB962C8B-B14F-4D97-AF65-F5344CB8AC3E}">
        <p14:creationId xmlns:p14="http://schemas.microsoft.com/office/powerpoint/2010/main" val="867150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8277-49E2-4018-A6FF-F8B431C0C781}"/>
              </a:ext>
            </a:extLst>
          </p:cNvPr>
          <p:cNvSpPr>
            <a:spLocks noGrp="1"/>
          </p:cNvSpPr>
          <p:nvPr>
            <p:ph type="title"/>
          </p:nvPr>
        </p:nvSpPr>
        <p:spPr/>
        <p:txBody>
          <a:bodyPr/>
          <a:lstStyle/>
          <a:p>
            <a:r>
              <a:rPr lang="en-US" dirty="0"/>
              <a:t>postmortem</a:t>
            </a:r>
            <a:endParaRPr lang="en-CA" dirty="0"/>
          </a:p>
        </p:txBody>
      </p:sp>
      <p:sp>
        <p:nvSpPr>
          <p:cNvPr id="3" name="Content Placeholder 2">
            <a:extLst>
              <a:ext uri="{FF2B5EF4-FFF2-40B4-BE49-F238E27FC236}">
                <a16:creationId xmlns:a16="http://schemas.microsoft.com/office/drawing/2014/main" id="{D9861C77-65E9-4AC1-8D3F-BA55BBFB6B63}"/>
              </a:ext>
            </a:extLst>
          </p:cNvPr>
          <p:cNvSpPr>
            <a:spLocks noGrp="1"/>
          </p:cNvSpPr>
          <p:nvPr>
            <p:ph idx="1"/>
          </p:nvPr>
        </p:nvSpPr>
        <p:spPr/>
        <p:txBody>
          <a:bodyPr/>
          <a:lstStyle/>
          <a:p>
            <a:r>
              <a:rPr lang="en-US" dirty="0"/>
              <a:t>Deciding on the direction of this project took several takes. </a:t>
            </a:r>
          </a:p>
          <a:p>
            <a:r>
              <a:rPr lang="en-US" dirty="0"/>
              <a:t>Other issues encountered include: </a:t>
            </a:r>
          </a:p>
          <a:p>
            <a:pPr lvl="1"/>
            <a:r>
              <a:rPr lang="en-US" dirty="0"/>
              <a:t>In Deep neural network model when Compound rate was taken as its features, yielded completely wrong values, but worked great when Close price was taken as its feature </a:t>
            </a:r>
            <a:endParaRPr lang="en-CA" dirty="0"/>
          </a:p>
        </p:txBody>
      </p:sp>
    </p:spTree>
    <p:extLst>
      <p:ext uri="{BB962C8B-B14F-4D97-AF65-F5344CB8AC3E}">
        <p14:creationId xmlns:p14="http://schemas.microsoft.com/office/powerpoint/2010/main" val="664761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0696-5445-498D-8D7F-D7A6697F50AC}"/>
              </a:ext>
            </a:extLst>
          </p:cNvPr>
          <p:cNvSpPr>
            <a:spLocks noGrp="1"/>
          </p:cNvSpPr>
          <p:nvPr>
            <p:ph type="title"/>
          </p:nvPr>
        </p:nvSpPr>
        <p:spPr/>
        <p:txBody>
          <a:bodyPr/>
          <a:lstStyle/>
          <a:p>
            <a:r>
              <a:rPr lang="en-US" dirty="0"/>
              <a:t>word cloud</a:t>
            </a:r>
            <a:endParaRPr lang="en-CA" dirty="0"/>
          </a:p>
        </p:txBody>
      </p:sp>
      <p:pic>
        <p:nvPicPr>
          <p:cNvPr id="5" name="Picture 4">
            <a:extLst>
              <a:ext uri="{FF2B5EF4-FFF2-40B4-BE49-F238E27FC236}">
                <a16:creationId xmlns:a16="http://schemas.microsoft.com/office/drawing/2014/main" id="{8162465C-8DA9-4700-955B-BEFE7D5BC9CC}"/>
              </a:ext>
            </a:extLst>
          </p:cNvPr>
          <p:cNvPicPr>
            <a:picLocks noChangeAspect="1"/>
          </p:cNvPicPr>
          <p:nvPr/>
        </p:nvPicPr>
        <p:blipFill>
          <a:blip r:embed="rId2"/>
          <a:stretch>
            <a:fillRect/>
          </a:stretch>
        </p:blipFill>
        <p:spPr>
          <a:xfrm>
            <a:off x="1369715" y="2042158"/>
            <a:ext cx="9452570" cy="3958591"/>
          </a:xfrm>
          <a:prstGeom prst="rect">
            <a:avLst/>
          </a:prstGeom>
        </p:spPr>
      </p:pic>
    </p:spTree>
    <p:extLst>
      <p:ext uri="{BB962C8B-B14F-4D97-AF65-F5344CB8AC3E}">
        <p14:creationId xmlns:p14="http://schemas.microsoft.com/office/powerpoint/2010/main" val="2966698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0696-5445-498D-8D7F-D7A6697F50AC}"/>
              </a:ext>
            </a:extLst>
          </p:cNvPr>
          <p:cNvSpPr>
            <a:spLocks noGrp="1"/>
          </p:cNvSpPr>
          <p:nvPr>
            <p:ph type="title"/>
          </p:nvPr>
        </p:nvSpPr>
        <p:spPr/>
        <p:txBody>
          <a:bodyPr/>
          <a:lstStyle/>
          <a:p>
            <a:r>
              <a:rPr lang="en-US" dirty="0"/>
              <a:t>word cloud – Geopolitical entities</a:t>
            </a:r>
            <a:endParaRPr lang="en-CA" dirty="0"/>
          </a:p>
        </p:txBody>
      </p:sp>
      <p:pic>
        <p:nvPicPr>
          <p:cNvPr id="6" name="Picture 5">
            <a:extLst>
              <a:ext uri="{FF2B5EF4-FFF2-40B4-BE49-F238E27FC236}">
                <a16:creationId xmlns:a16="http://schemas.microsoft.com/office/drawing/2014/main" id="{749BC791-E64D-45D9-AE88-0D828585AA6D}"/>
              </a:ext>
            </a:extLst>
          </p:cNvPr>
          <p:cNvPicPr>
            <a:picLocks noChangeAspect="1"/>
          </p:cNvPicPr>
          <p:nvPr/>
        </p:nvPicPr>
        <p:blipFill>
          <a:blip r:embed="rId2"/>
          <a:stretch>
            <a:fillRect/>
          </a:stretch>
        </p:blipFill>
        <p:spPr>
          <a:xfrm>
            <a:off x="1561502" y="1961467"/>
            <a:ext cx="8573696" cy="4896533"/>
          </a:xfrm>
          <a:prstGeom prst="rect">
            <a:avLst/>
          </a:prstGeom>
        </p:spPr>
      </p:pic>
    </p:spTree>
    <p:extLst>
      <p:ext uri="{BB962C8B-B14F-4D97-AF65-F5344CB8AC3E}">
        <p14:creationId xmlns:p14="http://schemas.microsoft.com/office/powerpoint/2010/main" val="3289563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0696-5445-498D-8D7F-D7A6697F50AC}"/>
              </a:ext>
            </a:extLst>
          </p:cNvPr>
          <p:cNvSpPr>
            <a:spLocks noGrp="1"/>
          </p:cNvSpPr>
          <p:nvPr>
            <p:ph type="title"/>
          </p:nvPr>
        </p:nvSpPr>
        <p:spPr/>
        <p:txBody>
          <a:bodyPr/>
          <a:lstStyle/>
          <a:p>
            <a:r>
              <a:rPr lang="en-US" dirty="0"/>
              <a:t>NER</a:t>
            </a:r>
            <a:endParaRPr lang="en-CA" dirty="0"/>
          </a:p>
        </p:txBody>
      </p:sp>
      <p:pic>
        <p:nvPicPr>
          <p:cNvPr id="4" name="Picture 3">
            <a:extLst>
              <a:ext uri="{FF2B5EF4-FFF2-40B4-BE49-F238E27FC236}">
                <a16:creationId xmlns:a16="http://schemas.microsoft.com/office/drawing/2014/main" id="{1EEC282C-6678-4258-B643-86467424941A}"/>
              </a:ext>
            </a:extLst>
          </p:cNvPr>
          <p:cNvPicPr>
            <a:picLocks noChangeAspect="1"/>
          </p:cNvPicPr>
          <p:nvPr/>
        </p:nvPicPr>
        <p:blipFill>
          <a:blip r:embed="rId2"/>
          <a:stretch>
            <a:fillRect/>
          </a:stretch>
        </p:blipFill>
        <p:spPr>
          <a:xfrm>
            <a:off x="122141" y="2038039"/>
            <a:ext cx="12069859" cy="4458322"/>
          </a:xfrm>
          <a:prstGeom prst="rect">
            <a:avLst/>
          </a:prstGeom>
        </p:spPr>
      </p:pic>
    </p:spTree>
    <p:extLst>
      <p:ext uri="{BB962C8B-B14F-4D97-AF65-F5344CB8AC3E}">
        <p14:creationId xmlns:p14="http://schemas.microsoft.com/office/powerpoint/2010/main" val="3165046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B58F-81F5-46B4-8558-FC55A7A372F6}"/>
              </a:ext>
            </a:extLst>
          </p:cNvPr>
          <p:cNvSpPr>
            <a:spLocks noGrp="1"/>
          </p:cNvSpPr>
          <p:nvPr>
            <p:ph type="title"/>
          </p:nvPr>
        </p:nvSpPr>
        <p:spPr>
          <a:xfrm>
            <a:off x="581192" y="2834640"/>
            <a:ext cx="11029616" cy="1188720"/>
          </a:xfrm>
        </p:spPr>
        <p:txBody>
          <a:bodyPr/>
          <a:lstStyle/>
          <a:p>
            <a:pPr algn="ctr"/>
            <a:r>
              <a:rPr lang="en-US" dirty="0"/>
              <a:t>questions</a:t>
            </a:r>
            <a:endParaRPr lang="en-CA" dirty="0"/>
          </a:p>
        </p:txBody>
      </p:sp>
    </p:spTree>
    <p:extLst>
      <p:ext uri="{BB962C8B-B14F-4D97-AF65-F5344CB8AC3E}">
        <p14:creationId xmlns:p14="http://schemas.microsoft.com/office/powerpoint/2010/main" val="90303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DF5E-6515-4F25-87A4-F6AFA40563BF}"/>
              </a:ext>
            </a:extLst>
          </p:cNvPr>
          <p:cNvSpPr>
            <a:spLocks noGrp="1"/>
          </p:cNvSpPr>
          <p:nvPr>
            <p:ph type="title"/>
          </p:nvPr>
        </p:nvSpPr>
        <p:spPr/>
        <p:txBody>
          <a:bodyPr/>
          <a:lstStyle/>
          <a:p>
            <a:r>
              <a:rPr lang="en-US" dirty="0"/>
              <a:t>Table of contents</a:t>
            </a:r>
            <a:endParaRPr lang="en-CA" dirty="0"/>
          </a:p>
        </p:txBody>
      </p:sp>
      <p:sp>
        <p:nvSpPr>
          <p:cNvPr id="3" name="Content Placeholder 2">
            <a:extLst>
              <a:ext uri="{FF2B5EF4-FFF2-40B4-BE49-F238E27FC236}">
                <a16:creationId xmlns:a16="http://schemas.microsoft.com/office/drawing/2014/main" id="{73481D76-2AAD-403F-862D-55751DA13504}"/>
              </a:ext>
            </a:extLst>
          </p:cNvPr>
          <p:cNvSpPr>
            <a:spLocks noGrp="1"/>
          </p:cNvSpPr>
          <p:nvPr>
            <p:ph idx="1"/>
          </p:nvPr>
        </p:nvSpPr>
        <p:spPr/>
        <p:txBody>
          <a:bodyPr/>
          <a:lstStyle/>
          <a:p>
            <a:r>
              <a:rPr lang="en-US" dirty="0"/>
              <a:t>Motivation/Summary Slide</a:t>
            </a:r>
          </a:p>
          <a:p>
            <a:r>
              <a:rPr lang="en-US" dirty="0"/>
              <a:t>Model Summary</a:t>
            </a:r>
          </a:p>
          <a:p>
            <a:r>
              <a:rPr lang="en-US" dirty="0"/>
              <a:t>Data Clean up and Model Training</a:t>
            </a:r>
          </a:p>
          <a:p>
            <a:r>
              <a:rPr lang="en-US" dirty="0"/>
              <a:t>Model Evaluation</a:t>
            </a:r>
          </a:p>
          <a:p>
            <a:r>
              <a:rPr lang="en-US" dirty="0"/>
              <a:t>Discussion</a:t>
            </a:r>
          </a:p>
          <a:p>
            <a:r>
              <a:rPr lang="en-US" dirty="0"/>
              <a:t>Postmortem</a:t>
            </a:r>
          </a:p>
          <a:p>
            <a:r>
              <a:rPr lang="en-US" dirty="0"/>
              <a:t>Questions</a:t>
            </a:r>
            <a:endParaRPr lang="en-CA" dirty="0"/>
          </a:p>
        </p:txBody>
      </p:sp>
    </p:spTree>
    <p:extLst>
      <p:ext uri="{BB962C8B-B14F-4D97-AF65-F5344CB8AC3E}">
        <p14:creationId xmlns:p14="http://schemas.microsoft.com/office/powerpoint/2010/main" val="360295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971A-71FD-4581-90CD-7A3CC398DFD2}"/>
              </a:ext>
            </a:extLst>
          </p:cNvPr>
          <p:cNvSpPr>
            <a:spLocks noGrp="1"/>
          </p:cNvSpPr>
          <p:nvPr>
            <p:ph type="title"/>
          </p:nvPr>
        </p:nvSpPr>
        <p:spPr/>
        <p:txBody>
          <a:bodyPr/>
          <a:lstStyle/>
          <a:p>
            <a:r>
              <a:rPr lang="en-US" dirty="0"/>
              <a:t>Motivation/Summary Slide</a:t>
            </a:r>
            <a:endParaRPr lang="en-CA" dirty="0"/>
          </a:p>
        </p:txBody>
      </p:sp>
      <p:sp>
        <p:nvSpPr>
          <p:cNvPr id="3" name="Content Placeholder 2">
            <a:extLst>
              <a:ext uri="{FF2B5EF4-FFF2-40B4-BE49-F238E27FC236}">
                <a16:creationId xmlns:a16="http://schemas.microsoft.com/office/drawing/2014/main" id="{5768AAEE-69D7-4A19-B3AF-CEB0E9030604}"/>
              </a:ext>
            </a:extLst>
          </p:cNvPr>
          <p:cNvSpPr>
            <a:spLocks noGrp="1"/>
          </p:cNvSpPr>
          <p:nvPr>
            <p:ph idx="1"/>
          </p:nvPr>
        </p:nvSpPr>
        <p:spPr/>
        <p:txBody>
          <a:bodyPr>
            <a:normAutofit lnSpcReduction="10000"/>
          </a:bodyPr>
          <a:lstStyle/>
          <a:p>
            <a:r>
              <a:rPr lang="en-US" dirty="0"/>
              <a:t>Our project is to predict the price of Bitcoin. </a:t>
            </a:r>
          </a:p>
          <a:p>
            <a:r>
              <a:rPr lang="en-US" dirty="0"/>
              <a:t>To do this, we first sourced data on Kaggle.com which provided us with tweets from @BTCTN, Official Twitter account for http://news.bitcoin.com.</a:t>
            </a:r>
          </a:p>
          <a:p>
            <a:r>
              <a:rPr lang="en-US" dirty="0"/>
              <a:t>Then we created a predictive model using the </a:t>
            </a:r>
            <a:r>
              <a:rPr lang="en-US" b="1" dirty="0"/>
              <a:t>Random Forest Regressor model</a:t>
            </a:r>
            <a:r>
              <a:rPr lang="en-US" dirty="0"/>
              <a:t>. We also fit a </a:t>
            </a:r>
            <a:r>
              <a:rPr lang="en-US" b="1" dirty="0"/>
              <a:t>Deep neural network model</a:t>
            </a:r>
            <a:r>
              <a:rPr lang="en-US" dirty="0"/>
              <a:t> to the data and compared the performance of both models to determine which has sufficient predictive power.</a:t>
            </a:r>
          </a:p>
          <a:p>
            <a:r>
              <a:rPr lang="en-US" dirty="0"/>
              <a:t>In addition to the above, we used the Sentiment </a:t>
            </a:r>
            <a:r>
              <a:rPr lang="en-US" dirty="0" err="1"/>
              <a:t>Analyser</a:t>
            </a:r>
            <a:r>
              <a:rPr lang="en-US" dirty="0"/>
              <a:t>, Named Entity Analysis (NER) and Word cloud to carry out text analysis on the data. </a:t>
            </a:r>
          </a:p>
          <a:p>
            <a:r>
              <a:rPr lang="en-US" dirty="0"/>
              <a:t>Bitcoin is important to our financial future, our intent is to demonstrate that just like Gold, Bitcoin is also a store of value, with price driven by sentiment, market demand and supply.</a:t>
            </a:r>
          </a:p>
        </p:txBody>
      </p:sp>
    </p:spTree>
    <p:extLst>
      <p:ext uri="{BB962C8B-B14F-4D97-AF65-F5344CB8AC3E}">
        <p14:creationId xmlns:p14="http://schemas.microsoft.com/office/powerpoint/2010/main" val="3894470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09A1-94C5-48F3-B905-D8CB6B4AA980}"/>
              </a:ext>
            </a:extLst>
          </p:cNvPr>
          <p:cNvSpPr>
            <a:spLocks noGrp="1"/>
          </p:cNvSpPr>
          <p:nvPr>
            <p:ph type="title"/>
          </p:nvPr>
        </p:nvSpPr>
        <p:spPr/>
        <p:txBody>
          <a:bodyPr/>
          <a:lstStyle/>
          <a:p>
            <a:r>
              <a:rPr lang="en-US" dirty="0"/>
              <a:t>Libraries in use</a:t>
            </a:r>
            <a:endParaRPr lang="en-CA" dirty="0"/>
          </a:p>
        </p:txBody>
      </p:sp>
      <p:sp>
        <p:nvSpPr>
          <p:cNvPr id="3" name="Content Placeholder 2">
            <a:extLst>
              <a:ext uri="{FF2B5EF4-FFF2-40B4-BE49-F238E27FC236}">
                <a16:creationId xmlns:a16="http://schemas.microsoft.com/office/drawing/2014/main" id="{A3913FEA-BEB9-4688-97AC-542F082A0D7E}"/>
              </a:ext>
            </a:extLst>
          </p:cNvPr>
          <p:cNvSpPr>
            <a:spLocks noGrp="1"/>
          </p:cNvSpPr>
          <p:nvPr>
            <p:ph idx="1"/>
          </p:nvPr>
        </p:nvSpPr>
        <p:spPr>
          <a:xfrm>
            <a:off x="581193" y="2340864"/>
            <a:ext cx="5112242" cy="3634486"/>
          </a:xfrm>
        </p:spPr>
        <p:txBody>
          <a:bodyPr/>
          <a:lstStyle/>
          <a:p>
            <a:r>
              <a:rPr lang="en-US" dirty="0"/>
              <a:t>We created a notebook on Google Collab.</a:t>
            </a:r>
          </a:p>
          <a:p>
            <a:r>
              <a:rPr lang="en-US" dirty="0"/>
              <a:t>Imported the following libraries</a:t>
            </a:r>
          </a:p>
          <a:p>
            <a:pPr lvl="1"/>
            <a:r>
              <a:rPr lang="en-US" dirty="0"/>
              <a:t>Pandas</a:t>
            </a:r>
          </a:p>
          <a:p>
            <a:pPr lvl="1"/>
            <a:r>
              <a:rPr lang="en-US" dirty="0" err="1"/>
              <a:t>Numpy</a:t>
            </a:r>
            <a:endParaRPr lang="en-US" dirty="0"/>
          </a:p>
          <a:p>
            <a:pPr lvl="1"/>
            <a:r>
              <a:rPr lang="en-US" dirty="0"/>
              <a:t>NLTK</a:t>
            </a:r>
          </a:p>
          <a:p>
            <a:pPr lvl="1"/>
            <a:r>
              <a:rPr lang="en-US" dirty="0" err="1"/>
              <a:t>SKLearn</a:t>
            </a:r>
            <a:endParaRPr lang="en-US" dirty="0"/>
          </a:p>
          <a:p>
            <a:pPr lvl="1"/>
            <a:r>
              <a:rPr lang="en-US" dirty="0"/>
              <a:t>Matplotlib</a:t>
            </a:r>
          </a:p>
          <a:p>
            <a:pPr lvl="1"/>
            <a:r>
              <a:rPr lang="en-US" dirty="0"/>
              <a:t>Spacy</a:t>
            </a:r>
          </a:p>
          <a:p>
            <a:endParaRPr lang="en-CA" dirty="0"/>
          </a:p>
        </p:txBody>
      </p:sp>
      <p:pic>
        <p:nvPicPr>
          <p:cNvPr id="5" name="Picture 4">
            <a:extLst>
              <a:ext uri="{FF2B5EF4-FFF2-40B4-BE49-F238E27FC236}">
                <a16:creationId xmlns:a16="http://schemas.microsoft.com/office/drawing/2014/main" id="{A3C36929-8FC6-45B7-BB69-793EAD372CAE}"/>
              </a:ext>
            </a:extLst>
          </p:cNvPr>
          <p:cNvPicPr>
            <a:picLocks noChangeAspect="1"/>
          </p:cNvPicPr>
          <p:nvPr/>
        </p:nvPicPr>
        <p:blipFill>
          <a:blip r:embed="rId2"/>
          <a:stretch>
            <a:fillRect/>
          </a:stretch>
        </p:blipFill>
        <p:spPr>
          <a:xfrm>
            <a:off x="5299364" y="842893"/>
            <a:ext cx="6132993" cy="5312951"/>
          </a:xfrm>
          <a:prstGeom prst="rect">
            <a:avLst/>
          </a:prstGeom>
        </p:spPr>
      </p:pic>
    </p:spTree>
    <p:extLst>
      <p:ext uri="{BB962C8B-B14F-4D97-AF65-F5344CB8AC3E}">
        <p14:creationId xmlns:p14="http://schemas.microsoft.com/office/powerpoint/2010/main" val="291696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35D-F7F9-4C7E-8BDC-8EB75F390554}"/>
              </a:ext>
            </a:extLst>
          </p:cNvPr>
          <p:cNvSpPr>
            <a:spLocks noGrp="1"/>
          </p:cNvSpPr>
          <p:nvPr>
            <p:ph type="title"/>
          </p:nvPr>
        </p:nvSpPr>
        <p:spPr/>
        <p:txBody>
          <a:bodyPr/>
          <a:lstStyle/>
          <a:p>
            <a:r>
              <a:rPr lang="en-US" dirty="0"/>
              <a:t>Data clean up</a:t>
            </a:r>
            <a:endParaRPr lang="en-CA" dirty="0"/>
          </a:p>
        </p:txBody>
      </p:sp>
      <p:sp>
        <p:nvSpPr>
          <p:cNvPr id="3" name="Content Placeholder 2">
            <a:extLst>
              <a:ext uri="{FF2B5EF4-FFF2-40B4-BE49-F238E27FC236}">
                <a16:creationId xmlns:a16="http://schemas.microsoft.com/office/drawing/2014/main" id="{9C33F220-FA40-469E-B9FC-02DEE1536A81}"/>
              </a:ext>
            </a:extLst>
          </p:cNvPr>
          <p:cNvSpPr>
            <a:spLocks noGrp="1"/>
          </p:cNvSpPr>
          <p:nvPr>
            <p:ph idx="1"/>
          </p:nvPr>
        </p:nvSpPr>
        <p:spPr>
          <a:xfrm>
            <a:off x="581192" y="2120078"/>
            <a:ext cx="4422129" cy="3634486"/>
          </a:xfrm>
        </p:spPr>
        <p:txBody>
          <a:bodyPr>
            <a:normAutofit/>
          </a:bodyPr>
          <a:lstStyle/>
          <a:p>
            <a:pPr marL="0" indent="0">
              <a:buNone/>
            </a:pPr>
            <a:r>
              <a:rPr lang="en-US" sz="1600" dirty="0"/>
              <a:t>Actions taken include</a:t>
            </a:r>
          </a:p>
          <a:p>
            <a:r>
              <a:rPr lang="en-US" sz="1600" dirty="0"/>
              <a:t>Read csv</a:t>
            </a:r>
          </a:p>
          <a:p>
            <a:r>
              <a:rPr lang="en-CA" sz="1600" dirty="0"/>
              <a:t>Merged tweets using lambda function</a:t>
            </a:r>
          </a:p>
          <a:p>
            <a:r>
              <a:rPr lang="en-CA" sz="1600" dirty="0"/>
              <a:t>Renamed columns </a:t>
            </a:r>
          </a:p>
          <a:p>
            <a:r>
              <a:rPr lang="en-CA" sz="1600" dirty="0"/>
              <a:t>Output was two </a:t>
            </a:r>
            <a:r>
              <a:rPr lang="en-CA" sz="1600" dirty="0" err="1"/>
              <a:t>btc_revised</a:t>
            </a:r>
            <a:r>
              <a:rPr lang="en-CA" sz="1600" dirty="0"/>
              <a:t> </a:t>
            </a:r>
            <a:r>
              <a:rPr lang="en-CA" sz="1600" dirty="0" err="1"/>
              <a:t>dataframes</a:t>
            </a:r>
            <a:endParaRPr lang="en-CA" sz="1600" dirty="0"/>
          </a:p>
          <a:p>
            <a:r>
              <a:rPr lang="en-CA" sz="1600" dirty="0"/>
              <a:t> </a:t>
            </a:r>
          </a:p>
        </p:txBody>
      </p:sp>
      <p:pic>
        <p:nvPicPr>
          <p:cNvPr id="5" name="Picture 4">
            <a:extLst>
              <a:ext uri="{FF2B5EF4-FFF2-40B4-BE49-F238E27FC236}">
                <a16:creationId xmlns:a16="http://schemas.microsoft.com/office/drawing/2014/main" id="{5B123F90-9CF3-420C-B356-FD7242BA0901}"/>
              </a:ext>
            </a:extLst>
          </p:cNvPr>
          <p:cNvPicPr>
            <a:picLocks noChangeAspect="1"/>
          </p:cNvPicPr>
          <p:nvPr/>
        </p:nvPicPr>
        <p:blipFill>
          <a:blip r:embed="rId2"/>
          <a:stretch>
            <a:fillRect/>
          </a:stretch>
        </p:blipFill>
        <p:spPr>
          <a:xfrm>
            <a:off x="5609220" y="1517634"/>
            <a:ext cx="6001588" cy="4839375"/>
          </a:xfrm>
          <a:prstGeom prst="rect">
            <a:avLst/>
          </a:prstGeom>
        </p:spPr>
      </p:pic>
    </p:spTree>
    <p:extLst>
      <p:ext uri="{BB962C8B-B14F-4D97-AF65-F5344CB8AC3E}">
        <p14:creationId xmlns:p14="http://schemas.microsoft.com/office/powerpoint/2010/main" val="32406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35D-F7F9-4C7E-8BDC-8EB75F390554}"/>
              </a:ext>
            </a:extLst>
          </p:cNvPr>
          <p:cNvSpPr>
            <a:spLocks noGrp="1"/>
          </p:cNvSpPr>
          <p:nvPr>
            <p:ph type="title"/>
          </p:nvPr>
        </p:nvSpPr>
        <p:spPr/>
        <p:txBody>
          <a:bodyPr/>
          <a:lstStyle/>
          <a:p>
            <a:r>
              <a:rPr lang="en-US" dirty="0"/>
              <a:t>Data clean up</a:t>
            </a:r>
            <a:endParaRPr lang="en-CA" dirty="0"/>
          </a:p>
        </p:txBody>
      </p:sp>
      <p:sp>
        <p:nvSpPr>
          <p:cNvPr id="3" name="Content Placeholder 2">
            <a:extLst>
              <a:ext uri="{FF2B5EF4-FFF2-40B4-BE49-F238E27FC236}">
                <a16:creationId xmlns:a16="http://schemas.microsoft.com/office/drawing/2014/main" id="{9C33F220-FA40-469E-B9FC-02DEE1536A81}"/>
              </a:ext>
            </a:extLst>
          </p:cNvPr>
          <p:cNvSpPr>
            <a:spLocks noGrp="1"/>
          </p:cNvSpPr>
          <p:nvPr>
            <p:ph idx="1"/>
          </p:nvPr>
        </p:nvSpPr>
        <p:spPr>
          <a:xfrm>
            <a:off x="581193" y="2340864"/>
            <a:ext cx="2882284" cy="3634486"/>
          </a:xfrm>
        </p:spPr>
        <p:txBody>
          <a:bodyPr>
            <a:normAutofit/>
          </a:bodyPr>
          <a:lstStyle/>
          <a:p>
            <a:r>
              <a:rPr lang="en-US" sz="1600" dirty="0"/>
              <a:t>Merged </a:t>
            </a:r>
            <a:r>
              <a:rPr lang="en-US" sz="1600" dirty="0" err="1"/>
              <a:t>dataframes</a:t>
            </a:r>
            <a:r>
              <a:rPr lang="en-US" sz="1600" dirty="0"/>
              <a:t> </a:t>
            </a:r>
          </a:p>
          <a:p>
            <a:r>
              <a:rPr lang="en-US" sz="1600" dirty="0"/>
              <a:t>Checked for nulls and duplicates</a:t>
            </a:r>
          </a:p>
          <a:p>
            <a:r>
              <a:rPr lang="en-US" sz="1600" dirty="0"/>
              <a:t>Dropped columns </a:t>
            </a:r>
          </a:p>
          <a:p>
            <a:r>
              <a:rPr lang="en-US" sz="1600" dirty="0"/>
              <a:t>Output was a final </a:t>
            </a:r>
            <a:r>
              <a:rPr lang="en-US" sz="1600" dirty="0" err="1"/>
              <a:t>dataframe</a:t>
            </a:r>
            <a:r>
              <a:rPr lang="en-US" sz="1600" dirty="0"/>
              <a:t> ‘df’</a:t>
            </a:r>
            <a:endParaRPr lang="en-CA" sz="1600" dirty="0"/>
          </a:p>
        </p:txBody>
      </p:sp>
      <p:pic>
        <p:nvPicPr>
          <p:cNvPr id="6" name="Picture 5">
            <a:extLst>
              <a:ext uri="{FF2B5EF4-FFF2-40B4-BE49-F238E27FC236}">
                <a16:creationId xmlns:a16="http://schemas.microsoft.com/office/drawing/2014/main" id="{0DFFE793-EB50-4735-A804-81D7E2FDA9A8}"/>
              </a:ext>
            </a:extLst>
          </p:cNvPr>
          <p:cNvPicPr>
            <a:picLocks noChangeAspect="1"/>
          </p:cNvPicPr>
          <p:nvPr/>
        </p:nvPicPr>
        <p:blipFill>
          <a:blip r:embed="rId2"/>
          <a:stretch>
            <a:fillRect/>
          </a:stretch>
        </p:blipFill>
        <p:spPr>
          <a:xfrm>
            <a:off x="3914448" y="1458300"/>
            <a:ext cx="7696359" cy="4809147"/>
          </a:xfrm>
          <a:prstGeom prst="rect">
            <a:avLst/>
          </a:prstGeom>
        </p:spPr>
      </p:pic>
    </p:spTree>
    <p:extLst>
      <p:ext uri="{BB962C8B-B14F-4D97-AF65-F5344CB8AC3E}">
        <p14:creationId xmlns:p14="http://schemas.microsoft.com/office/powerpoint/2010/main" val="310434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35D-F7F9-4C7E-8BDC-8EB75F390554}"/>
              </a:ext>
            </a:extLst>
          </p:cNvPr>
          <p:cNvSpPr>
            <a:spLocks noGrp="1"/>
          </p:cNvSpPr>
          <p:nvPr>
            <p:ph type="title"/>
          </p:nvPr>
        </p:nvSpPr>
        <p:spPr/>
        <p:txBody>
          <a:bodyPr/>
          <a:lstStyle/>
          <a:p>
            <a:r>
              <a:rPr lang="en-US" dirty="0"/>
              <a:t>Sentiment analysis</a:t>
            </a:r>
            <a:endParaRPr lang="en-CA" dirty="0"/>
          </a:p>
        </p:txBody>
      </p:sp>
      <p:pic>
        <p:nvPicPr>
          <p:cNvPr id="8" name="Picture 7">
            <a:extLst>
              <a:ext uri="{FF2B5EF4-FFF2-40B4-BE49-F238E27FC236}">
                <a16:creationId xmlns:a16="http://schemas.microsoft.com/office/drawing/2014/main" id="{5650CFC3-5AC5-4229-B98A-C7503AC03713}"/>
              </a:ext>
            </a:extLst>
          </p:cNvPr>
          <p:cNvPicPr>
            <a:picLocks noChangeAspect="1"/>
          </p:cNvPicPr>
          <p:nvPr/>
        </p:nvPicPr>
        <p:blipFill>
          <a:blip r:embed="rId2"/>
          <a:stretch>
            <a:fillRect/>
          </a:stretch>
        </p:blipFill>
        <p:spPr>
          <a:xfrm>
            <a:off x="4768948" y="900102"/>
            <a:ext cx="7257772" cy="4944539"/>
          </a:xfrm>
          <a:prstGeom prst="rect">
            <a:avLst/>
          </a:prstGeom>
        </p:spPr>
      </p:pic>
      <p:sp>
        <p:nvSpPr>
          <p:cNvPr id="3" name="Content Placeholder 2">
            <a:extLst>
              <a:ext uri="{FF2B5EF4-FFF2-40B4-BE49-F238E27FC236}">
                <a16:creationId xmlns:a16="http://schemas.microsoft.com/office/drawing/2014/main" id="{9C33F220-FA40-469E-B9FC-02DEE1536A81}"/>
              </a:ext>
            </a:extLst>
          </p:cNvPr>
          <p:cNvSpPr>
            <a:spLocks noGrp="1"/>
          </p:cNvSpPr>
          <p:nvPr>
            <p:ph idx="1"/>
          </p:nvPr>
        </p:nvSpPr>
        <p:spPr>
          <a:xfrm>
            <a:off x="581192" y="2340864"/>
            <a:ext cx="4539447" cy="3634486"/>
          </a:xfrm>
        </p:spPr>
        <p:txBody>
          <a:bodyPr/>
          <a:lstStyle/>
          <a:p>
            <a:r>
              <a:rPr lang="en-US" dirty="0"/>
              <a:t>We ran Sentiment analysis on the final </a:t>
            </a:r>
            <a:r>
              <a:rPr lang="en-US" dirty="0" err="1"/>
              <a:t>dataframe</a:t>
            </a:r>
            <a:r>
              <a:rPr lang="en-US" dirty="0"/>
              <a:t> with result as follows;</a:t>
            </a:r>
          </a:p>
          <a:p>
            <a:pPr lvl="1"/>
            <a:r>
              <a:rPr lang="en-US" dirty="0"/>
              <a:t>Generally positive sentiment about Bitcoin on average </a:t>
            </a:r>
          </a:p>
          <a:p>
            <a:pPr lvl="1"/>
            <a:r>
              <a:rPr lang="en-US" dirty="0"/>
              <a:t>Standard deviation, min, max numbers shows the high volatility characteristic of Bitcoin itself.  </a:t>
            </a:r>
            <a:endParaRPr lang="en-CA" dirty="0"/>
          </a:p>
        </p:txBody>
      </p:sp>
    </p:spTree>
    <p:extLst>
      <p:ext uri="{BB962C8B-B14F-4D97-AF65-F5344CB8AC3E}">
        <p14:creationId xmlns:p14="http://schemas.microsoft.com/office/powerpoint/2010/main" val="332043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2587-D103-4E18-90D1-EAC3AE40F06D}"/>
              </a:ext>
            </a:extLst>
          </p:cNvPr>
          <p:cNvSpPr>
            <a:spLocks noGrp="1"/>
          </p:cNvSpPr>
          <p:nvPr>
            <p:ph type="title"/>
          </p:nvPr>
        </p:nvSpPr>
        <p:spPr/>
        <p:txBody>
          <a:bodyPr/>
          <a:lstStyle/>
          <a:p>
            <a:r>
              <a:rPr lang="en-US" dirty="0"/>
              <a:t>Model used &amp; motivation </a:t>
            </a:r>
            <a:br>
              <a:rPr lang="en-US" dirty="0"/>
            </a:br>
            <a:r>
              <a:rPr lang="en-US" dirty="0"/>
              <a:t>– Random forest regressor model</a:t>
            </a:r>
            <a:endParaRPr lang="en-CA" dirty="0"/>
          </a:p>
        </p:txBody>
      </p:sp>
      <p:sp>
        <p:nvSpPr>
          <p:cNvPr id="3" name="Content Placeholder 2">
            <a:extLst>
              <a:ext uri="{FF2B5EF4-FFF2-40B4-BE49-F238E27FC236}">
                <a16:creationId xmlns:a16="http://schemas.microsoft.com/office/drawing/2014/main" id="{84C92E77-027C-4334-99C3-7DCA4A023591}"/>
              </a:ext>
            </a:extLst>
          </p:cNvPr>
          <p:cNvSpPr>
            <a:spLocks noGrp="1"/>
          </p:cNvSpPr>
          <p:nvPr>
            <p:ph idx="1"/>
          </p:nvPr>
        </p:nvSpPr>
        <p:spPr/>
        <p:txBody>
          <a:bodyPr/>
          <a:lstStyle/>
          <a:p>
            <a:r>
              <a:rPr lang="en-US" dirty="0"/>
              <a:t>Tree based algorithm that samples data and builds several smaller decision trees which combined create a strong classifier (ensemble learning). </a:t>
            </a:r>
          </a:p>
          <a:p>
            <a:r>
              <a:rPr lang="en-US" dirty="0"/>
              <a:t>RFR is very robust against overfitting and can be used with various types of data.</a:t>
            </a:r>
          </a:p>
          <a:p>
            <a:r>
              <a:rPr lang="en-US" dirty="0"/>
              <a:t>Used to rank importance of input variables in a natural way</a:t>
            </a:r>
          </a:p>
          <a:p>
            <a:r>
              <a:rPr lang="en-US" dirty="0"/>
              <a:t>Can handle thousands of input variables without variable deletion </a:t>
            </a:r>
          </a:p>
          <a:p>
            <a:r>
              <a:rPr lang="en-US" dirty="0"/>
              <a:t>Robust to outliers and non-linear data</a:t>
            </a:r>
          </a:p>
          <a:p>
            <a:r>
              <a:rPr lang="en-US" dirty="0"/>
              <a:t>Can be used on large databases. </a:t>
            </a:r>
          </a:p>
          <a:p>
            <a:endParaRPr lang="en-US" dirty="0"/>
          </a:p>
          <a:p>
            <a:endParaRPr lang="en-CA" dirty="0"/>
          </a:p>
        </p:txBody>
      </p:sp>
    </p:spTree>
    <p:extLst>
      <p:ext uri="{BB962C8B-B14F-4D97-AF65-F5344CB8AC3E}">
        <p14:creationId xmlns:p14="http://schemas.microsoft.com/office/powerpoint/2010/main" val="79525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2587-D103-4E18-90D1-EAC3AE40F06D}"/>
              </a:ext>
            </a:extLst>
          </p:cNvPr>
          <p:cNvSpPr>
            <a:spLocks noGrp="1"/>
          </p:cNvSpPr>
          <p:nvPr>
            <p:ph type="title"/>
          </p:nvPr>
        </p:nvSpPr>
        <p:spPr/>
        <p:txBody>
          <a:bodyPr/>
          <a:lstStyle/>
          <a:p>
            <a:r>
              <a:rPr lang="en-US" dirty="0"/>
              <a:t>model summary</a:t>
            </a:r>
            <a:endParaRPr lang="en-CA" dirty="0"/>
          </a:p>
        </p:txBody>
      </p:sp>
      <p:sp>
        <p:nvSpPr>
          <p:cNvPr id="3" name="Content Placeholder 2">
            <a:extLst>
              <a:ext uri="{FF2B5EF4-FFF2-40B4-BE49-F238E27FC236}">
                <a16:creationId xmlns:a16="http://schemas.microsoft.com/office/drawing/2014/main" id="{84C92E77-027C-4334-99C3-7DCA4A023591}"/>
              </a:ext>
            </a:extLst>
          </p:cNvPr>
          <p:cNvSpPr>
            <a:spLocks noGrp="1"/>
          </p:cNvSpPr>
          <p:nvPr>
            <p:ph idx="1"/>
          </p:nvPr>
        </p:nvSpPr>
        <p:spPr>
          <a:xfrm>
            <a:off x="581192" y="2705100"/>
            <a:ext cx="5381457" cy="3009900"/>
          </a:xfrm>
        </p:spPr>
        <p:txBody>
          <a:bodyPr>
            <a:normAutofit lnSpcReduction="10000"/>
          </a:bodyPr>
          <a:lstStyle/>
          <a:p>
            <a:r>
              <a:rPr lang="en-US" dirty="0"/>
              <a:t>Outlined useful features in the cleaned-up data</a:t>
            </a:r>
          </a:p>
          <a:p>
            <a:r>
              <a:rPr lang="en-US" dirty="0"/>
              <a:t>Split into Training and Testing sets</a:t>
            </a:r>
          </a:p>
          <a:p>
            <a:r>
              <a:rPr lang="en-US" dirty="0"/>
              <a:t>Created a </a:t>
            </a:r>
            <a:r>
              <a:rPr lang="en-US" dirty="0" err="1"/>
              <a:t>dataframe</a:t>
            </a:r>
            <a:r>
              <a:rPr lang="en-US" dirty="0"/>
              <a:t> to store model performance</a:t>
            </a:r>
          </a:p>
          <a:p>
            <a:r>
              <a:rPr lang="en-US" dirty="0"/>
              <a:t>Determined best parameters for the ML model using defined function </a:t>
            </a:r>
          </a:p>
          <a:p>
            <a:r>
              <a:rPr lang="en-US" dirty="0"/>
              <a:t>Fit data into model </a:t>
            </a:r>
          </a:p>
          <a:p>
            <a:r>
              <a:rPr lang="en-US" dirty="0"/>
              <a:t>Make predictions</a:t>
            </a:r>
          </a:p>
          <a:p>
            <a:endParaRPr lang="en-US" dirty="0"/>
          </a:p>
          <a:p>
            <a:endParaRPr lang="en-US" dirty="0"/>
          </a:p>
          <a:p>
            <a:endParaRPr lang="en-CA" dirty="0"/>
          </a:p>
        </p:txBody>
      </p:sp>
      <p:pic>
        <p:nvPicPr>
          <p:cNvPr id="7" name="Picture 6">
            <a:extLst>
              <a:ext uri="{FF2B5EF4-FFF2-40B4-BE49-F238E27FC236}">
                <a16:creationId xmlns:a16="http://schemas.microsoft.com/office/drawing/2014/main" id="{D1477EBA-B133-496F-A817-678E5F77F5CF}"/>
              </a:ext>
            </a:extLst>
          </p:cNvPr>
          <p:cNvPicPr>
            <a:picLocks noChangeAspect="1"/>
          </p:cNvPicPr>
          <p:nvPr/>
        </p:nvPicPr>
        <p:blipFill>
          <a:blip r:embed="rId2"/>
          <a:stretch>
            <a:fillRect/>
          </a:stretch>
        </p:blipFill>
        <p:spPr>
          <a:xfrm>
            <a:off x="5962648" y="1296515"/>
            <a:ext cx="4667251" cy="2014403"/>
          </a:xfrm>
          <a:prstGeom prst="rect">
            <a:avLst/>
          </a:prstGeom>
        </p:spPr>
      </p:pic>
      <p:pic>
        <p:nvPicPr>
          <p:cNvPr id="11" name="Picture 10">
            <a:extLst>
              <a:ext uri="{FF2B5EF4-FFF2-40B4-BE49-F238E27FC236}">
                <a16:creationId xmlns:a16="http://schemas.microsoft.com/office/drawing/2014/main" id="{A7AA1A1D-7D10-4B09-B2BE-E0BB32073CBB}"/>
              </a:ext>
            </a:extLst>
          </p:cNvPr>
          <p:cNvPicPr>
            <a:picLocks noChangeAspect="1"/>
          </p:cNvPicPr>
          <p:nvPr/>
        </p:nvPicPr>
        <p:blipFill>
          <a:blip r:embed="rId3"/>
          <a:stretch>
            <a:fillRect/>
          </a:stretch>
        </p:blipFill>
        <p:spPr>
          <a:xfrm>
            <a:off x="5962649" y="3547083"/>
            <a:ext cx="5817981" cy="2372863"/>
          </a:xfrm>
          <a:prstGeom prst="rect">
            <a:avLst/>
          </a:prstGeom>
        </p:spPr>
      </p:pic>
    </p:spTree>
    <p:extLst>
      <p:ext uri="{BB962C8B-B14F-4D97-AF65-F5344CB8AC3E}">
        <p14:creationId xmlns:p14="http://schemas.microsoft.com/office/powerpoint/2010/main" val="1455113451"/>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332A1D"/>
      </a:dk2>
      <a:lt2>
        <a:srgbClr val="E2E5E8"/>
      </a:lt2>
      <a:accent1>
        <a:srgbClr val="C3914D"/>
      </a:accent1>
      <a:accent2>
        <a:srgbClr val="B14E3B"/>
      </a:accent2>
      <a:accent3>
        <a:srgbClr val="C34D6B"/>
      </a:accent3>
      <a:accent4>
        <a:srgbClr val="B13B8A"/>
      </a:accent4>
      <a:accent5>
        <a:srgbClr val="B94DC3"/>
      </a:accent5>
      <a:accent6>
        <a:srgbClr val="763BB1"/>
      </a:accent6>
      <a:hlink>
        <a:srgbClr val="BF3FB5"/>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5072</TotalTime>
  <Words>737</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Tw Cen MT</vt:lpstr>
      <vt:lpstr>Wingdings 2</vt:lpstr>
      <vt:lpstr>DividendVTI</vt:lpstr>
      <vt:lpstr>Predicting Bitcoin </vt:lpstr>
      <vt:lpstr>Table of contents</vt:lpstr>
      <vt:lpstr>Motivation/Summary Slide</vt:lpstr>
      <vt:lpstr>Libraries in use</vt:lpstr>
      <vt:lpstr>Data clean up</vt:lpstr>
      <vt:lpstr>Data clean up</vt:lpstr>
      <vt:lpstr>Sentiment analysis</vt:lpstr>
      <vt:lpstr>Model used &amp; motivation  – Random forest regressor model</vt:lpstr>
      <vt:lpstr>model summary</vt:lpstr>
      <vt:lpstr>Model evaluation</vt:lpstr>
      <vt:lpstr>Model 2 – LSTM- RNN  (Long short-term memory Recurrent Neural network) </vt:lpstr>
      <vt:lpstr>Model 2 evaluation</vt:lpstr>
      <vt:lpstr>Model 2 evaluation</vt:lpstr>
      <vt:lpstr>Discussion </vt:lpstr>
      <vt:lpstr>postmortem</vt:lpstr>
      <vt:lpstr>word cloud</vt:lpstr>
      <vt:lpstr>word cloud – Geopolitical entities</vt:lpstr>
      <vt:lpstr>NER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Bitcoin</dc:title>
  <dc:creator>Ahudiya Osiri</dc:creator>
  <cp:lastModifiedBy>Muhammad Butt</cp:lastModifiedBy>
  <cp:revision>8</cp:revision>
  <dcterms:created xsi:type="dcterms:W3CDTF">2021-08-31T23:08:34Z</dcterms:created>
  <dcterms:modified xsi:type="dcterms:W3CDTF">2021-09-04T15:16:13Z</dcterms:modified>
</cp:coreProperties>
</file>