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79" r:id="rId2"/>
    <p:sldId id="280" r:id="rId3"/>
    <p:sldId id="282" r:id="rId4"/>
    <p:sldId id="284" r:id="rId5"/>
    <p:sldId id="286" r:id="rId6"/>
    <p:sldId id="263" r:id="rId7"/>
    <p:sldId id="264" r:id="rId8"/>
    <p:sldId id="268" r:id="rId9"/>
    <p:sldId id="273" r:id="rId10"/>
    <p:sldId id="274" r:id="rId11"/>
    <p:sldId id="265" r:id="rId12"/>
    <p:sldId id="266" r:id="rId13"/>
    <p:sldId id="267" r:id="rId14"/>
    <p:sldId id="270" r:id="rId15"/>
    <p:sldId id="269" r:id="rId16"/>
    <p:sldId id="27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42CBC9A-3E66-694A-CDF7-6CBF23D7C9A5}" name="Rehkemper, Robert Gregory" initials="RG" userId="S::robert.rehkemper@wsu.edu::1949163b-b8ac-4ac2-880e-50a7cfb2541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835D9-600A-4B44-8136-FB75AEB4B31E}" v="15" dt="2022-03-25T05:06:16.631"/>
    <p1510:client id="{1D099412-2BEE-4EE8-8811-E496A15EBD26}" v="18" dt="2022-03-25T16:39:28.710"/>
    <p1510:client id="{1F0F4641-AC12-462F-A46E-B4F038BD0761}" v="383" dt="2022-03-25T16:57:18.200"/>
    <p1510:client id="{43B104D8-B707-9945-8C42-D3A6C58C141D}" v="44" dt="2022-03-25T16:41:59.753"/>
    <p1510:client id="{7CB165EC-4F5B-D907-F51E-631C519F8426}" v="93" dt="2022-03-25T04:50:37.653"/>
    <p1510:client id="{82C3D731-42AF-A5B4-E66A-CFA47EEE6B34}" v="545" dt="2022-03-25T05:35:21.614"/>
    <p1510:client id="{9220D541-8D8C-4999-B196-010CEF3FBF01}" v="63" dt="2022-03-25T03:08:21.072"/>
    <p1510:client id="{A77FD394-409B-496B-9F50-CE3329038AD0}" v="209" dt="2022-04-27T03:05:15.158"/>
    <p1510:client id="{C5FD02D2-9582-467C-93AA-78688B0EB323}" v="46" dt="2022-03-25T06:58:36.119"/>
    <p1510:client id="{CE2C5F00-C0E4-45C8-9F09-CAC080616D46}" v="82" dt="2022-03-25T16:51:01.304"/>
    <p1510:client id="{DB3A41C2-443E-414D-BD79-2EEB9CE36F21}" v="19" dt="2022-03-25T16:11:16.599"/>
    <p1510:client id="{E222A958-F930-704B-5554-F026CA4FA0AD}" v="408" dt="2022-03-25T04:07:16.550"/>
    <p1510:client id="{F57A763A-54B9-4038-BAA3-06560BF81E58}" v="4" dt="2022-03-25T16:31:31.833"/>
    <p1510:client id="{FE74E50F-8253-439D-8EB1-AB74FFE3322B}" v="1264" dt="2022-03-25T05:55:17.045"/>
    <p1510:client id="{FFB5B29D-8930-1BA8-6052-9E60B18A2CDE}" v="1225" dt="2022-03-25T16:20:05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6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1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3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2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9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2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 descr="A snow-covered mountain at sunset">
            <a:extLst>
              <a:ext uri="{FF2B5EF4-FFF2-40B4-BE49-F238E27FC236}">
                <a16:creationId xmlns:a16="http://schemas.microsoft.com/office/drawing/2014/main" id="{AC4B057C-37F2-4719-3E07-F00ABAEE89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61" b="221"/>
          <a:stretch/>
        </p:blipFill>
        <p:spPr>
          <a:xfrm>
            <a:off x="202932" y="0"/>
            <a:ext cx="11986020" cy="6857990"/>
          </a:xfrm>
          <a:custGeom>
            <a:avLst/>
            <a:gdLst/>
            <a:ahLst/>
            <a:cxnLst/>
            <a:rect l="l" t="t" r="r" b="b"/>
            <a:pathLst>
              <a:path w="11986020" h="6858000">
                <a:moveTo>
                  <a:pt x="530902" y="3322416"/>
                </a:moveTo>
                <a:cubicBezTo>
                  <a:pt x="557490" y="3324013"/>
                  <a:pt x="584315" y="3328297"/>
                  <a:pt x="611046" y="3335460"/>
                </a:cubicBezTo>
                <a:cubicBezTo>
                  <a:pt x="824897" y="3392761"/>
                  <a:pt x="951804" y="3612571"/>
                  <a:pt x="894503" y="3826422"/>
                </a:cubicBezTo>
                <a:cubicBezTo>
                  <a:pt x="837202" y="4040274"/>
                  <a:pt x="617392" y="4167182"/>
                  <a:pt x="403541" y="4109881"/>
                </a:cubicBezTo>
                <a:cubicBezTo>
                  <a:pt x="189690" y="4052579"/>
                  <a:pt x="62782" y="3832768"/>
                  <a:pt x="120083" y="3618917"/>
                </a:cubicBezTo>
                <a:cubicBezTo>
                  <a:pt x="170221" y="3431798"/>
                  <a:pt x="344782" y="3311244"/>
                  <a:pt x="530902" y="3322416"/>
                </a:cubicBezTo>
                <a:close/>
                <a:moveTo>
                  <a:pt x="1391559" y="1925584"/>
                </a:moveTo>
                <a:cubicBezTo>
                  <a:pt x="1436942" y="1928308"/>
                  <a:pt x="1482727" y="1935621"/>
                  <a:pt x="1528353" y="1947846"/>
                </a:cubicBezTo>
                <a:cubicBezTo>
                  <a:pt x="1893364" y="2045650"/>
                  <a:pt x="2109977" y="2420837"/>
                  <a:pt x="2012173" y="2785847"/>
                </a:cubicBezTo>
                <a:cubicBezTo>
                  <a:pt x="1914369" y="3150857"/>
                  <a:pt x="1539183" y="3367471"/>
                  <a:pt x="1174173" y="3269667"/>
                </a:cubicBezTo>
                <a:cubicBezTo>
                  <a:pt x="809163" y="3171862"/>
                  <a:pt x="592548" y="2796676"/>
                  <a:pt x="690352" y="2431666"/>
                </a:cubicBezTo>
                <a:cubicBezTo>
                  <a:pt x="775931" y="2112283"/>
                  <a:pt x="1073881" y="1906514"/>
                  <a:pt x="1391559" y="1925584"/>
                </a:cubicBezTo>
                <a:close/>
                <a:moveTo>
                  <a:pt x="2206528" y="0"/>
                </a:moveTo>
                <a:lnTo>
                  <a:pt x="11986020" y="0"/>
                </a:lnTo>
                <a:lnTo>
                  <a:pt x="11986020" y="6858000"/>
                </a:lnTo>
                <a:lnTo>
                  <a:pt x="151376" y="6858000"/>
                </a:lnTo>
                <a:lnTo>
                  <a:pt x="86817" y="6665489"/>
                </a:lnTo>
                <a:cubicBezTo>
                  <a:pt x="-144285" y="5835902"/>
                  <a:pt x="53711" y="4858120"/>
                  <a:pt x="1074148" y="4210833"/>
                </a:cubicBezTo>
                <a:cubicBezTo>
                  <a:pt x="1452236" y="3970934"/>
                  <a:pt x="1807671" y="3694142"/>
                  <a:pt x="2163452" y="3420870"/>
                </a:cubicBezTo>
                <a:cubicBezTo>
                  <a:pt x="2499873" y="3162313"/>
                  <a:pt x="2607470" y="2788715"/>
                  <a:pt x="2485522" y="2378659"/>
                </a:cubicBezTo>
                <a:cubicBezTo>
                  <a:pt x="2350715" y="1927911"/>
                  <a:pt x="2171827" y="1485899"/>
                  <a:pt x="2085365" y="1026482"/>
                </a:cubicBezTo>
                <a:cubicBezTo>
                  <a:pt x="2017886" y="668078"/>
                  <a:pt x="2043512" y="336833"/>
                  <a:pt x="2176751" y="54992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89119-7C03-4E56-AE50-74EEA1EC83C0}"/>
              </a:ext>
            </a:extLst>
          </p:cNvPr>
          <p:cNvSpPr txBox="1"/>
          <p:nvPr/>
        </p:nvSpPr>
        <p:spPr>
          <a:xfrm>
            <a:off x="4221508" y="369116"/>
            <a:ext cx="785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Microsoft Co-Sell Motion Insights</a:t>
            </a:r>
          </a:p>
        </p:txBody>
      </p:sp>
      <p:pic>
        <p:nvPicPr>
          <p:cNvPr id="18" name="Picture 1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C4AB5EC-F1B8-44BF-84B0-43E1EFE25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936" y="4570809"/>
            <a:ext cx="7850248" cy="1988663"/>
          </a:xfrm>
          <a:prstGeom prst="rect">
            <a:avLst/>
          </a:prstGeom>
        </p:spPr>
      </p:pic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BC0F227-AF59-4860-ACFE-512E8EC4D0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6" y="1978090"/>
            <a:ext cx="1192781" cy="11927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E96B4B-B96F-4EB5-BB2D-FFC1696B4659}"/>
              </a:ext>
            </a:extLst>
          </p:cNvPr>
          <p:cNvSpPr txBox="1"/>
          <p:nvPr/>
        </p:nvSpPr>
        <p:spPr>
          <a:xfrm>
            <a:off x="305255" y="3585339"/>
            <a:ext cx="11292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424</a:t>
            </a:r>
            <a:endParaRPr lang="en-US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4657E3-8DBB-B302-BB17-E712C12559BD}"/>
              </a:ext>
            </a:extLst>
          </p:cNvPr>
          <p:cNvSpPr txBox="1"/>
          <p:nvPr/>
        </p:nvSpPr>
        <p:spPr>
          <a:xfrm>
            <a:off x="5527964" y="1302328"/>
            <a:ext cx="64562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Members: Pierce Myers, Aaron Leon, Andrew Vernon, Greg Rehkemper, Ty </a:t>
            </a:r>
            <a:r>
              <a:rPr lang="en-US" err="1">
                <a:solidFill>
                  <a:schemeClr val="bg1"/>
                </a:solidFill>
                <a:ea typeface="+mn-lt"/>
                <a:cs typeface="+mn-lt"/>
              </a:rPr>
              <a:t>Mudgistratova</a:t>
            </a:r>
            <a:endParaRPr lang="en-US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6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1103-48CC-EB0B-C04A-38C03983C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981" y="142101"/>
            <a:ext cx="5386040" cy="1325563"/>
          </a:xfrm>
        </p:spPr>
        <p:txBody>
          <a:bodyPr>
            <a:normAutofit/>
          </a:bodyPr>
          <a:lstStyle/>
          <a:p>
            <a:pPr algn="ctr"/>
            <a:r>
              <a:rPr lang="en-US" sz="2700">
                <a:solidFill>
                  <a:srgbClr val="000000"/>
                </a:solidFill>
                <a:latin typeface="Lato"/>
                <a:cs typeface="Times New Roman"/>
              </a:rPr>
              <a:t>Number of Customers by industry</a:t>
            </a:r>
            <a:br>
              <a:rPr lang="en-US" sz="2700">
                <a:latin typeface="Lato"/>
                <a:cs typeface="Times New Roman"/>
              </a:rPr>
            </a:br>
            <a:r>
              <a:rPr lang="en-US" sz="2700">
                <a:solidFill>
                  <a:srgbClr val="000000"/>
                </a:solidFill>
                <a:latin typeface="Lato"/>
                <a:cs typeface="Times New Roman"/>
              </a:rPr>
              <a:t>(Vertical Key)</a:t>
            </a:r>
            <a:br>
              <a:rPr lang="en-US" sz="2000">
                <a:latin typeface="Segoe UI"/>
                <a:cs typeface="Calibri Light"/>
              </a:rPr>
            </a:br>
            <a:r>
              <a:rPr lang="en-US" sz="2000">
                <a:latin typeface="Segoe UI"/>
                <a:cs typeface="Calibri Light"/>
              </a:rPr>
              <a:t> </a:t>
            </a:r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F17620A1-34E1-4192-683B-BF3DD623D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951" y="1537593"/>
            <a:ext cx="6014224" cy="532345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2317266-6C72-5CE1-4B7A-1DB476025562}"/>
              </a:ext>
            </a:extLst>
          </p:cNvPr>
          <p:cNvSpPr txBox="1">
            <a:spLocks/>
          </p:cNvSpPr>
          <p:nvPr/>
        </p:nvSpPr>
        <p:spPr>
          <a:xfrm>
            <a:off x="939181" y="1386701"/>
            <a:ext cx="1609907" cy="4280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>
                <a:ea typeface="+mj-lt"/>
                <a:cs typeface="+mj-lt"/>
              </a:rPr>
              <a:t>Percentage of Vertical Key Frequency</a:t>
            </a:r>
          </a:p>
          <a:p>
            <a:pPr algn="ctr"/>
            <a:endParaRPr lang="en-US" sz="1400">
              <a:ea typeface="+mj-lt"/>
              <a:cs typeface="+mj-lt"/>
            </a:endParaRPr>
          </a:p>
          <a:p>
            <a:pPr algn="ctr"/>
            <a:r>
              <a:rPr lang="en-US" sz="1400">
                <a:ea typeface="+mj-lt"/>
                <a:cs typeface="+mj-lt"/>
              </a:rPr>
              <a:t>167511991:50.5% </a:t>
            </a:r>
            <a:endParaRPr lang="en-US" sz="1400">
              <a:cs typeface="Calibri Light"/>
            </a:endParaRPr>
          </a:p>
          <a:p>
            <a:pPr algn="ctr"/>
            <a:r>
              <a:rPr lang="en-US" sz="1400">
                <a:ea typeface="+mj-lt"/>
                <a:cs typeface="+mj-lt"/>
              </a:rPr>
              <a:t>1666091001: 4.6% </a:t>
            </a:r>
            <a:endParaRPr lang="en-US" sz="1400">
              <a:cs typeface="Calibri Light"/>
            </a:endParaRPr>
          </a:p>
          <a:p>
            <a:pPr algn="ctr"/>
            <a:r>
              <a:rPr lang="en-US" sz="1400">
                <a:ea typeface="+mj-lt"/>
                <a:cs typeface="+mj-lt"/>
              </a:rPr>
              <a:t>858914936: 3.5%</a:t>
            </a:r>
            <a:endParaRPr lang="en-US">
              <a:ea typeface="+mj-lt"/>
              <a:cs typeface="+mj-lt"/>
            </a:endParaRPr>
          </a:p>
          <a:p>
            <a:pPr algn="ctr"/>
            <a:r>
              <a:rPr lang="en-US" sz="1400">
                <a:latin typeface="Calibri Light"/>
                <a:ea typeface="+mj-lt"/>
                <a:cs typeface="+mj-lt"/>
              </a:rPr>
              <a:t>980551580: 3.3%</a:t>
            </a:r>
            <a:endParaRPr lang="en-US">
              <a:latin typeface="Calibri Light"/>
              <a:ea typeface="+mj-lt"/>
              <a:cs typeface="+mj-lt"/>
            </a:endParaRPr>
          </a:p>
          <a:p>
            <a:pPr algn="ctr"/>
            <a:r>
              <a:rPr lang="en-US" sz="1400">
                <a:latin typeface="Calibri Light"/>
                <a:cs typeface="Calibri Light"/>
              </a:rPr>
              <a:t>388446667: 3.0%</a:t>
            </a:r>
            <a:br>
              <a:rPr lang="en-US" sz="2000">
                <a:latin typeface="Segoe UI"/>
                <a:cs typeface="Calibri Light"/>
              </a:rPr>
            </a:br>
            <a:r>
              <a:rPr lang="en-US" sz="2000">
                <a:latin typeface="Segoe UI"/>
                <a:cs typeface="Calibri Light"/>
              </a:rPr>
              <a:t> </a:t>
            </a:r>
            <a:endParaRPr lang="en-US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03987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BE7E-E9E3-49D9-5765-AE9ED3C9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- AZURE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71CE8AE0-4CC3-BC69-365D-81249BFF6F77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Lato"/>
                <a:ea typeface="Lato"/>
                <a:cs typeface="Lato"/>
              </a:rPr>
              <a:t>Sum of Revenue - $1,586,472,292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Lato"/>
                <a:ea typeface="Lato"/>
                <a:cs typeface="Lato"/>
              </a:rPr>
              <a:t>Average Revenue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Lato"/>
                <a:ea typeface="Lato"/>
                <a:cs typeface="Lato"/>
              </a:rPr>
              <a:t>Fiscal Month ID - $264,412,049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Lato"/>
                <a:ea typeface="Lato"/>
                <a:cs typeface="Lato"/>
              </a:rPr>
              <a:t>Solution Area Key - $66,103,012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Lato"/>
                <a:ea typeface="Lato"/>
                <a:cs typeface="Lato"/>
              </a:rPr>
              <a:t>Customer Key - $235,731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>
                <a:latin typeface="Lato"/>
                <a:ea typeface="Lato"/>
                <a:cs typeface="Lato"/>
              </a:rPr>
              <a:t>Partner Key - $12,203,633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4" descr="Chart, bar chart, histogram&#10;&#10;Description automatically generated">
            <a:extLst>
              <a:ext uri="{FF2B5EF4-FFF2-40B4-BE49-F238E27FC236}">
                <a16:creationId xmlns:a16="http://schemas.microsoft.com/office/drawing/2014/main" id="{C53507B7-920D-4D4E-EFFD-5F03FEA26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072314"/>
            <a:ext cx="6019331" cy="4710126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B8E950-F6A2-044C-A0F3-8D889FABB084}"/>
              </a:ext>
            </a:extLst>
          </p:cNvPr>
          <p:cNvSpPr txBox="1"/>
          <p:nvPr/>
        </p:nvSpPr>
        <p:spPr>
          <a:xfrm>
            <a:off x="6982477" y="677340"/>
            <a:ext cx="331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Total Count by Solution Area Key</a:t>
            </a:r>
          </a:p>
        </p:txBody>
      </p:sp>
    </p:spTree>
    <p:extLst>
      <p:ext uri="{BB962C8B-B14F-4D97-AF65-F5344CB8AC3E}">
        <p14:creationId xmlns:p14="http://schemas.microsoft.com/office/powerpoint/2010/main" val="1044628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A3C7-BAA7-BB0C-F5F4-554EB8BD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Performance -BIZAPP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EBB65-0305-2B47-D8C3-EC1119448FFF}"/>
              </a:ext>
            </a:extLst>
          </p:cNvPr>
          <p:cNvSpPr txBox="1"/>
          <p:nvPr/>
        </p:nvSpPr>
        <p:spPr>
          <a:xfrm>
            <a:off x="648931" y="2438400"/>
            <a:ext cx="3505494" cy="37854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/>
              <a:t>Sum of Active Users – 5,568,436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/>
              <a:t>Average Active Users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/>
              <a:t>Fiscal Month ID – 1,113,687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/>
              <a:t>Solution Area Key – 397,745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/>
              <a:t>Customer Key - 174</a:t>
            </a:r>
          </a:p>
          <a:p>
            <a:pPr marL="74295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/>
              <a:t>Partner Key – 1,096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3CC414A3-F74E-B14B-A913-BBC336815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057265"/>
            <a:ext cx="6019331" cy="4740223"/>
          </a:xfrm>
          <a:prstGeom prst="rect">
            <a:avLst/>
          </a:prstGeom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6F872D-288F-2447-B978-E76D5852EE39}"/>
              </a:ext>
            </a:extLst>
          </p:cNvPr>
          <p:cNvSpPr txBox="1"/>
          <p:nvPr/>
        </p:nvSpPr>
        <p:spPr>
          <a:xfrm>
            <a:off x="7143115" y="687933"/>
            <a:ext cx="331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Total Count by Solution Area Key</a:t>
            </a:r>
          </a:p>
        </p:txBody>
      </p:sp>
    </p:spTree>
    <p:extLst>
      <p:ext uri="{BB962C8B-B14F-4D97-AF65-F5344CB8AC3E}">
        <p14:creationId xmlns:p14="http://schemas.microsoft.com/office/powerpoint/2010/main" val="200112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3F5B-BB50-2275-CD7A-F3AA1AA63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Performance-AZURE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E308-8EC2-362C-0312-C06F517F0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latin typeface="Lato"/>
                <a:ea typeface="+mn-lt"/>
                <a:cs typeface="+mn-lt"/>
              </a:rPr>
              <a:t>Sum of Active Users – 853,051,765</a:t>
            </a:r>
          </a:p>
          <a:p>
            <a:r>
              <a:rPr lang="en-US" sz="2000">
                <a:latin typeface="Lato"/>
                <a:ea typeface="+mn-lt"/>
                <a:cs typeface="+mn-lt"/>
              </a:rPr>
              <a:t>Average Active Users</a:t>
            </a:r>
          </a:p>
          <a:p>
            <a:pPr lvl="1"/>
            <a:r>
              <a:rPr lang="en-US" sz="2000">
                <a:latin typeface="Lato"/>
                <a:ea typeface="+mn-lt"/>
                <a:cs typeface="+mn-lt"/>
              </a:rPr>
              <a:t>Fiscal Month ID – 170,610,353</a:t>
            </a:r>
          </a:p>
          <a:p>
            <a:pPr lvl="1"/>
            <a:r>
              <a:rPr lang="en-US" sz="2000">
                <a:latin typeface="Lato"/>
                <a:ea typeface="+mn-lt"/>
                <a:cs typeface="+mn-lt"/>
              </a:rPr>
              <a:t>Solution Area Key – 85,305,176</a:t>
            </a:r>
          </a:p>
          <a:p>
            <a:pPr lvl="1"/>
            <a:r>
              <a:rPr lang="en-US" sz="2000">
                <a:latin typeface="Lato"/>
                <a:ea typeface="+mn-lt"/>
                <a:cs typeface="+mn-lt"/>
              </a:rPr>
              <a:t>Customer Key – 6,494</a:t>
            </a:r>
          </a:p>
          <a:p>
            <a:pPr lvl="1"/>
            <a:r>
              <a:rPr lang="en-US" sz="2000">
                <a:latin typeface="Lato"/>
                <a:ea typeface="+mn-lt"/>
                <a:cs typeface="+mn-lt"/>
              </a:rPr>
              <a:t>Partner Key – 12,014,814</a:t>
            </a:r>
            <a:endParaRPr lang="en-US" sz="2000">
              <a:latin typeface="La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D8E62F1-7D1F-A606-BD69-2A7CD5CF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004596"/>
            <a:ext cx="6019331" cy="4845561"/>
          </a:xfrm>
          <a:prstGeom prst="rect">
            <a:avLst/>
          </a:prstGeom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139781-7B4D-8741-A871-2F5AEE18F73C}"/>
              </a:ext>
            </a:extLst>
          </p:cNvPr>
          <p:cNvSpPr txBox="1"/>
          <p:nvPr/>
        </p:nvSpPr>
        <p:spPr>
          <a:xfrm>
            <a:off x="6982477" y="677340"/>
            <a:ext cx="331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Total Count by Solution Area Key</a:t>
            </a:r>
          </a:p>
        </p:txBody>
      </p:sp>
    </p:spTree>
    <p:extLst>
      <p:ext uri="{BB962C8B-B14F-4D97-AF65-F5344CB8AC3E}">
        <p14:creationId xmlns:p14="http://schemas.microsoft.com/office/powerpoint/2010/main" val="263295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EC54-2468-200C-88D5-E32282AF98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264" y="3795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Lato"/>
                <a:ea typeface="Lato"/>
                <a:cs typeface="Calibri Light"/>
              </a:rPr>
              <a:t>Clustering Customers by Revenue </a:t>
            </a:r>
            <a:br>
              <a:rPr lang="en-US" sz="3600">
                <a:latin typeface="Lato"/>
                <a:ea typeface="+mj-lt"/>
                <a:cs typeface="+mj-lt"/>
              </a:rPr>
            </a:br>
            <a:r>
              <a:rPr lang="en-US" sz="2400">
                <a:latin typeface="Lato"/>
                <a:ea typeface="+mj-lt"/>
                <a:cs typeface="+mj-lt"/>
              </a:rPr>
              <a:t>Method: KNN</a:t>
            </a:r>
            <a:endParaRPr lang="en-US" sz="2400">
              <a:latin typeface="Lato"/>
              <a:cs typeface="Calibri Light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033F3074-5E06-D35F-9B06-E639279F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57" y="1719884"/>
            <a:ext cx="8149086" cy="501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8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6C0D-74A5-87F4-4B3D-F7738FAE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64" y="-195592"/>
            <a:ext cx="10515600" cy="2303223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latin typeface="Lato"/>
                <a:ea typeface="Lato"/>
                <a:cs typeface="Calibri Light"/>
              </a:rPr>
              <a:t>Clustering Customers by Revenue</a:t>
            </a:r>
            <a:br>
              <a:rPr lang="en-US" sz="3200">
                <a:latin typeface="Lato"/>
                <a:cs typeface="Calibri Light"/>
              </a:rPr>
            </a:br>
            <a:r>
              <a:rPr lang="en-US" sz="3200">
                <a:latin typeface="Lato"/>
                <a:ea typeface="+mj-lt"/>
                <a:cs typeface="+mj-lt"/>
              </a:rPr>
              <a:t>Removing Outlier</a:t>
            </a:r>
            <a:br>
              <a:rPr lang="en-US" sz="3200">
                <a:latin typeface="Lato"/>
                <a:cs typeface="Calibri Light"/>
              </a:rPr>
            </a:br>
            <a:r>
              <a:rPr lang="en-US" sz="2000">
                <a:latin typeface="Lato"/>
                <a:ea typeface="Lato"/>
                <a:cs typeface="Calibri Light"/>
              </a:rPr>
              <a:t>Method: KNN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172F2DC-73BE-AB82-41A0-71F011C83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713" y="1718080"/>
            <a:ext cx="8226724" cy="4954616"/>
          </a:xfrm>
        </p:spPr>
      </p:pic>
    </p:spTree>
    <p:extLst>
      <p:ext uri="{BB962C8B-B14F-4D97-AF65-F5344CB8AC3E}">
        <p14:creationId xmlns:p14="http://schemas.microsoft.com/office/powerpoint/2010/main" val="2869604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33F9-D66D-BA53-D5BA-28B5A576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latin typeface="Lato"/>
                <a:ea typeface="Lato"/>
                <a:cs typeface="Calibri Light"/>
              </a:rPr>
              <a:t>Active Usage and Revenue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EB281-5F7A-CCAB-FCA2-EF2314C2A113}"/>
              </a:ext>
            </a:extLst>
          </p:cNvPr>
          <p:cNvSpPr txBox="1"/>
          <p:nvPr/>
        </p:nvSpPr>
        <p:spPr>
          <a:xfrm>
            <a:off x="16473376" y="34130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657A6-3F67-DC51-4158-95EF92721874}"/>
              </a:ext>
            </a:extLst>
          </p:cNvPr>
          <p:cNvSpPr txBox="1"/>
          <p:nvPr/>
        </p:nvSpPr>
        <p:spPr>
          <a:xfrm>
            <a:off x="16935228" y="387490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B814F7C-3779-C30B-618C-D64D48834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3" y="4052606"/>
            <a:ext cx="9658708" cy="2577165"/>
          </a:xfrm>
          <a:prstGeom prst="rect">
            <a:avLst/>
          </a:prstGeom>
        </p:spPr>
      </p:pic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FE6123DF-52D4-4E32-AF49-F72827940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438" y="1157992"/>
            <a:ext cx="9601199" cy="25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5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D521-89AE-3228-260D-DA7B9BAF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781" y="361259"/>
            <a:ext cx="8659091" cy="1325563"/>
          </a:xfrm>
        </p:spPr>
        <p:txBody>
          <a:bodyPr>
            <a:normAutofit/>
          </a:bodyPr>
          <a:lstStyle/>
          <a:p>
            <a:r>
              <a:rPr lang="en-US" sz="4000">
                <a:latin typeface="Lato"/>
                <a:ea typeface="Lato"/>
                <a:cs typeface="Calibri Light"/>
              </a:rPr>
              <a:t>Active Usage and Revenue Over time</a:t>
            </a:r>
          </a:p>
        </p:txBody>
      </p:sp>
      <p:pic>
        <p:nvPicPr>
          <p:cNvPr id="3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646EB77-5080-3535-CF55-7F669934F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4" y="1943114"/>
            <a:ext cx="9730597" cy="2396676"/>
          </a:xfrm>
          <a:prstGeom prst="rect">
            <a:avLst/>
          </a:prstGeom>
        </p:spPr>
      </p:pic>
      <p:pic>
        <p:nvPicPr>
          <p:cNvPr id="4" name="Picture 4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324E13CE-4405-85B6-DF4C-F8B99FA66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54" y="4382416"/>
            <a:ext cx="9722004" cy="22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D8C99-D954-468E-B375-33BB5EFD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3900">
                <a:effectLst/>
                <a:latin typeface="Lato"/>
                <a:ea typeface="Times New Roman" panose="02020603050405020304" pitchFamily="18" charset="0"/>
                <a:cs typeface="Times New Roman"/>
              </a:rPr>
              <a:t>Challenge</a:t>
            </a:r>
            <a:br>
              <a:rPr lang="en-US" sz="3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900">
              <a:cs typeface="Calibri Light" panose="020F03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4875-CE7E-4884-B1BA-F902ED6B7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39" y="2368344"/>
            <a:ext cx="6190412" cy="39403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effectLst/>
                <a:latin typeface="Lato"/>
                <a:ea typeface="Times New Roman" panose="02020603050405020304" pitchFamily="18" charset="0"/>
                <a:cs typeface="Times New Roman"/>
              </a:rPr>
              <a:t>Microsoft’s co-sell motion 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Lato"/>
                <a:ea typeface="Times New Roman" panose="02020603050405020304" pitchFamily="18" charset="0"/>
                <a:cs typeface="Times New Roman"/>
              </a:rPr>
              <a:t>goal is to connect customers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effectLst/>
                <a:latin typeface="Lato"/>
                <a:ea typeface="Times New Roman" panose="02020603050405020304" pitchFamily="18" charset="0"/>
                <a:cs typeface="Times New Roman"/>
              </a:rPr>
              <a:t> with 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Lato"/>
                <a:ea typeface="Times New Roman" panose="02020603050405020304" pitchFamily="18" charset="0"/>
                <a:cs typeface="Times New Roman"/>
              </a:rPr>
              <a:t>partner 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effectLst/>
                <a:latin typeface="Lato"/>
                <a:ea typeface="Times New Roman" panose="02020603050405020304" pitchFamily="18" charset="0"/>
                <a:cs typeface="Times New Roman"/>
              </a:rPr>
              <a:t>solutions that solve customer challenges.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Lato"/>
                <a:ea typeface="Times New Roman" panose="02020603050405020304" pitchFamily="18" charset="0"/>
                <a:cs typeface="Times New Roman"/>
              </a:rPr>
              <a:t> </a:t>
            </a:r>
            <a:endParaRPr lang="en-US" sz="1700">
              <a:solidFill>
                <a:schemeClr val="tx1">
                  <a:alpha val="80000"/>
                </a:schemeClr>
              </a:solidFill>
              <a:latin typeface="Times New Roman"/>
              <a:ea typeface="Lato"/>
              <a:cs typeface="Times New Roman"/>
            </a:endParaRPr>
          </a:p>
          <a:p>
            <a:pPr>
              <a:lnSpc>
                <a:spcPct val="120000"/>
              </a:lnSpc>
            </a:pPr>
            <a:endParaRPr lang="en-US" sz="1700" dirty="0">
              <a:solidFill>
                <a:schemeClr val="tx1">
                  <a:alpha val="80000"/>
                </a:schemeClr>
              </a:solidFill>
              <a:latin typeface="Lato"/>
              <a:ea typeface="+mn-lt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Such a large 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effectLst/>
                <a:ea typeface="+mn-lt"/>
                <a:cs typeface="+mn-lt"/>
              </a:rPr>
              <a:t>ecosystem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Calibri"/>
                <a:ea typeface="+mn-lt"/>
                <a:cs typeface="Calibri"/>
              </a:rPr>
              <a:t> makes it difficult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Lato"/>
                <a:ea typeface="Times New Roman" panose="02020603050405020304" pitchFamily="18" charset="0"/>
                <a:cs typeface="Times New Roman"/>
              </a:rPr>
              <a:t> to establish individual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effectLst/>
                <a:latin typeface="Lato"/>
                <a:ea typeface="Times New Roman" panose="02020603050405020304" pitchFamily="18" charset="0"/>
                <a:cs typeface="Times New Roman"/>
              </a:rPr>
              <a:t> relationships between 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Lato"/>
                <a:ea typeface="Times New Roman" panose="02020603050405020304" pitchFamily="18" charset="0"/>
                <a:cs typeface="Times New Roman"/>
              </a:rPr>
              <a:t>all partners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effectLst/>
                <a:latin typeface="Lato"/>
                <a:ea typeface="Times New Roman" panose="02020603050405020304" pitchFamily="18" charset="0"/>
                <a:cs typeface="Times New Roman"/>
              </a:rPr>
              <a:t> and 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  <a:latin typeface="Lato"/>
                <a:ea typeface="Times New Roman" panose="02020603050405020304" pitchFamily="18" charset="0"/>
                <a:cs typeface="Times New Roman"/>
              </a:rPr>
              <a:t>customers.</a:t>
            </a:r>
            <a:endParaRPr lang="en-US" sz="1700" dirty="0">
              <a:solidFill>
                <a:schemeClr val="tx1">
                  <a:alpha val="80000"/>
                </a:schemeClr>
              </a:solidFill>
              <a:latin typeface="Times New Roman"/>
              <a:ea typeface="Lato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1700">
              <a:solidFill>
                <a:srgbClr val="000000">
                  <a:alpha val="80000"/>
                </a:srgbClr>
              </a:solidFill>
              <a:latin typeface="Lato"/>
              <a:ea typeface="Times New Roman" panose="02020603050405020304" pitchFamily="18" charset="0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Prioritize the connecting partners that will be most successful with each of their customers.</a:t>
            </a:r>
            <a:endParaRPr lang="en-US" sz="1700" dirty="0">
              <a:solidFill>
                <a:schemeClr val="tx1">
                  <a:alpha val="80000"/>
                </a:schemeClr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7" name="Picture 16" descr="A picture containing lit, dark, light, night&#10;&#10;Description automatically generated">
            <a:extLst>
              <a:ext uri="{FF2B5EF4-FFF2-40B4-BE49-F238E27FC236}">
                <a16:creationId xmlns:a16="http://schemas.microsoft.com/office/drawing/2014/main" id="{26951DC8-285B-4F29-81A7-CD9AAD731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2049221"/>
            <a:ext cx="3548404" cy="34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4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D8C99-D954-468E-B375-33BB5EFD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3900">
                <a:latin typeface="Lato"/>
                <a:ea typeface="Calibri" panose="020F0502020204030204" pitchFamily="34" charset="0"/>
                <a:cs typeface="Times New Roman"/>
              </a:rPr>
              <a:t>Goal</a:t>
            </a:r>
            <a:br>
              <a:rPr lang="en-US" sz="3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900">
              <a:cs typeface="Calibri Light" panose="020F03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4875-CE7E-4884-B1BA-F902ED6B7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39" y="2354911"/>
            <a:ext cx="6190412" cy="39403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 sz="1700" dirty="0">
                <a:latin typeface="Lato"/>
                <a:ea typeface="Times New Roman" panose="02020603050405020304" pitchFamily="18" charset="0"/>
                <a:cs typeface="Segoe UI"/>
              </a:rPr>
              <a:t>Aid sellers in a specific territory </a:t>
            </a:r>
            <a:r>
              <a:rPr lang="en-US" sz="1700" dirty="0">
                <a:effectLst/>
                <a:latin typeface="Lato"/>
                <a:ea typeface="Times New Roman" panose="02020603050405020304" pitchFamily="18" charset="0"/>
                <a:cs typeface="Segoe UI"/>
              </a:rPr>
              <a:t>with partner solutions </a:t>
            </a:r>
            <a:r>
              <a:rPr lang="en-US" sz="1700" dirty="0">
                <a:latin typeface="Lato"/>
                <a:ea typeface="Times New Roman" panose="02020603050405020304" pitchFamily="18" charset="0"/>
                <a:cs typeface="Segoe UI"/>
              </a:rPr>
              <a:t>with the highest rate of success</a:t>
            </a:r>
            <a:r>
              <a:rPr lang="en-US" sz="1700" dirty="0">
                <a:effectLst/>
                <a:latin typeface="Lato"/>
                <a:ea typeface="Times New Roman" panose="02020603050405020304" pitchFamily="18" charset="0"/>
                <a:cs typeface="Segoe UI"/>
              </a:rPr>
              <a:t>.</a:t>
            </a:r>
            <a:endParaRPr lang="en-US" sz="1700" dirty="0">
              <a:latin typeface="Lato"/>
              <a:ea typeface="+mn-lt"/>
              <a:cs typeface="Segoe UI"/>
            </a:endParaRPr>
          </a:p>
          <a:p>
            <a:pPr marL="342900" indent="-342900">
              <a:lnSpc>
                <a:spcPct val="100000"/>
              </a:lnSpc>
            </a:pPr>
            <a:endParaRPr lang="en-US" sz="1700" dirty="0">
              <a:latin typeface="Lato"/>
              <a:ea typeface="Times New Roman" panose="02020603050405020304" pitchFamily="18" charset="0"/>
              <a:cs typeface="Segoe UI"/>
            </a:endParaRPr>
          </a:p>
          <a:p>
            <a:pPr marL="342900" indent="-342900">
              <a:lnSpc>
                <a:spcPct val="100000"/>
              </a:lnSpc>
            </a:pPr>
            <a:r>
              <a:rPr lang="en-US" sz="1700" dirty="0">
                <a:latin typeface="Lato"/>
                <a:ea typeface="Times New Roman" panose="02020603050405020304" pitchFamily="18" charset="0"/>
                <a:cs typeface="Segoe UI"/>
              </a:rPr>
              <a:t>Provide filters that allow a selection </a:t>
            </a:r>
            <a:r>
              <a:rPr lang="en-US" sz="1700" dirty="0">
                <a:effectLst/>
                <a:latin typeface="Lato"/>
                <a:ea typeface="Times New Roman" panose="02020603050405020304" pitchFamily="18" charset="0"/>
                <a:cs typeface="Segoe UI"/>
              </a:rPr>
              <a:t>of </a:t>
            </a:r>
            <a:r>
              <a:rPr lang="en-US" sz="1700" dirty="0">
                <a:latin typeface="Lato"/>
                <a:ea typeface="Times New Roman" panose="02020603050405020304" pitchFamily="18" charset="0"/>
                <a:cs typeface="Segoe UI"/>
              </a:rPr>
              <a:t>a territory, workload</a:t>
            </a:r>
            <a:r>
              <a:rPr lang="en-US" sz="1700" dirty="0">
                <a:effectLst/>
                <a:latin typeface="Lato"/>
                <a:ea typeface="Times New Roman" panose="02020603050405020304" pitchFamily="18" charset="0"/>
                <a:cs typeface="Segoe UI"/>
              </a:rPr>
              <a:t>, partner </a:t>
            </a:r>
            <a:r>
              <a:rPr lang="en-US" sz="1700" dirty="0">
                <a:latin typeface="Lato"/>
                <a:ea typeface="Times New Roman" panose="02020603050405020304" pitchFamily="18" charset="0"/>
                <a:cs typeface="Segoe UI"/>
              </a:rPr>
              <a:t>type, solution area</a:t>
            </a:r>
            <a:r>
              <a:rPr lang="en-US" sz="1700" dirty="0">
                <a:effectLst/>
                <a:latin typeface="Lato"/>
                <a:ea typeface="Times New Roman" panose="02020603050405020304" pitchFamily="18" charset="0"/>
                <a:cs typeface="Segoe UI"/>
              </a:rPr>
              <a:t>.</a:t>
            </a:r>
            <a:endParaRPr lang="en-US" sz="1700" dirty="0">
              <a:latin typeface="Lato"/>
              <a:ea typeface="+mn-lt"/>
              <a:cs typeface="Segoe UI"/>
            </a:endParaRPr>
          </a:p>
          <a:p>
            <a:pPr marL="342900" indent="-342900">
              <a:lnSpc>
                <a:spcPct val="100000"/>
              </a:lnSpc>
            </a:pPr>
            <a:endParaRPr lang="en-US" sz="1700" dirty="0">
              <a:latin typeface="Lato"/>
              <a:ea typeface="+mn-lt"/>
              <a:cs typeface="Segoe UI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</a:pPr>
            <a:r>
              <a:rPr lang="en-US" sz="1700" dirty="0">
                <a:latin typeface="Lato"/>
                <a:ea typeface="+mn-lt"/>
                <a:cs typeface="+mn-lt"/>
              </a:rPr>
              <a:t>Visualizations in the form of charts and graphs represent available solutions, based on categories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700" dirty="0">
              <a:latin typeface="Lato"/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>
                <a:latin typeface="Lato"/>
                <a:ea typeface="+mn-lt"/>
                <a:cs typeface="+mn-lt"/>
              </a:rPr>
              <a:t>These solutions would enable Jeff’s team to simply determine which partners are lacking solutions</a:t>
            </a:r>
            <a:r>
              <a:rPr lang="en-US" sz="1700" dirty="0">
                <a:effectLst/>
                <a:latin typeface="Lato"/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>
              <a:ea typeface="+mn-lt"/>
              <a:cs typeface="+mn-lt"/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  <a:latin typeface="Lato"/>
              <a:ea typeface="Lato"/>
              <a:cs typeface="Times New Roman"/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858E6217-3A1F-4214-C477-69A844D9D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0" t="19462" r="46641" b="6024"/>
          <a:stretch/>
        </p:blipFill>
        <p:spPr>
          <a:xfrm>
            <a:off x="8024307" y="1397574"/>
            <a:ext cx="2887987" cy="26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7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D8C99-D954-468E-B375-33BB5EFD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3900">
                <a:latin typeface="Lato"/>
                <a:ea typeface="+mj-lt"/>
                <a:cs typeface="+mj-lt"/>
              </a:rPr>
              <a:t>Projected Results</a:t>
            </a:r>
            <a:br>
              <a:rPr lang="en-US" sz="3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900">
              <a:cs typeface="Calibri Light" panose="020F03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4875-CE7E-4884-B1BA-F902ED6B7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185782"/>
            <a:ext cx="6913335" cy="39403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700" dirty="0">
                <a:latin typeface="Lato"/>
                <a:ea typeface="Times New Roman" panose="02020603050405020304" pitchFamily="18" charset="0"/>
                <a:cs typeface="Segoe UI"/>
              </a:rPr>
              <a:t>Display top five </a:t>
            </a:r>
            <a:r>
              <a:rPr lang="en-US" sz="1700" dirty="0">
                <a:effectLst/>
                <a:latin typeface="Lato"/>
                <a:ea typeface="Times New Roman" panose="02020603050405020304" pitchFamily="18" charset="0"/>
                <a:cs typeface="Segoe UI"/>
              </a:rPr>
              <a:t>solutions that </a:t>
            </a:r>
            <a:r>
              <a:rPr lang="en-US" sz="1700" dirty="0">
                <a:latin typeface="Lato"/>
                <a:ea typeface="Times New Roman" panose="02020603050405020304" pitchFamily="18" charset="0"/>
                <a:cs typeface="Segoe UI"/>
              </a:rPr>
              <a:t>can be filtered by solution area, region, workload</a:t>
            </a:r>
            <a:r>
              <a:rPr lang="en-US" sz="1700" dirty="0">
                <a:effectLst/>
                <a:latin typeface="Lato"/>
                <a:ea typeface="Times New Roman" panose="02020603050405020304" pitchFamily="18" charset="0"/>
                <a:cs typeface="Segoe UI"/>
              </a:rPr>
              <a:t>, </a:t>
            </a:r>
            <a:r>
              <a:rPr lang="en-US" sz="1700" dirty="0">
                <a:latin typeface="Lato"/>
                <a:ea typeface="Times New Roman" panose="02020603050405020304" pitchFamily="18" charset="0"/>
                <a:cs typeface="Segoe UI"/>
              </a:rPr>
              <a:t>and type of </a:t>
            </a:r>
            <a:r>
              <a:rPr lang="en-US" sz="1700" dirty="0">
                <a:effectLst/>
                <a:latin typeface="Lato"/>
                <a:ea typeface="Times New Roman" panose="02020603050405020304" pitchFamily="18" charset="0"/>
                <a:cs typeface="Segoe UI"/>
              </a:rPr>
              <a:t>partner.</a:t>
            </a:r>
            <a:endParaRPr lang="en-US" sz="1700">
              <a:latin typeface="Lato"/>
              <a:ea typeface="+mn-lt"/>
              <a:cs typeface="Segoe UI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1700" dirty="0">
              <a:latin typeface="Times New Roman"/>
              <a:ea typeface="Lato"/>
              <a:cs typeface="Segoe UI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700" dirty="0">
                <a:latin typeface="Lato"/>
                <a:ea typeface="Lato"/>
                <a:cs typeface="Segoe UI"/>
              </a:rPr>
              <a:t>Display top five solutions for a specific customer and partner combinations that have had a previous relationship.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1700" dirty="0">
              <a:latin typeface="Lato"/>
              <a:ea typeface="Lato"/>
              <a:cs typeface="Segoe UI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1700" dirty="0">
                <a:latin typeface="Lato"/>
                <a:ea typeface="+mn-lt"/>
                <a:cs typeface="Segoe UI"/>
              </a:rPr>
              <a:t>Visualize Performance over time by workload that can be broken down</a:t>
            </a:r>
            <a:r>
              <a:rPr lang="en-US" sz="1700" dirty="0">
                <a:latin typeface="Lato"/>
                <a:ea typeface="+mn-lt"/>
                <a:cs typeface="+mn-lt"/>
              </a:rPr>
              <a:t> </a:t>
            </a:r>
            <a:r>
              <a:rPr lang="en-US" sz="1700" dirty="0">
                <a:latin typeface="Lato"/>
                <a:ea typeface="+mn-lt"/>
                <a:cs typeface="Segoe UI"/>
              </a:rPr>
              <a:t>by selecting specific partners</a:t>
            </a:r>
            <a:r>
              <a:rPr lang="en-US" sz="1700" dirty="0">
                <a:effectLst/>
                <a:latin typeface="Lato"/>
                <a:ea typeface="+mn-lt"/>
                <a:cs typeface="Segoe UI"/>
              </a:rPr>
              <a:t>.</a:t>
            </a:r>
            <a:endParaRPr lang="en-US" sz="1600">
              <a:latin typeface="Lato"/>
              <a:ea typeface="Lato"/>
              <a:cs typeface="Segoe UI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600">
              <a:ea typeface="+mn-lt"/>
              <a:cs typeface="+mn-lt"/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  <a:latin typeface="Lato"/>
              <a:ea typeface="Lato"/>
              <a:cs typeface="Times New Roman"/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Picture 6" descr="Icon&#10;&#10;Description automatically generated">
            <a:extLst>
              <a:ext uri="{FF2B5EF4-FFF2-40B4-BE49-F238E27FC236}">
                <a16:creationId xmlns:a16="http://schemas.microsoft.com/office/drawing/2014/main" id="{8E1D4253-4267-6B7D-7897-77B67B22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353" y="1719301"/>
            <a:ext cx="3045124" cy="305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9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D8C99-D954-468E-B375-33BB5EFD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3900">
                <a:latin typeface="Lato"/>
                <a:ea typeface="+mj-lt"/>
                <a:cs typeface="+mj-lt"/>
              </a:rPr>
              <a:t>Data cleaning</a:t>
            </a:r>
            <a:br>
              <a:rPr lang="en-US" sz="39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900">
              <a:cs typeface="Calibri Light" panose="020F0302020204030204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44875-CE7E-4884-B1BA-F902ED6B7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233407"/>
            <a:ext cx="6913335" cy="310022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700" dirty="0">
                <a:latin typeface="Lato"/>
                <a:ea typeface="Lato"/>
                <a:cs typeface="Segoe UI"/>
              </a:rPr>
              <a:t>Updated nulls to 0 for </a:t>
            </a:r>
            <a:r>
              <a:rPr lang="en-US" sz="1700" dirty="0" err="1">
                <a:latin typeface="Lato"/>
                <a:ea typeface="Lato"/>
                <a:cs typeface="Segoe UI"/>
              </a:rPr>
              <a:t>Bizapp</a:t>
            </a:r>
            <a:r>
              <a:rPr lang="en-US" sz="1700" dirty="0">
                <a:latin typeface="Lato"/>
                <a:ea typeface="Lato"/>
                <a:cs typeface="Segoe UI"/>
              </a:rPr>
              <a:t> active usage performance metrics.</a:t>
            </a:r>
            <a:endParaRPr lang="en-US" sz="1700" dirty="0">
              <a:latin typeface="Lato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700" dirty="0">
                <a:latin typeface="Lato"/>
                <a:ea typeface="Lato"/>
                <a:cs typeface="Segoe UI"/>
              </a:rPr>
              <a:t>Counted number </a:t>
            </a:r>
            <a:r>
              <a:rPr lang="en-US" sz="1700" dirty="0">
                <a:latin typeface="Lato"/>
                <a:ea typeface="Times New Roman" panose="02020603050405020304" pitchFamily="18" charset="0"/>
                <a:cs typeface="Segoe UI"/>
              </a:rPr>
              <a:t>of </a:t>
            </a:r>
            <a:r>
              <a:rPr lang="en-US" sz="1700" dirty="0">
                <a:latin typeface="Lato"/>
                <a:ea typeface="Lato"/>
                <a:cs typeface="Segoe UI"/>
              </a:rPr>
              <a:t>active users so 0 is appropriate as opposed to a null value.</a:t>
            </a:r>
            <a:endParaRPr lang="en-US" sz="1700">
              <a:latin typeface="Lato"/>
              <a:ea typeface="Lato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1700" dirty="0">
                <a:latin typeface="Lato"/>
                <a:ea typeface="Lato"/>
                <a:cs typeface="Segoe UI"/>
              </a:rPr>
              <a:t>Updated the key data </a:t>
            </a:r>
            <a:r>
              <a:rPr lang="en-US" sz="1700" dirty="0">
                <a:latin typeface="Lato"/>
                <a:ea typeface="+mn-lt"/>
                <a:cs typeface="Segoe UI"/>
              </a:rPr>
              <a:t>from numbers to factors </a:t>
            </a:r>
            <a:r>
              <a:rPr lang="en-US" sz="1700" dirty="0">
                <a:latin typeface="Lato"/>
                <a:ea typeface="Lato"/>
                <a:cs typeface="Segoe UI"/>
              </a:rPr>
              <a:t>for </a:t>
            </a:r>
            <a:r>
              <a:rPr lang="en-US" sz="1700" dirty="0">
                <a:latin typeface="Lato"/>
                <a:ea typeface="+mn-lt"/>
                <a:cs typeface="Segoe UI"/>
              </a:rPr>
              <a:t>grouping </a:t>
            </a:r>
            <a:r>
              <a:rPr lang="en-US" sz="1700" dirty="0">
                <a:latin typeface="Lato"/>
                <a:ea typeface="Lato"/>
                <a:cs typeface="Segoe UI"/>
              </a:rPr>
              <a:t>and </a:t>
            </a:r>
            <a:r>
              <a:rPr lang="en-US" sz="1700" dirty="0">
                <a:latin typeface="Lato"/>
                <a:ea typeface="+mn-lt"/>
                <a:cs typeface="Segoe UI"/>
              </a:rPr>
              <a:t>graphing.</a:t>
            </a:r>
            <a:endParaRPr lang="en-US" sz="1700" dirty="0">
              <a:latin typeface="Lato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700" dirty="0">
                <a:latin typeface="Lato"/>
                <a:ea typeface="+mn-lt"/>
                <a:cs typeface="Segoe UI"/>
              </a:rPr>
              <a:t>Removed duplicate rows to prevent redundancies.</a:t>
            </a:r>
            <a:endParaRPr lang="en-US" sz="1700">
              <a:latin typeface="Lato"/>
              <a:ea typeface="Lato"/>
              <a:cs typeface="Calibri" panose="020F0502020204030204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rgbClr val="000000">
                  <a:alpha val="80000"/>
                </a:srgbClr>
              </a:solidFill>
              <a:latin typeface="Lato"/>
              <a:ea typeface="Lato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rgbClr val="000000">
                  <a:alpha val="80000"/>
                </a:srgbClr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>
              <a:solidFill>
                <a:srgbClr val="000000">
                  <a:alpha val="80000"/>
                </a:srgbClr>
              </a:solidFill>
              <a:cs typeface="Calibri" panose="020F0502020204030204"/>
            </a:endParaRPr>
          </a:p>
        </p:txBody>
      </p:sp>
      <p:pic>
        <p:nvPicPr>
          <p:cNvPr id="5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FDA7369-1835-27C3-7720-B648136C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322" y="1541492"/>
            <a:ext cx="3837353" cy="31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7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02319-F26B-B4EC-7090-626134548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Top 10 Customer and Partner Relationships  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4CEEA3-7C25-6437-2021-DF3A424975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850003"/>
              </p:ext>
            </p:extLst>
          </p:nvPr>
        </p:nvGraphicFramePr>
        <p:xfrm>
          <a:off x="2177270" y="2189664"/>
          <a:ext cx="7835811" cy="403262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898478">
                  <a:extLst>
                    <a:ext uri="{9D8B030D-6E8A-4147-A177-3AD203B41FA5}">
                      <a16:colId xmlns:a16="http://schemas.microsoft.com/office/drawing/2014/main" val="111435990"/>
                    </a:ext>
                  </a:extLst>
                </a:gridCol>
                <a:gridCol w="2342286">
                  <a:extLst>
                    <a:ext uri="{9D8B030D-6E8A-4147-A177-3AD203B41FA5}">
                      <a16:colId xmlns:a16="http://schemas.microsoft.com/office/drawing/2014/main" val="2979290039"/>
                    </a:ext>
                  </a:extLst>
                </a:gridCol>
                <a:gridCol w="1292315">
                  <a:extLst>
                    <a:ext uri="{9D8B030D-6E8A-4147-A177-3AD203B41FA5}">
                      <a16:colId xmlns:a16="http://schemas.microsoft.com/office/drawing/2014/main" val="323828918"/>
                    </a:ext>
                  </a:extLst>
                </a:gridCol>
                <a:gridCol w="651366">
                  <a:extLst>
                    <a:ext uri="{9D8B030D-6E8A-4147-A177-3AD203B41FA5}">
                      <a16:colId xmlns:a16="http://schemas.microsoft.com/office/drawing/2014/main" val="2006668507"/>
                    </a:ext>
                  </a:extLst>
                </a:gridCol>
                <a:gridCol w="651366">
                  <a:extLst>
                    <a:ext uri="{9D8B030D-6E8A-4147-A177-3AD203B41FA5}">
                      <a16:colId xmlns:a16="http://schemas.microsoft.com/office/drawing/2014/main" val="929891768"/>
                    </a:ext>
                  </a:extLst>
                </a:gridCol>
              </a:tblGrid>
              <a:tr h="606096">
                <a:tc>
                  <a:txBody>
                    <a:bodyPr/>
                    <a:lstStyle/>
                    <a:p>
                      <a:pPr algn="l"/>
                      <a:r>
                        <a:rPr lang="en-US" sz="1300" b="1" cap="all" spc="60">
                          <a:solidFill>
                            <a:schemeClr val="tx1"/>
                          </a:solidFill>
                          <a:effectLst/>
                        </a:rPr>
                        <a:t>Customer Key</a:t>
                      </a:r>
                      <a:endParaRPr lang="en-US"/>
                    </a:p>
                    <a:p>
                      <a:pPr algn="l"/>
                      <a:endParaRPr lang="en-US" sz="10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74180" marB="7418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1" cap="all" spc="60">
                          <a:solidFill>
                            <a:schemeClr val="tx1"/>
                          </a:solidFill>
                          <a:effectLst/>
                        </a:rPr>
                        <a:t>Partner Key</a:t>
                      </a:r>
                      <a:endParaRPr lang="en-US"/>
                    </a:p>
                    <a:p>
                      <a:pPr algn="l"/>
                      <a:endParaRPr lang="en-US" sz="1500"/>
                    </a:p>
                  </a:txBody>
                  <a:tcPr marL="74180" marR="74180" marT="74180" marB="7418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1" cap="all" spc="6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</a:p>
                    <a:p>
                      <a:pPr algn="r"/>
                      <a:endParaRPr lang="en-US" sz="13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74180" marB="7418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74180" marB="7418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74180" marB="7418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082243"/>
                  </a:ext>
                </a:extLst>
              </a:tr>
              <a:tr h="342653"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683841872</a:t>
                      </a:r>
                    </a:p>
                  </a:txBody>
                  <a:tcPr marL="74180" marR="74180" marT="37090" marB="74180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1020353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47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657077"/>
                  </a:ext>
                </a:extLst>
              </a:tr>
              <a:tr h="342653"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676953072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4458787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37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202121"/>
                  </a:ext>
                </a:extLst>
              </a:tr>
              <a:tr h="342653"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676953003</a:t>
                      </a:r>
                    </a:p>
                  </a:txBody>
                  <a:tcPr marL="74180" marR="74180" marT="37090" marB="74180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1104812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36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7627"/>
                  </a:ext>
                </a:extLst>
              </a:tr>
              <a:tr h="342653"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676952688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4458787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348745"/>
                  </a:ext>
                </a:extLst>
              </a:tr>
              <a:tr h="342653"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676952864</a:t>
                      </a:r>
                    </a:p>
                  </a:txBody>
                  <a:tcPr marL="74180" marR="74180" marT="37090" marB="74180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1104812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351040"/>
                  </a:ext>
                </a:extLst>
              </a:tr>
              <a:tr h="342653"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677011693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4210355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93833"/>
                  </a:ext>
                </a:extLst>
              </a:tr>
              <a:tr h="342653"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683173905</a:t>
                      </a:r>
                    </a:p>
                  </a:txBody>
                  <a:tcPr marL="74180" marR="74180" marT="37090" marB="74180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1399212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10756"/>
                  </a:ext>
                </a:extLst>
              </a:tr>
              <a:tr h="342653"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676952688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1432842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643769"/>
                  </a:ext>
                </a:extLst>
              </a:tr>
              <a:tr h="342653"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676952790</a:t>
                      </a:r>
                    </a:p>
                  </a:txBody>
                  <a:tcPr marL="74180" marR="74180" marT="37090" marB="74180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4458787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127028"/>
                  </a:ext>
                </a:extLst>
              </a:tr>
              <a:tr h="342653"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676952924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1020353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cap="none" spc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4180" marR="74180" marT="37090" marB="7418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4180" marR="74180" marT="37090" marB="741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91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9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E93D-EA10-34CF-7977-4262985C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Lato"/>
                <a:cs typeface="Times New Roman"/>
              </a:rPr>
              <a:t>Solution Key Success</a:t>
            </a:r>
          </a:p>
        </p:txBody>
      </p:sp>
      <p:pic>
        <p:nvPicPr>
          <p:cNvPr id="4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F5C26626-8C9F-F983-0934-E593E8BD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19" y="1437978"/>
            <a:ext cx="10954396" cy="49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7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D8FF2-0566-DA73-AE15-E18F4AE9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Lato"/>
                <a:cs typeface="Times New Roman"/>
              </a:rPr>
              <a:t>Partner</a:t>
            </a:r>
            <a:r>
              <a:rPr lang="en-US" sz="5200" b="1">
                <a:cs typeface="Calibri Light"/>
              </a:rPr>
              <a:t> </a:t>
            </a:r>
            <a:r>
              <a:rPr lang="en-US">
                <a:solidFill>
                  <a:srgbClr val="000000"/>
                </a:solidFill>
                <a:latin typeface="Lato"/>
                <a:cs typeface="Times New Roman"/>
              </a:rPr>
              <a:t>Segment</a:t>
            </a:r>
          </a:p>
        </p:txBody>
      </p:sp>
      <p:pic>
        <p:nvPicPr>
          <p:cNvPr id="5" name="Picture 5" descr="Chart, pie chart&#10;&#10;Description automatically generated">
            <a:extLst>
              <a:ext uri="{FF2B5EF4-FFF2-40B4-BE49-F238E27FC236}">
                <a16:creationId xmlns:a16="http://schemas.microsoft.com/office/drawing/2014/main" id="{76B0DD98-5038-827B-7BEF-A65F27712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88" y="2130616"/>
            <a:ext cx="4131328" cy="3346376"/>
          </a:xfrm>
          <a:prstGeom prst="rect">
            <a:avLst/>
          </a:prstGeom>
        </p:spPr>
      </p:pic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910EBC-337A-21E8-5923-F88EF443B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57" y="2130616"/>
            <a:ext cx="5228713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9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A8CDC-EF65-9E0C-6F8B-3A5CB1E5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Lato"/>
                <a:cs typeface="Times New Roman"/>
              </a:rPr>
              <a:t>Sales</a:t>
            </a:r>
            <a:r>
              <a:rPr lang="en-US" sz="3600" b="1">
                <a:latin typeface="Segoe UI"/>
                <a:cs typeface="Segoe UI"/>
              </a:rPr>
              <a:t> </a:t>
            </a:r>
            <a:r>
              <a:rPr lang="en-US">
                <a:solidFill>
                  <a:srgbClr val="000000"/>
                </a:solidFill>
                <a:latin typeface="Lato"/>
                <a:cs typeface="Times New Roman"/>
              </a:rPr>
              <a:t>Territory</a:t>
            </a:r>
            <a:r>
              <a:rPr lang="en-US" sz="3600" b="1">
                <a:latin typeface="Segoe UI"/>
                <a:cs typeface="Segoe UI"/>
              </a:rPr>
              <a:t> </a:t>
            </a:r>
            <a:r>
              <a:rPr lang="en-US">
                <a:solidFill>
                  <a:srgbClr val="000000"/>
                </a:solidFill>
                <a:latin typeface="Lato"/>
                <a:cs typeface="Times New Roman"/>
              </a:rPr>
              <a:t>Graphs</a:t>
            </a:r>
          </a:p>
        </p:txBody>
      </p:sp>
      <p:pic>
        <p:nvPicPr>
          <p:cNvPr id="12" name="Picture 12" descr="Chart, pie chart&#10;&#10;Description automatically generated">
            <a:extLst>
              <a:ext uri="{FF2B5EF4-FFF2-40B4-BE49-F238E27FC236}">
                <a16:creationId xmlns:a16="http://schemas.microsoft.com/office/drawing/2014/main" id="{6AE232C6-3562-4C67-CDD7-97E4A8DE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9" y="2957665"/>
            <a:ext cx="4568430" cy="3346376"/>
          </a:xfrm>
          <a:prstGeom prst="rect">
            <a:avLst/>
          </a:prstGeom>
        </p:spPr>
      </p:pic>
      <p:pic>
        <p:nvPicPr>
          <p:cNvPr id="9" name="Picture 9" descr="Chart, pie chart&#10;&#10;Description automatically generated">
            <a:extLst>
              <a:ext uri="{FF2B5EF4-FFF2-40B4-BE49-F238E27FC236}">
                <a16:creationId xmlns:a16="http://schemas.microsoft.com/office/drawing/2014/main" id="{A03EB168-5783-C989-6659-CB2DD124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4" y="2957665"/>
            <a:ext cx="5032143" cy="33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3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480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Arial,Sans-Serif</vt:lpstr>
      <vt:lpstr>Calibri</vt:lpstr>
      <vt:lpstr>Calibri Light</vt:lpstr>
      <vt:lpstr>Lato</vt:lpstr>
      <vt:lpstr>Segoe UI</vt:lpstr>
      <vt:lpstr>Times New Roman</vt:lpstr>
      <vt:lpstr>Office Theme</vt:lpstr>
      <vt:lpstr>PowerPoint Presentation</vt:lpstr>
      <vt:lpstr>Challenge </vt:lpstr>
      <vt:lpstr>Goal </vt:lpstr>
      <vt:lpstr>Projected Results </vt:lpstr>
      <vt:lpstr>Data cleaning </vt:lpstr>
      <vt:lpstr>Top 10 Customer and Partner Relationships  </vt:lpstr>
      <vt:lpstr>Solution Key Success</vt:lpstr>
      <vt:lpstr>Partner Segment</vt:lpstr>
      <vt:lpstr>Sales Territory Graphs</vt:lpstr>
      <vt:lpstr>Number of Customers by industry (Vertical Key)  </vt:lpstr>
      <vt:lpstr>Performance - AZURE</vt:lpstr>
      <vt:lpstr>Performance -BIZAPP</vt:lpstr>
      <vt:lpstr>Performance-AZURE</vt:lpstr>
      <vt:lpstr>Clustering Customers by Revenue  Method: KNN</vt:lpstr>
      <vt:lpstr>Clustering Customers by Revenue Removing Outlier Method: KNN</vt:lpstr>
      <vt:lpstr>Active Usage and Revenue Over time</vt:lpstr>
      <vt:lpstr>Active Usage and Revenue Over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Vernon</dc:creator>
  <cp:lastModifiedBy>Andrew Vernon</cp:lastModifiedBy>
  <cp:revision>83</cp:revision>
  <dcterms:created xsi:type="dcterms:W3CDTF">2022-03-25T03:05:42Z</dcterms:created>
  <dcterms:modified xsi:type="dcterms:W3CDTF">2025-06-23T17:47:50Z</dcterms:modified>
</cp:coreProperties>
</file>