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Open Sans"/>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4"/>
  </p:normalViewPr>
  <p:slideViewPr>
    <p:cSldViewPr snapToGrid="0" snapToObjects="1">
      <p:cViewPr>
        <p:scale>
          <a:sx n="159" d="100"/>
          <a:sy n="159" d="100"/>
        </p:scale>
        <p:origin x="28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US" dirty="0">
                <a:latin typeface="Open Sans"/>
                <a:ea typeface="Open Sans"/>
                <a:cs typeface="Open Sans"/>
                <a:sym typeface="Open Sans"/>
              </a:rPr>
              <a:t>When are we busiest during the day at both stores? By looking at sales over each hour, we can see that 3:00pm is our busiest hour. This can help to inform how we staff each location. </a:t>
            </a:r>
            <a:endParaRPr dirty="0">
              <a:latin typeface="Open Sans"/>
              <a:ea typeface="Open Sans"/>
              <a:cs typeface="Open Sans"/>
              <a:sym typeface="Open Sans"/>
            </a:endParaRPr>
          </a:p>
        </p:txBody>
      </p:sp>
      <p:sp>
        <p:nvSpPr>
          <p:cNvPr id="56" name="Shape 5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FFFFFF"/>
                </a:solidFill>
                <a:latin typeface="Open Sans"/>
                <a:ea typeface="Open Sans"/>
                <a:cs typeface="Open Sans"/>
                <a:sym typeface="Open Sans"/>
              </a:rPr>
              <a:t> </a:t>
            </a:r>
            <a:r>
              <a:rPr lang="en-US" dirty="0">
                <a:solidFill>
                  <a:srgbClr val="FFFFFF"/>
                </a:solidFill>
                <a:latin typeface="Open Sans"/>
                <a:ea typeface="Open Sans"/>
                <a:cs typeface="Open Sans"/>
                <a:sym typeface="Open Sans"/>
              </a:rPr>
              <a:t>What are the total sales per hour?</a:t>
            </a:r>
            <a:endParaRPr dirty="0">
              <a:solidFill>
                <a:srgbClr val="FFFFFF"/>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39CBF422-039C-1043-A1AE-80BDE29EA71A}"/>
              </a:ext>
            </a:extLst>
          </p:cNvPr>
          <p:cNvPicPr>
            <a:picLocks noChangeAspect="1"/>
          </p:cNvPicPr>
          <p:nvPr/>
        </p:nvPicPr>
        <p:blipFill>
          <a:blip r:embed="rId3"/>
          <a:stretch>
            <a:fillRect/>
          </a:stretch>
        </p:blipFill>
        <p:spPr>
          <a:xfrm>
            <a:off x="69345" y="1177077"/>
            <a:ext cx="5056771" cy="3666898"/>
          </a:xfrm>
          <a:prstGeom prst="rect">
            <a:avLst/>
          </a:prstGeom>
        </p:spPr>
      </p:pic>
      <p:sp>
        <p:nvSpPr>
          <p:cNvPr id="4" name="Slide Number Placeholder 3">
            <a:extLst>
              <a:ext uri="{FF2B5EF4-FFF2-40B4-BE49-F238E27FC236}">
                <a16:creationId xmlns:a16="http://schemas.microsoft.com/office/drawing/2014/main" id="{8449B328-09F8-1642-A4ED-B1A659DED548}"/>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517613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indent="0">
              <a:spcAft>
                <a:spcPts val="1600"/>
              </a:spcAft>
              <a:buNone/>
            </a:pPr>
            <a:r>
              <a:rPr lang="en-US" dirty="0">
                <a:latin typeface="Open Sans"/>
                <a:ea typeface="Open Sans"/>
                <a:cs typeface="Open Sans"/>
                <a:sym typeface="Open Sans"/>
              </a:rPr>
              <a:t>It can be useful to see if there is a relationship between any single special feature and sales (as measured through payments). This chart shows that commentaries is the feature associated with the highest sales. </a:t>
            </a:r>
          </a:p>
          <a:p>
            <a:pPr marL="0" indent="0">
              <a:spcAft>
                <a:spcPts val="1600"/>
              </a:spcAft>
              <a:buNone/>
            </a:pPr>
            <a:r>
              <a:rPr lang="en-US" dirty="0">
                <a:latin typeface="Open Sans"/>
                <a:ea typeface="Open Sans"/>
                <a:cs typeface="Open Sans"/>
                <a:sym typeface="Open Sans"/>
              </a:rPr>
              <a:t>(Note: these amounts include are duplicated sales figures as one film can have more than one special feature.) </a:t>
            </a:r>
          </a:p>
        </p:txBody>
      </p:sp>
      <p:sp>
        <p:nvSpPr>
          <p:cNvPr id="63" name="Shape 6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FFFFFF"/>
                </a:solidFill>
                <a:latin typeface="Open Sans"/>
                <a:ea typeface="Open Sans"/>
                <a:cs typeface="Open Sans"/>
                <a:sym typeface="Open Sans"/>
              </a:rPr>
              <a:t> </a:t>
            </a:r>
            <a:r>
              <a:rPr lang="en-US" dirty="0">
                <a:solidFill>
                  <a:srgbClr val="FFFFFF"/>
                </a:solidFill>
                <a:latin typeface="Open Sans"/>
                <a:ea typeface="Open Sans"/>
                <a:cs typeface="Open Sans"/>
                <a:sym typeface="Open Sans"/>
              </a:rPr>
              <a:t>Which special feature is associated with the most film sales?</a:t>
            </a:r>
            <a:endParaRPr dirty="0">
              <a:solidFill>
                <a:srgbClr val="FFFFFF"/>
              </a:solidFill>
              <a:latin typeface="Open Sans"/>
              <a:ea typeface="Open Sans"/>
              <a:cs typeface="Open Sans"/>
              <a:sym typeface="Open Sans"/>
            </a:endParaRPr>
          </a:p>
        </p:txBody>
      </p:sp>
      <p:pic>
        <p:nvPicPr>
          <p:cNvPr id="2" name="Picture 1">
            <a:extLst>
              <a:ext uri="{FF2B5EF4-FFF2-40B4-BE49-F238E27FC236}">
                <a16:creationId xmlns:a16="http://schemas.microsoft.com/office/drawing/2014/main" id="{E25C22D6-1832-E642-96C2-B769B24C7AEE}"/>
              </a:ext>
            </a:extLst>
          </p:cNvPr>
          <p:cNvPicPr>
            <a:picLocks noChangeAspect="1"/>
          </p:cNvPicPr>
          <p:nvPr/>
        </p:nvPicPr>
        <p:blipFill>
          <a:blip r:embed="rId3"/>
          <a:stretch>
            <a:fillRect/>
          </a:stretch>
        </p:blipFill>
        <p:spPr>
          <a:xfrm>
            <a:off x="82236" y="1137343"/>
            <a:ext cx="5012525" cy="3634813"/>
          </a:xfrm>
          <a:prstGeom prst="rect">
            <a:avLst/>
          </a:prstGeom>
        </p:spPr>
      </p:pic>
      <p:sp>
        <p:nvSpPr>
          <p:cNvPr id="3" name="Slide Number Placeholder 2">
            <a:extLst>
              <a:ext uri="{FF2B5EF4-FFF2-40B4-BE49-F238E27FC236}">
                <a16:creationId xmlns:a16="http://schemas.microsoft.com/office/drawing/2014/main" id="{EAA69873-5772-BF4D-9303-6BFF7C09CE56}"/>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US" dirty="0">
                <a:latin typeface="Open Sans"/>
                <a:ea typeface="Open Sans"/>
                <a:cs typeface="Open Sans"/>
                <a:sym typeface="Open Sans"/>
              </a:rPr>
              <a:t>Assuming that  the return bin at each store can hold up to 100 movies,  how often, on average, will a staff person have to empty out the return bin every day? Based on averages over the dates included in the database, the answer would be two.</a:t>
            </a:r>
            <a:endParaRPr dirty="0">
              <a:latin typeface="Open Sans"/>
              <a:ea typeface="Open Sans"/>
              <a:cs typeface="Open Sans"/>
              <a:sym typeface="Open Sans"/>
            </a:endParaRPr>
          </a:p>
        </p:txBody>
      </p:sp>
      <p:sp>
        <p:nvSpPr>
          <p:cNvPr id="70" name="Shape 70"/>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FFFFFF"/>
                </a:solidFill>
                <a:latin typeface="Open Sans"/>
                <a:ea typeface="Open Sans"/>
                <a:cs typeface="Open Sans"/>
                <a:sym typeface="Open Sans"/>
              </a:rPr>
              <a:t>How </a:t>
            </a:r>
            <a:r>
              <a:rPr lang="en-US" dirty="0">
                <a:solidFill>
                  <a:srgbClr val="FFFFFF"/>
                </a:solidFill>
                <a:latin typeface="Open Sans"/>
                <a:ea typeface="Open Sans"/>
                <a:cs typeface="Open Sans"/>
                <a:sym typeface="Open Sans"/>
              </a:rPr>
              <a:t>often does the return bin have to be emptied?</a:t>
            </a:r>
            <a:endParaRPr dirty="0">
              <a:solidFill>
                <a:srgbClr val="FFFFFF"/>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3AC7B2BE-3355-8243-A4CD-0A71431D1DDF}"/>
              </a:ext>
            </a:extLst>
          </p:cNvPr>
          <p:cNvPicPr>
            <a:picLocks noChangeAspect="1"/>
          </p:cNvPicPr>
          <p:nvPr/>
        </p:nvPicPr>
        <p:blipFill>
          <a:blip r:embed="rId3"/>
          <a:stretch>
            <a:fillRect/>
          </a:stretch>
        </p:blipFill>
        <p:spPr>
          <a:xfrm>
            <a:off x="101100" y="1242953"/>
            <a:ext cx="4985292" cy="3617064"/>
          </a:xfrm>
          <a:prstGeom prst="rect">
            <a:avLst/>
          </a:prstGeom>
        </p:spPr>
      </p:pic>
      <p:sp>
        <p:nvSpPr>
          <p:cNvPr id="4" name="Slide Number Placeholder 3">
            <a:extLst>
              <a:ext uri="{FF2B5EF4-FFF2-40B4-BE49-F238E27FC236}">
                <a16:creationId xmlns:a16="http://schemas.microsoft.com/office/drawing/2014/main" id="{3162AE49-AC32-F846-ADAD-F50D435E5E7A}"/>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US" dirty="0">
                <a:latin typeface="Open Sans"/>
                <a:ea typeface="Open Sans"/>
                <a:cs typeface="Open Sans"/>
                <a:sym typeface="Open Sans"/>
              </a:rPr>
              <a:t>Where are rentals disproportionately popular (and unpopular) as compared to their population (2006)? Here you will see the top top five countries for rentals  (by rentals per one million people) and the bottom five countries.</a:t>
            </a:r>
            <a:endParaRPr dirty="0">
              <a:latin typeface="Open Sans"/>
              <a:ea typeface="Open Sans"/>
              <a:cs typeface="Open Sans"/>
              <a:sym typeface="Open Sans"/>
            </a:endParaRPr>
          </a:p>
        </p:txBody>
      </p:sp>
      <p:sp>
        <p:nvSpPr>
          <p:cNvPr id="77" name="Shape 77"/>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FFFFFF"/>
                </a:solidFill>
                <a:latin typeface="Open Sans"/>
                <a:ea typeface="Open Sans"/>
                <a:cs typeface="Open Sans"/>
                <a:sym typeface="Open Sans"/>
              </a:rPr>
              <a:t>Which countries have the highest </a:t>
            </a:r>
            <a:r>
              <a:rPr lang="en-US" dirty="0">
                <a:solidFill>
                  <a:srgbClr val="FFFFFF"/>
                </a:solidFill>
                <a:latin typeface="Open Sans"/>
                <a:ea typeface="Open Sans"/>
                <a:cs typeface="Open Sans"/>
                <a:sym typeface="Open Sans"/>
              </a:rPr>
              <a:t>&amp; lowest </a:t>
            </a:r>
            <a:r>
              <a:rPr lang="en" dirty="0">
                <a:solidFill>
                  <a:srgbClr val="FFFFFF"/>
                </a:solidFill>
                <a:latin typeface="Open Sans"/>
                <a:ea typeface="Open Sans"/>
                <a:cs typeface="Open Sans"/>
                <a:sym typeface="Open Sans"/>
              </a:rPr>
              <a:t>rentals per capita?</a:t>
            </a:r>
            <a:endParaRPr dirty="0">
              <a:solidFill>
                <a:srgbClr val="FFFFFF"/>
              </a:solidFill>
              <a:latin typeface="Open Sans"/>
              <a:ea typeface="Open Sans"/>
              <a:cs typeface="Open Sans"/>
              <a:sym typeface="Open Sans"/>
            </a:endParaRPr>
          </a:p>
        </p:txBody>
      </p:sp>
      <p:sp>
        <p:nvSpPr>
          <p:cNvPr id="2" name="Slide Number Placeholder 1">
            <a:extLst>
              <a:ext uri="{FF2B5EF4-FFF2-40B4-BE49-F238E27FC236}">
                <a16:creationId xmlns:a16="http://schemas.microsoft.com/office/drawing/2014/main" id="{F21CB627-D731-5649-BF41-D2C62318701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4</a:t>
            </a:fld>
            <a:endParaRPr lang="en"/>
          </a:p>
        </p:txBody>
      </p:sp>
      <p:pic>
        <p:nvPicPr>
          <p:cNvPr id="3" name="Picture 2">
            <a:extLst>
              <a:ext uri="{FF2B5EF4-FFF2-40B4-BE49-F238E27FC236}">
                <a16:creationId xmlns:a16="http://schemas.microsoft.com/office/drawing/2014/main" id="{3AC05AEB-4878-1B48-BB14-E86604F7C73B}"/>
              </a:ext>
            </a:extLst>
          </p:cNvPr>
          <p:cNvPicPr>
            <a:picLocks noChangeAspect="1"/>
          </p:cNvPicPr>
          <p:nvPr/>
        </p:nvPicPr>
        <p:blipFill>
          <a:blip r:embed="rId3"/>
          <a:stretch>
            <a:fillRect/>
          </a:stretch>
        </p:blipFill>
        <p:spPr>
          <a:xfrm>
            <a:off x="59049" y="1114659"/>
            <a:ext cx="5075088" cy="368018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2840</TotalTime>
  <Words>240</Words>
  <Application>Microsoft Macintosh PowerPoint</Application>
  <PresentationFormat>On-screen Show (16:9)</PresentationFormat>
  <Paragraphs>13</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Open Sans</vt:lpstr>
      <vt:lpstr>Simple Light</vt:lpstr>
      <vt:lpstr> What are the total sales per hour?</vt:lpstr>
      <vt:lpstr> Which special feature is associated with the most film sales?</vt:lpstr>
      <vt:lpstr>How often does the return bin have to be emptied?</vt:lpstr>
      <vt:lpstr>Which countries have the highest &amp; lowest rentals per capita?</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What are our total sales per hour?</dc:title>
  <cp:lastModifiedBy>Andy Viren</cp:lastModifiedBy>
  <cp:revision>14</cp:revision>
  <dcterms:modified xsi:type="dcterms:W3CDTF">2018-09-01T19:39:54Z</dcterms:modified>
</cp:coreProperties>
</file>